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x="9906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3" Type="http://schemas.openxmlformats.org/officeDocument/2006/relationships/presProps" Target="presProps.xml" />
	<Relationship Id="rId2" Type="http://schemas.openxmlformats.org/officeDocument/2006/relationships/slide" Target="slides/slide1.xml" />
	<Relationship Id="rId1" Type="http://schemas.openxmlformats.org/officeDocument/2006/relationships/slideMaster" Target="slideMasters/slideMaster1.xml" />
	<Relationship Id="rId6" Type="http://schemas.openxmlformats.org/officeDocument/2006/relationships/tableStyles" Target="tableStyles.xml" />
	<Relationship Id="rId5" Type="http://schemas.openxmlformats.org/officeDocument/2006/relationships/theme" Target="theme/theme1.xml" />
	<Relationship Id="rId4" Type="http://schemas.openxmlformats.org/officeDocument/2006/relationships/viewProps" Target="viewProps.xml" />
	<Relationship Id="rId7" Type="http://schemas.openxmlformats.org/officeDocument/2006/relationships/slide" Target="slides/slide2.xml" />
	<Relationship Id="rId8" Type="http://schemas.openxmlformats.org/officeDocument/2006/relationships/slide" Target="slides/slide3.xml" />
	<Relationship Id="rId9" Type="http://schemas.openxmlformats.org/officeDocument/2006/relationships/slide" Target="slides/slide4.xml" />
	<Relationship Id="rId10" Type="http://schemas.openxmlformats.org/officeDocument/2006/relationships/slide" Target="slides/slide5.xml" />
	<Relationship Id="rId11" Type="http://schemas.openxmlformats.org/officeDocument/2006/relationships/slide" Target="slides/slide6.xml" />
	<Relationship Id="rId12" Type="http://schemas.openxmlformats.org/officeDocument/2006/relationships/slide" Target="slides/slide7.xml" />
	<Relationship Id="rId13" Type="http://schemas.openxmlformats.org/officeDocument/2006/relationships/slide" Target="slides/slide8.xml" />
	<Relationship Id="rId14" Type="http://schemas.openxmlformats.org/officeDocument/2006/relationships/slide" Target="slides/slide9.xml" />
	<Relationship Id="rId15" Type="http://schemas.openxmlformats.org/officeDocument/2006/relationships/slide" Target="slides/slide10.xml" />
	<Relationship Id="rId16" Type="http://schemas.openxmlformats.org/officeDocument/2006/relationships/slide" Target="slides/slide11.xml" />
	<Relationship Id="rId17" Type="http://schemas.openxmlformats.org/officeDocument/2006/relationships/slide" Target="slides/slide12.xml" />
	<Relationship Id="rId18" Type="http://schemas.openxmlformats.org/officeDocument/2006/relationships/slide" Target="slides/slide13.xml" />
	<Relationship Id="rId19" Type="http://schemas.openxmlformats.org/officeDocument/2006/relationships/slide" Target="slides/slide14.xml" />
	<Relationship Id="rId20" Type="http://schemas.openxmlformats.org/officeDocument/2006/relationships/slide" Target="slides/slide15.xml" />
	<Relationship Id="rId21" Type="http://schemas.openxmlformats.org/officeDocument/2006/relationships/slide" Target="slides/slide16.xml" />
	<Relationship Id="rId22" Type="http://schemas.openxmlformats.org/officeDocument/2006/relationships/slide" Target="slides/slide17.xml" />
	<Relationship Id="rId23" Type="http://schemas.openxmlformats.org/officeDocument/2006/relationships/slide" Target="slides/slide18.xml" />
	<Relationship Id="rId24" Type="http://schemas.openxmlformats.org/officeDocument/2006/relationships/slide" Target="slides/slide19.xml" />
	<Relationship Id="rId25" Type="http://schemas.openxmlformats.org/officeDocument/2006/relationships/slide" Target="slides/slide20.xml" />
	<Relationship Id="rId26" Type="http://schemas.openxmlformats.org/officeDocument/2006/relationships/slide" Target="slides/slide21.xml" />
	<Relationship Id="rId27" Type="http://schemas.openxmlformats.org/officeDocument/2006/relationships/slide" Target="slides/slide22.xml" />
	<Relationship Id="rId28" Type="http://schemas.openxmlformats.org/officeDocument/2006/relationships/slide" Target="slides/slide23.xml" />
	<Relationship Id="rId29" Type="http://schemas.openxmlformats.org/officeDocument/2006/relationships/slide" Target="slides/slide24.xml" />
	<Relationship Id="rId30" Type="http://schemas.openxmlformats.org/officeDocument/2006/relationships/slide" Target="slides/slide25.xml" />
	<Relationship Id="rId31" Type="http://schemas.openxmlformats.org/officeDocument/2006/relationships/slide" Target="slides/slide26.xml" />
	<Relationship Id="rId32" Type="http://schemas.openxmlformats.org/officeDocument/2006/relationships/slide" Target="slides/slide27.xml" />
	<Relationship Id="rId33" Type="http://schemas.openxmlformats.org/officeDocument/2006/relationships/slide" Target="slides/slide28.xml" />
	<Relationship Id="rId34" Type="http://schemas.openxmlformats.org/officeDocument/2006/relationships/slide" Target="slides/slide29.xml" />
	<Relationship Id="rId35" Type="http://schemas.openxmlformats.org/officeDocument/2006/relationships/slide" Target="slides/slide30.xml" />
	<Relationship Id="rId36" Type="http://schemas.openxmlformats.org/officeDocument/2006/relationships/slide" Target="slides/slide31.xml" />
	<Relationship Id="rId37" Type="http://schemas.openxmlformats.org/officeDocument/2006/relationships/slide" Target="slides/slide32.xml" />
	<Relationship Id="rId38" Type="http://schemas.openxmlformats.org/officeDocument/2006/relationships/slide" Target="slides/slide33.xml" />
	<Relationship Id="rId39" Type="http://schemas.openxmlformats.org/officeDocument/2006/relationships/slide" Target="slides/slide34.xml" />
	<Relationship Id="rId40" Type="http://schemas.openxmlformats.org/officeDocument/2006/relationships/slide" Target="slides/slide35.xml" />
	<Relationship Id="rId41" Type="http://schemas.openxmlformats.org/officeDocument/2006/relationships/slide" Target="slides/slide36.xml" />
	<Relationship Id="rId42" Type="http://schemas.openxmlformats.org/officeDocument/2006/relationships/slide" Target="slides/slide37.xml" />
	<Relationship Id="rId43" Type="http://schemas.openxmlformats.org/officeDocument/2006/relationships/slide" Target="slides/slide38.xml" />
	<Relationship Id="rId44" Type="http://schemas.openxmlformats.org/officeDocument/2006/relationships/slide" Target="slides/slide39.xml" />
	<Relationship Id="rId45" Type="http://schemas.openxmlformats.org/officeDocument/2006/relationships/slide" Target="slides/slide40.xml" />
	<Relationship Id="rId46" Type="http://schemas.openxmlformats.org/officeDocument/2006/relationships/slide" Target="slides/slide41.xml" />
	<Relationship Id="rId47" Type="http://schemas.openxmlformats.org/officeDocument/2006/relationships/slide" Target="slides/slide42.xml" />
	<Relationship Id="rId48" Type="http://schemas.openxmlformats.org/officeDocument/2006/relationships/slide" Target="slides/slide43.xml" />
	<Relationship Id="rId49" Type="http://schemas.openxmlformats.org/officeDocument/2006/relationships/slide" Target="slides/slide44.xml" />
	<Relationship Id="rId50" Type="http://schemas.openxmlformats.org/officeDocument/2006/relationships/slide" Target="slides/slide45.xml" />
	<Relationship Id="rId51" Type="http://schemas.openxmlformats.org/officeDocument/2006/relationships/slide" Target="slides/slide46.xml" />
	<Relationship Id="rId52" Type="http://schemas.openxmlformats.org/officeDocument/2006/relationships/slide" Target="slides/slide47.xml" />
	<Relationship Id="rId53" Type="http://schemas.openxmlformats.org/officeDocument/2006/relationships/slide" Target="slides/slide48.xml" />
	<Relationship Id="rId54" Type="http://schemas.openxmlformats.org/officeDocument/2006/relationships/slide" Target="slides/slide49.xml" />
	<Relationship Id="rId55" Type="http://schemas.openxmlformats.org/officeDocument/2006/relationships/slide" Target="slides/slide50.xml" />
	<Relationship Id="rId56" Type="http://schemas.openxmlformats.org/officeDocument/2006/relationships/slide" Target="slides/slide51.xml" />
	<Relationship Id="rId57" Type="http://schemas.openxmlformats.org/officeDocument/2006/relationships/slide" Target="slides/slide52.xml" />
	<Relationship Id="rId58" Type="http://schemas.openxmlformats.org/officeDocument/2006/relationships/slide" Target="slides/slide53.xml" />
	<Relationship Id="rId59" Type="http://schemas.openxmlformats.org/officeDocument/2006/relationships/slide" Target="slides/slide54.xml" />
	<Relationship Id="rId60" Type="http://schemas.openxmlformats.org/officeDocument/2006/relationships/slide" Target="slides/slide55.xml" />
	<Relationship Id="rId61" Type="http://schemas.openxmlformats.org/officeDocument/2006/relationships/slide" Target="slides/slide56.xml" />
	<Relationship Id="rId62" Type="http://schemas.openxmlformats.org/officeDocument/2006/relationships/slide" Target="slides/slide57.xml" />
	<Relationship Id="rId63" Type="http://schemas.openxmlformats.org/officeDocument/2006/relationships/slide" Target="slides/slide58.xml" />
	<Relationship Id="rId64" Type="http://schemas.openxmlformats.org/officeDocument/2006/relationships/slide" Target="slides/slide59.xml" 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.jpeg" />
	<Relationship Id="rId3" Type="http://schemas.openxmlformats.org/officeDocument/2006/relationships/image" Target="../media/image2.jpeg" />
	<Relationship Id="rId4" Type="http://schemas.openxmlformats.org/officeDocument/2006/relationships/image" Target="../media/image3.jpeg" 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7.jpeg" />
</Relationships>
</file>

<file path=ppt/slides/_rels/slide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8.jpeg" />
</Relationships>
</file>

<file path=ppt/slides/_rels/slide1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9.jpeg" />
</Relationships>
</file>

<file path=ppt/slides/_rels/slide1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0.jpeg" />
	<Relationship Id="rId3" Type="http://schemas.openxmlformats.org/officeDocument/2006/relationships/image" Target="../media/image31.jpeg" />
	<Relationship Id="rId4" Type="http://schemas.openxmlformats.org/officeDocument/2006/relationships/image" Target="../media/image32.jpeg" />
</Relationships>
</file>

<file path=ppt/slides/_rels/slide1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3.jpeg" />
</Relationships>
</file>

<file path=ppt/slides/_rels/slide1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4.jpeg" />
	<Relationship Id="rId3" Type="http://schemas.openxmlformats.org/officeDocument/2006/relationships/image" Target="../media/image35.jpeg" />
	<Relationship Id="rId4" Type="http://schemas.openxmlformats.org/officeDocument/2006/relationships/image" Target="../media/image36.jpeg" />
</Relationships>
</file>

<file path=ppt/slides/_rels/slide1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7.jpeg" />
	<Relationship Id="rId3" Type="http://schemas.openxmlformats.org/officeDocument/2006/relationships/image" Target="../media/image38.jpeg" />
	<Relationship Id="rId4" Type="http://schemas.openxmlformats.org/officeDocument/2006/relationships/image" Target="../media/image39.jpeg" />
</Relationships>
</file>

<file path=ppt/slides/_rels/slide1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0.jpeg" />
	<Relationship Id="rId3" Type="http://schemas.openxmlformats.org/officeDocument/2006/relationships/image" Target="../media/image41.jpeg" />
	<Relationship Id="rId4" Type="http://schemas.openxmlformats.org/officeDocument/2006/relationships/image" Target="../media/image42.jpeg" />
	<Relationship Id="rId5" Type="http://schemas.openxmlformats.org/officeDocument/2006/relationships/image" Target="../media/image43.jpeg" />
	<Relationship Id="rId6" Type="http://schemas.openxmlformats.org/officeDocument/2006/relationships/image" Target="../media/image44.jpeg" />
</Relationships>
</file>

<file path=ppt/slides/_rels/slide1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5.jpeg" />
	<Relationship Id="rId3" Type="http://schemas.openxmlformats.org/officeDocument/2006/relationships/image" Target="../media/image46.jpeg" />
	<Relationship Id="rId4" Type="http://schemas.openxmlformats.org/officeDocument/2006/relationships/image" Target="../media/image47.jpeg" />
</Relationships>
</file>

<file path=ppt/slides/_rels/slide1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8.jpeg" 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.jpeg" />
	<Relationship Id="rId3" Type="http://schemas.openxmlformats.org/officeDocument/2006/relationships/image" Target="../media/image5.jpeg" />
	<Relationship Id="rId4" Type="http://schemas.openxmlformats.org/officeDocument/2006/relationships/image" Target="../media/image6.jpeg" />
	<Relationship Id="rId5" Type="http://schemas.openxmlformats.org/officeDocument/2006/relationships/image" Target="../media/image7.jpeg" />
	<Relationship Id="rId6" Type="http://schemas.openxmlformats.org/officeDocument/2006/relationships/image" Target="../media/image8.jpeg" />
	<Relationship Id="rId7" Type="http://schemas.openxmlformats.org/officeDocument/2006/relationships/image" Target="../media/image9.jpeg" />
	<Relationship Id="rId8" Type="http://schemas.openxmlformats.org/officeDocument/2006/relationships/image" Target="../media/image10.jpeg" />
</Relationships>
</file>

<file path=ppt/slides/_rels/slide2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9.jpeg" />
	<Relationship Id="rId3" Type="http://schemas.openxmlformats.org/officeDocument/2006/relationships/image" Target="../media/image50.jpeg" />
</Relationships>
</file>

<file path=ppt/slides/_rels/slide2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1.jpeg" />
</Relationships>
</file>

<file path=ppt/slides/_rels/slide2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2.jpeg" />
</Relationships>
</file>

<file path=ppt/slides/_rels/slide2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3.jpeg" />
</Relationships>
</file>

<file path=ppt/slides/_rels/slide2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4.jpeg" />
	<Relationship Id="rId3" Type="http://schemas.openxmlformats.org/officeDocument/2006/relationships/image" Target="../media/image55.jpeg" />
	<Relationship Id="rId4" Type="http://schemas.openxmlformats.org/officeDocument/2006/relationships/image" Target="../media/image56.jpeg" />
	<Relationship Id="rId5" Type="http://schemas.openxmlformats.org/officeDocument/2006/relationships/image" Target="../media/image57.jpeg" />
	<Relationship Id="rId6" Type="http://schemas.openxmlformats.org/officeDocument/2006/relationships/image" Target="../media/image58.jpeg" />
	<Relationship Id="rId7" Type="http://schemas.openxmlformats.org/officeDocument/2006/relationships/image" Target="../media/image59.jpeg" />
</Relationships>
</file>

<file path=ppt/slides/_rels/slide2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0.jpeg" />
	<Relationship Id="rId3" Type="http://schemas.openxmlformats.org/officeDocument/2006/relationships/image" Target="../media/image61.jpeg" />
	<Relationship Id="rId4" Type="http://schemas.openxmlformats.org/officeDocument/2006/relationships/image" Target="../media/image62.jpeg" />
</Relationships>
</file>

<file path=ppt/slides/_rels/slide2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3.jpeg" />
</Relationships>
</file>

<file path=ppt/slides/_rels/slide2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4.jpeg" />
</Relationships>
</file>

<file path=ppt/slides/_rels/slide2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5.jpeg" />
	<Relationship Id="rId3" Type="http://schemas.openxmlformats.org/officeDocument/2006/relationships/image" Target="../media/image66.jpeg" />
</Relationships>
</file>

<file path=ppt/slides/_rels/slide2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7.jpeg" />
	<Relationship Id="rId3" Type="http://schemas.openxmlformats.org/officeDocument/2006/relationships/image" Target="../media/image68.jpeg" 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.jpeg" />
	<Relationship Id="rId3" Type="http://schemas.openxmlformats.org/officeDocument/2006/relationships/image" Target="../media/image12.jpeg" />
	<Relationship Id="rId4" Type="http://schemas.openxmlformats.org/officeDocument/2006/relationships/image" Target="../media/image13.jpeg" />
</Relationships>
</file>

<file path=ppt/slides/_rels/slide3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9.jpeg" />
	<Relationship Id="rId3" Type="http://schemas.openxmlformats.org/officeDocument/2006/relationships/image" Target="../media/image70.jpeg" />
	<Relationship Id="rId4" Type="http://schemas.openxmlformats.org/officeDocument/2006/relationships/image" Target="../media/image71.jpeg" />
	<Relationship Id="rId5" Type="http://schemas.openxmlformats.org/officeDocument/2006/relationships/image" Target="../media/image72.jpeg" />
</Relationships>
</file>

<file path=ppt/slides/_rels/slide3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3.jpeg" />
	<Relationship Id="rId3" Type="http://schemas.openxmlformats.org/officeDocument/2006/relationships/image" Target="../media/image74.jpeg" />
	<Relationship Id="rId4" Type="http://schemas.openxmlformats.org/officeDocument/2006/relationships/image" Target="../media/image75.jpeg" />
</Relationships>
</file>

<file path=ppt/slides/_rels/slide3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6.jpeg" />
</Relationships>
</file>

<file path=ppt/slides/_rels/slide3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7.jpeg" />
</Relationships>
</file>

<file path=ppt/slides/_rels/slide3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8.jpeg" />
	<Relationship Id="rId3" Type="http://schemas.openxmlformats.org/officeDocument/2006/relationships/image" Target="../media/image79.jpeg" />
	<Relationship Id="rId4" Type="http://schemas.openxmlformats.org/officeDocument/2006/relationships/image" Target="../media/image80.jpeg" />
</Relationships>
</file>

<file path=ppt/slides/_rels/slide3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1.jpeg" />
</Relationships>
</file>

<file path=ppt/slides/_rels/slide3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2.jpeg" />
	<Relationship Id="rId3" Type="http://schemas.openxmlformats.org/officeDocument/2006/relationships/image" Target="../media/image83.jpeg" />
	<Relationship Id="rId4" Type="http://schemas.openxmlformats.org/officeDocument/2006/relationships/image" Target="../media/image84.jpeg" />
	<Relationship Id="rId5" Type="http://schemas.openxmlformats.org/officeDocument/2006/relationships/image" Target="../media/image85.jpeg" />
</Relationships>
</file>

<file path=ppt/slides/_rels/slide3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6.jpeg" />
	<Relationship Id="rId3" Type="http://schemas.openxmlformats.org/officeDocument/2006/relationships/image" Target="../media/image87.jpeg" />
	<Relationship Id="rId4" Type="http://schemas.openxmlformats.org/officeDocument/2006/relationships/image" Target="../media/image88.jpeg" />
</Relationships>
</file>

<file path=ppt/slides/_rels/slide3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9.jpeg" />
	<Relationship Id="rId3" Type="http://schemas.openxmlformats.org/officeDocument/2006/relationships/image" Target="../media/image90.jpeg" />
</Relationships>
</file>

<file path=ppt/slides/_rels/slide3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1.jpeg" 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.jpeg" />
	<Relationship Id="rId3" Type="http://schemas.openxmlformats.org/officeDocument/2006/relationships/image" Target="../media/image15.jpeg" />
	<Relationship Id="rId4" Type="http://schemas.openxmlformats.org/officeDocument/2006/relationships/image" Target="../media/image16.jpeg" />
	<Relationship Id="rId5" Type="http://schemas.openxmlformats.org/officeDocument/2006/relationships/image" Target="../media/image17.jpeg" />
	<Relationship Id="rId6" Type="http://schemas.openxmlformats.org/officeDocument/2006/relationships/image" Target="../media/image18.jpeg" />
</Relationships>
</file>

<file path=ppt/slides/_rels/slide4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2.jpeg" />
</Relationships>
</file>

<file path=ppt/slides/_rels/slide4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3.jpeg" />
	<Relationship Id="rId3" Type="http://schemas.openxmlformats.org/officeDocument/2006/relationships/image" Target="../media/image94.jpeg" />
	<Relationship Id="rId4" Type="http://schemas.openxmlformats.org/officeDocument/2006/relationships/image" Target="../media/image95.jpeg" />
</Relationships>
</file>

<file path=ppt/slides/_rels/slide4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6.jpeg" />
	<Relationship Id="rId3" Type="http://schemas.openxmlformats.org/officeDocument/2006/relationships/image" Target="../media/image97.jpeg" />
	<Relationship Id="rId4" Type="http://schemas.openxmlformats.org/officeDocument/2006/relationships/image" Target="../media/image98.jpeg" />
	<Relationship Id="rId5" Type="http://schemas.openxmlformats.org/officeDocument/2006/relationships/image" Target="../media/image99.jpeg" />
	<Relationship Id="rId6" Type="http://schemas.openxmlformats.org/officeDocument/2006/relationships/image" Target="../media/image100.jpeg" />
	<Relationship Id="rId7" Type="http://schemas.openxmlformats.org/officeDocument/2006/relationships/image" Target="../media/image101.jpeg" />
	<Relationship Id="rId8" Type="http://schemas.openxmlformats.org/officeDocument/2006/relationships/image" Target="../media/image102.jpeg" />
	<Relationship Id="rId9" Type="http://schemas.openxmlformats.org/officeDocument/2006/relationships/image" Target="../media/image103.jpeg" />
</Relationships>
</file>

<file path=ppt/slides/_rels/slide4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4.jpeg" />
</Relationships>
</file>

<file path=ppt/slides/_rels/slide4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5.jpeg" />
</Relationships>
</file>

<file path=ppt/slides/_rels/slide4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6.jpeg" />
	<Relationship Id="rId3" Type="http://schemas.openxmlformats.org/officeDocument/2006/relationships/image" Target="../media/image107.jpeg" />
</Relationships>
</file>

<file path=ppt/slides/_rels/slide4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8.jpeg" />
	<Relationship Id="rId3" Type="http://schemas.openxmlformats.org/officeDocument/2006/relationships/image" Target="../media/image109.jpeg" />
	<Relationship Id="rId4" Type="http://schemas.openxmlformats.org/officeDocument/2006/relationships/image" Target="../media/image110.jpeg" />
</Relationships>
</file>

<file path=ppt/slides/_rels/slide4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1.jpeg" />
</Relationships>
</file>

<file path=ppt/slides/_rels/slide4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2.jpeg" />
	<Relationship Id="rId3" Type="http://schemas.openxmlformats.org/officeDocument/2006/relationships/image" Target="../media/image113.jpeg" />
	<Relationship Id="rId4" Type="http://schemas.openxmlformats.org/officeDocument/2006/relationships/image" Target="../media/image114.jpeg" />
</Relationships>
</file>

<file path=ppt/slides/_rels/slide4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5.jpeg" 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9.jpeg" />
</Relationships>
</file>

<file path=ppt/slides/_rels/slide5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6.jpeg" />
	<Relationship Id="rId3" Type="http://schemas.openxmlformats.org/officeDocument/2006/relationships/image" Target="../media/image117.jpeg" />
	<Relationship Id="rId4" Type="http://schemas.openxmlformats.org/officeDocument/2006/relationships/image" Target="../media/image118.jpeg" />
</Relationships>
</file>

<file path=ppt/slides/_rels/slide5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9.jpeg" />
</Relationships>
</file>

<file path=ppt/slides/_rels/slide5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0.jpeg" />
</Relationships>
</file>

<file path=ppt/slides/_rels/slide5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1.jpeg" />
</Relationships>
</file>

<file path=ppt/slides/_rels/slide5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2.jpeg" />
	<Relationship Id="rId3" Type="http://schemas.openxmlformats.org/officeDocument/2006/relationships/image" Target="../media/image123.jpeg" />
	<Relationship Id="rId4" Type="http://schemas.openxmlformats.org/officeDocument/2006/relationships/image" Target="../media/image124.jpeg" />
</Relationships>
</file>

<file path=ppt/slides/_rels/slide5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5.jpeg" />
	<Relationship Id="rId3" Type="http://schemas.openxmlformats.org/officeDocument/2006/relationships/image" Target="../media/image126.jpeg" />
	<Relationship Id="rId4" Type="http://schemas.openxmlformats.org/officeDocument/2006/relationships/image" Target="../media/image127.jpeg" />
</Relationships>
</file>

<file path=ppt/slides/_rels/slide5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8.jpeg" />
</Relationships>
</file>

<file path=ppt/slides/_rels/slide5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9.jpeg" />
</Relationships>
</file>

<file path=ppt/slides/_rels/slide5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0.jpeg" />
	<Relationship Id="rId3" Type="http://schemas.openxmlformats.org/officeDocument/2006/relationships/image" Target="../media/image131.jpeg" />
</Relationships>
</file>

<file path=ppt/slides/_rels/slide5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2.jpeg" />
	<Relationship Id="rId3" Type="http://schemas.openxmlformats.org/officeDocument/2006/relationships/image" Target="../media/image133.jpeg" />
	<Relationship Id="rId4" Type="http://schemas.openxmlformats.org/officeDocument/2006/relationships/image" Target="../media/image134.jpeg" 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0.jpeg" />
	<Relationship Id="rId3" Type="http://schemas.openxmlformats.org/officeDocument/2006/relationships/image" Target="../media/image21.jpeg" 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2.jpeg" 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.jpeg" />
	<Relationship Id="rId3" Type="http://schemas.openxmlformats.org/officeDocument/2006/relationships/image" Target="../media/image24.jpeg" />
	<Relationship Id="rId4" Type="http://schemas.openxmlformats.org/officeDocument/2006/relationships/image" Target="../media/image25.jpeg" 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6.jpeg" 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104521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7180" y="3665220"/>
            <a:ext cx="1469136" cy="460247"/>
          </a:xfrm>
          <a:custGeom>
            <a:avLst/>
            <a:gdLst>
              <a:gd name="connsiteX0" fmla="*/ 0 w 1469136"/>
              <a:gd name="connsiteY0" fmla="*/ 460247 h 460247"/>
              <a:gd name="connsiteX1" fmla="*/ 1469136 w 1469136"/>
              <a:gd name="connsiteY1" fmla="*/ 460247 h 460247"/>
              <a:gd name="connsiteX2" fmla="*/ 1469136 w 1469136"/>
              <a:gd name="connsiteY2" fmla="*/ 0 h 460247"/>
              <a:gd name="connsiteX3" fmla="*/ 0 w 1469136"/>
              <a:gd name="connsiteY3" fmla="*/ 0 h 460247"/>
              <a:gd name="connsiteX4" fmla="*/ 0 w 1469136"/>
              <a:gd name="connsiteY4" fmla="*/ 460247 h 460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69136" h="460247">
                <a:moveTo>
                  <a:pt x="0" y="460247"/>
                </a:moveTo>
                <a:lnTo>
                  <a:pt x="1469136" y="460247"/>
                </a:lnTo>
                <a:lnTo>
                  <a:pt x="1469136" y="0"/>
                </a:lnTo>
                <a:lnTo>
                  <a:pt x="0" y="0"/>
                </a:lnTo>
                <a:lnTo>
                  <a:pt x="0" y="460247"/>
                </a:lnTo>
              </a:path>
            </a:pathLst>
          </a:custGeom>
          <a:solidFill>
            <a:srgbClr val="feff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7180" y="4550664"/>
            <a:ext cx="1469136" cy="460247"/>
          </a:xfrm>
          <a:custGeom>
            <a:avLst/>
            <a:gdLst>
              <a:gd name="connsiteX0" fmla="*/ 0 w 1469136"/>
              <a:gd name="connsiteY0" fmla="*/ 460247 h 460247"/>
              <a:gd name="connsiteX1" fmla="*/ 1469136 w 1469136"/>
              <a:gd name="connsiteY1" fmla="*/ 460247 h 460247"/>
              <a:gd name="connsiteX2" fmla="*/ 1469136 w 1469136"/>
              <a:gd name="connsiteY2" fmla="*/ 0 h 460247"/>
              <a:gd name="connsiteX3" fmla="*/ 0 w 1469136"/>
              <a:gd name="connsiteY3" fmla="*/ 0 h 460247"/>
              <a:gd name="connsiteX4" fmla="*/ 0 w 1469136"/>
              <a:gd name="connsiteY4" fmla="*/ 460247 h 460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69136" h="460247">
                <a:moveTo>
                  <a:pt x="0" y="460247"/>
                </a:moveTo>
                <a:lnTo>
                  <a:pt x="1469136" y="460247"/>
                </a:lnTo>
                <a:lnTo>
                  <a:pt x="1469136" y="0"/>
                </a:lnTo>
                <a:lnTo>
                  <a:pt x="0" y="0"/>
                </a:lnTo>
                <a:lnTo>
                  <a:pt x="0" y="460247"/>
                </a:lnTo>
              </a:path>
            </a:pathLst>
          </a:custGeom>
          <a:solidFill>
            <a:srgbClr val="feff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7180" y="5439156"/>
            <a:ext cx="460247" cy="460247"/>
          </a:xfrm>
          <a:custGeom>
            <a:avLst/>
            <a:gdLst>
              <a:gd name="connsiteX0" fmla="*/ 0 w 460247"/>
              <a:gd name="connsiteY0" fmla="*/ 460247 h 460247"/>
              <a:gd name="connsiteX1" fmla="*/ 460247 w 460247"/>
              <a:gd name="connsiteY1" fmla="*/ 460247 h 460247"/>
              <a:gd name="connsiteX2" fmla="*/ 460247 w 460247"/>
              <a:gd name="connsiteY2" fmla="*/ 0 h 460247"/>
              <a:gd name="connsiteX3" fmla="*/ 0 w 460247"/>
              <a:gd name="connsiteY3" fmla="*/ 0 h 460247"/>
              <a:gd name="connsiteX4" fmla="*/ 0 w 460247"/>
              <a:gd name="connsiteY4" fmla="*/ 460247 h 460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247" h="460247">
                <a:moveTo>
                  <a:pt x="0" y="460247"/>
                </a:moveTo>
                <a:lnTo>
                  <a:pt x="460247" y="460247"/>
                </a:lnTo>
                <a:lnTo>
                  <a:pt x="460247" y="0"/>
                </a:lnTo>
                <a:lnTo>
                  <a:pt x="0" y="0"/>
                </a:lnTo>
                <a:lnTo>
                  <a:pt x="0" y="460247"/>
                </a:lnTo>
              </a:path>
            </a:pathLst>
          </a:custGeom>
          <a:solidFill>
            <a:srgbClr val="feff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39684" y="3665220"/>
            <a:ext cx="1469135" cy="460247"/>
          </a:xfrm>
          <a:custGeom>
            <a:avLst/>
            <a:gdLst>
              <a:gd name="connsiteX0" fmla="*/ 0 w 1469135"/>
              <a:gd name="connsiteY0" fmla="*/ 460247 h 460247"/>
              <a:gd name="connsiteX1" fmla="*/ 1469135 w 1469135"/>
              <a:gd name="connsiteY1" fmla="*/ 460247 h 460247"/>
              <a:gd name="connsiteX2" fmla="*/ 1469135 w 1469135"/>
              <a:gd name="connsiteY2" fmla="*/ 0 h 460247"/>
              <a:gd name="connsiteX3" fmla="*/ 0 w 1469135"/>
              <a:gd name="connsiteY3" fmla="*/ 0 h 460247"/>
              <a:gd name="connsiteX4" fmla="*/ 0 w 1469135"/>
              <a:gd name="connsiteY4" fmla="*/ 460247 h 460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69135" h="460247">
                <a:moveTo>
                  <a:pt x="0" y="460247"/>
                </a:moveTo>
                <a:lnTo>
                  <a:pt x="1469135" y="460247"/>
                </a:lnTo>
                <a:lnTo>
                  <a:pt x="1469135" y="0"/>
                </a:lnTo>
                <a:lnTo>
                  <a:pt x="0" y="0"/>
                </a:lnTo>
                <a:lnTo>
                  <a:pt x="0" y="460247"/>
                </a:lnTo>
              </a:path>
            </a:pathLst>
          </a:custGeom>
          <a:solidFill>
            <a:srgbClr val="feff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39684" y="4550664"/>
            <a:ext cx="1469135" cy="460247"/>
          </a:xfrm>
          <a:custGeom>
            <a:avLst/>
            <a:gdLst>
              <a:gd name="connsiteX0" fmla="*/ 0 w 1469135"/>
              <a:gd name="connsiteY0" fmla="*/ 460247 h 460247"/>
              <a:gd name="connsiteX1" fmla="*/ 1469135 w 1469135"/>
              <a:gd name="connsiteY1" fmla="*/ 460247 h 460247"/>
              <a:gd name="connsiteX2" fmla="*/ 1469135 w 1469135"/>
              <a:gd name="connsiteY2" fmla="*/ 0 h 460247"/>
              <a:gd name="connsiteX3" fmla="*/ 0 w 1469135"/>
              <a:gd name="connsiteY3" fmla="*/ 0 h 460247"/>
              <a:gd name="connsiteX4" fmla="*/ 0 w 1469135"/>
              <a:gd name="connsiteY4" fmla="*/ 460247 h 460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69135" h="460247">
                <a:moveTo>
                  <a:pt x="0" y="460247"/>
                </a:moveTo>
                <a:lnTo>
                  <a:pt x="1469135" y="460247"/>
                </a:lnTo>
                <a:lnTo>
                  <a:pt x="1469135" y="0"/>
                </a:lnTo>
                <a:lnTo>
                  <a:pt x="0" y="0"/>
                </a:lnTo>
                <a:lnTo>
                  <a:pt x="0" y="460247"/>
                </a:lnTo>
              </a:path>
            </a:pathLst>
          </a:custGeom>
          <a:solidFill>
            <a:srgbClr val="feff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48572" y="5439156"/>
            <a:ext cx="460247" cy="460247"/>
          </a:xfrm>
          <a:custGeom>
            <a:avLst/>
            <a:gdLst>
              <a:gd name="connsiteX0" fmla="*/ 0 w 460247"/>
              <a:gd name="connsiteY0" fmla="*/ 460247 h 460247"/>
              <a:gd name="connsiteX1" fmla="*/ 460247 w 460247"/>
              <a:gd name="connsiteY1" fmla="*/ 460247 h 460247"/>
              <a:gd name="connsiteX2" fmla="*/ 460247 w 460247"/>
              <a:gd name="connsiteY2" fmla="*/ 0 h 460247"/>
              <a:gd name="connsiteX3" fmla="*/ 0 w 460247"/>
              <a:gd name="connsiteY3" fmla="*/ 0 h 460247"/>
              <a:gd name="connsiteX4" fmla="*/ 0 w 460247"/>
              <a:gd name="connsiteY4" fmla="*/ 460247 h 460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247" h="460247">
                <a:moveTo>
                  <a:pt x="0" y="460247"/>
                </a:moveTo>
                <a:lnTo>
                  <a:pt x="460247" y="460247"/>
                </a:lnTo>
                <a:lnTo>
                  <a:pt x="460247" y="0"/>
                </a:lnTo>
                <a:lnTo>
                  <a:pt x="0" y="0"/>
                </a:lnTo>
                <a:lnTo>
                  <a:pt x="0" y="460247"/>
                </a:lnTo>
              </a:path>
            </a:pathLst>
          </a:custGeom>
          <a:solidFill>
            <a:srgbClr val="feff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58568" y="3665220"/>
            <a:ext cx="4901184" cy="460247"/>
          </a:xfrm>
          <a:custGeom>
            <a:avLst/>
            <a:gdLst>
              <a:gd name="connsiteX0" fmla="*/ 0 w 4901184"/>
              <a:gd name="connsiteY0" fmla="*/ 0 h 460247"/>
              <a:gd name="connsiteX1" fmla="*/ 0 w 4901184"/>
              <a:gd name="connsiteY1" fmla="*/ 460247 h 460247"/>
              <a:gd name="connsiteX2" fmla="*/ 4901184 w 4901184"/>
              <a:gd name="connsiteY2" fmla="*/ 460247 h 460247"/>
              <a:gd name="connsiteX3" fmla="*/ 4829683 w 4901184"/>
              <a:gd name="connsiteY3" fmla="*/ 409066 h 460247"/>
              <a:gd name="connsiteX4" fmla="*/ 4526788 w 4901184"/>
              <a:gd name="connsiteY4" fmla="*/ 214121 h 460247"/>
              <a:gd name="connsiteX5" fmla="*/ 4135374 w 4901184"/>
              <a:gd name="connsiteY5" fmla="*/ 73533 h 460247"/>
              <a:gd name="connsiteX6" fmla="*/ 3795014 w 4901184"/>
              <a:gd name="connsiteY6" fmla="*/ 16001 h 460247"/>
              <a:gd name="connsiteX7" fmla="*/ 3594227 w 4901184"/>
              <a:gd name="connsiteY7" fmla="*/ 0 h 460247"/>
              <a:gd name="connsiteX8" fmla="*/ 0 w 4901184"/>
              <a:gd name="connsiteY8" fmla="*/ 0 h 460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901184" h="460247">
                <a:moveTo>
                  <a:pt x="0" y="0"/>
                </a:moveTo>
                <a:lnTo>
                  <a:pt x="0" y="460247"/>
                </a:lnTo>
                <a:lnTo>
                  <a:pt x="4901184" y="460247"/>
                </a:lnTo>
                <a:lnTo>
                  <a:pt x="4829683" y="409066"/>
                </a:lnTo>
                <a:cubicBezTo>
                  <a:pt x="4829683" y="409066"/>
                  <a:pt x="4642485" y="270128"/>
                  <a:pt x="4526788" y="214121"/>
                </a:cubicBezTo>
                <a:cubicBezTo>
                  <a:pt x="4411091" y="158241"/>
                  <a:pt x="4257929" y="107060"/>
                  <a:pt x="4135374" y="73533"/>
                </a:cubicBezTo>
                <a:cubicBezTo>
                  <a:pt x="4012819" y="40004"/>
                  <a:pt x="3885184" y="28701"/>
                  <a:pt x="3795014" y="16001"/>
                </a:cubicBezTo>
                <a:lnTo>
                  <a:pt x="3594227" y="0"/>
                </a:lnTo>
                <a:lnTo>
                  <a:pt x="0" y="0"/>
                </a:lnTo>
              </a:path>
            </a:pathLst>
          </a:custGeom>
          <a:solidFill>
            <a:srgbClr val="feff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58568" y="4550664"/>
            <a:ext cx="5437632" cy="463295"/>
          </a:xfrm>
          <a:custGeom>
            <a:avLst/>
            <a:gdLst>
              <a:gd name="connsiteX0" fmla="*/ 0 w 5437632"/>
              <a:gd name="connsiteY0" fmla="*/ 0 h 463295"/>
              <a:gd name="connsiteX1" fmla="*/ 0 w 5437632"/>
              <a:gd name="connsiteY1" fmla="*/ 460120 h 463295"/>
              <a:gd name="connsiteX2" fmla="*/ 5437632 w 5437632"/>
              <a:gd name="connsiteY2" fmla="*/ 463295 h 463295"/>
              <a:gd name="connsiteX3" fmla="*/ 5427472 w 5437632"/>
              <a:gd name="connsiteY3" fmla="*/ 408939 h 463295"/>
              <a:gd name="connsiteX4" fmla="*/ 5379720 w 5437632"/>
              <a:gd name="connsiteY4" fmla="*/ 233298 h 463295"/>
              <a:gd name="connsiteX5" fmla="*/ 5308219 w 5437632"/>
              <a:gd name="connsiteY5" fmla="*/ 54355 h 463295"/>
              <a:gd name="connsiteX6" fmla="*/ 5281041 w 5437632"/>
              <a:gd name="connsiteY6" fmla="*/ 3175 h 463295"/>
              <a:gd name="connsiteX7" fmla="*/ 0 w 5437632"/>
              <a:gd name="connsiteY7" fmla="*/ 0 h 4632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437632" h="463295">
                <a:moveTo>
                  <a:pt x="0" y="0"/>
                </a:moveTo>
                <a:lnTo>
                  <a:pt x="0" y="460120"/>
                </a:lnTo>
                <a:lnTo>
                  <a:pt x="5437632" y="463295"/>
                </a:lnTo>
                <a:lnTo>
                  <a:pt x="5427472" y="408939"/>
                </a:lnTo>
                <a:cubicBezTo>
                  <a:pt x="5417185" y="370585"/>
                  <a:pt x="5400167" y="292353"/>
                  <a:pt x="5379720" y="233298"/>
                </a:cubicBezTo>
                <a:cubicBezTo>
                  <a:pt x="5355971" y="164591"/>
                  <a:pt x="5325237" y="92709"/>
                  <a:pt x="5308219" y="54355"/>
                </a:cubicBezTo>
                <a:lnTo>
                  <a:pt x="5281041" y="3175"/>
                </a:lnTo>
                <a:lnTo>
                  <a:pt x="0" y="0"/>
                </a:lnTo>
              </a:path>
            </a:pathLst>
          </a:custGeom>
          <a:solidFill>
            <a:srgbClr val="feff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79820" y="5436108"/>
            <a:ext cx="1586484" cy="463296"/>
          </a:xfrm>
          <a:custGeom>
            <a:avLst/>
            <a:gdLst>
              <a:gd name="connsiteX0" fmla="*/ 0 w 1586484"/>
              <a:gd name="connsiteY0" fmla="*/ 463295 h 463296"/>
              <a:gd name="connsiteX1" fmla="*/ 0 w 1586484"/>
              <a:gd name="connsiteY1" fmla="*/ 3175 h 463296"/>
              <a:gd name="connsiteX2" fmla="*/ 1586484 w 1586484"/>
              <a:gd name="connsiteY2" fmla="*/ 0 h 463296"/>
              <a:gd name="connsiteX3" fmla="*/ 1577594 w 1586484"/>
              <a:gd name="connsiteY3" fmla="*/ 249224 h 463296"/>
              <a:gd name="connsiteX4" fmla="*/ 1564639 w 1586484"/>
              <a:gd name="connsiteY4" fmla="*/ 405777 h 463296"/>
              <a:gd name="connsiteX5" fmla="*/ 1559686 w 1586484"/>
              <a:gd name="connsiteY5" fmla="*/ 463295 h 463296"/>
              <a:gd name="connsiteX6" fmla="*/ 0 w 1586484"/>
              <a:gd name="connsiteY6" fmla="*/ 463295 h 4632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586484" h="463296">
                <a:moveTo>
                  <a:pt x="0" y="463295"/>
                </a:moveTo>
                <a:lnTo>
                  <a:pt x="0" y="3175"/>
                </a:lnTo>
                <a:lnTo>
                  <a:pt x="1586484" y="0"/>
                </a:lnTo>
                <a:lnTo>
                  <a:pt x="1577594" y="249224"/>
                </a:lnTo>
                <a:cubicBezTo>
                  <a:pt x="1574037" y="316318"/>
                  <a:pt x="1570609" y="370636"/>
                  <a:pt x="1564639" y="405777"/>
                </a:cubicBezTo>
                <a:lnTo>
                  <a:pt x="1559686" y="463295"/>
                </a:lnTo>
                <a:lnTo>
                  <a:pt x="0" y="463295"/>
                </a:lnTo>
              </a:path>
            </a:pathLst>
          </a:custGeom>
          <a:solidFill>
            <a:srgbClr val="feff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36976" y="5439156"/>
            <a:ext cx="1470659" cy="460247"/>
          </a:xfrm>
          <a:custGeom>
            <a:avLst/>
            <a:gdLst>
              <a:gd name="connsiteX0" fmla="*/ 0 w 1470659"/>
              <a:gd name="connsiteY0" fmla="*/ 460247 h 460247"/>
              <a:gd name="connsiteX1" fmla="*/ 1470659 w 1470659"/>
              <a:gd name="connsiteY1" fmla="*/ 460247 h 460247"/>
              <a:gd name="connsiteX2" fmla="*/ 1470659 w 1470659"/>
              <a:gd name="connsiteY2" fmla="*/ 0 h 460247"/>
              <a:gd name="connsiteX3" fmla="*/ 0 w 1470659"/>
              <a:gd name="connsiteY3" fmla="*/ 0 h 460247"/>
              <a:gd name="connsiteX4" fmla="*/ 0 w 1470659"/>
              <a:gd name="connsiteY4" fmla="*/ 460247 h 460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0659" h="460247">
                <a:moveTo>
                  <a:pt x="0" y="460247"/>
                </a:moveTo>
                <a:lnTo>
                  <a:pt x="1470659" y="460247"/>
                </a:lnTo>
                <a:lnTo>
                  <a:pt x="1470659" y="0"/>
                </a:lnTo>
                <a:lnTo>
                  <a:pt x="0" y="0"/>
                </a:lnTo>
                <a:lnTo>
                  <a:pt x="0" y="460247"/>
                </a:lnTo>
              </a:path>
            </a:pathLst>
          </a:custGeom>
          <a:solidFill>
            <a:srgbClr val="feff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100" y="584200"/>
            <a:ext cx="12065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711200"/>
            <a:ext cx="673100" cy="266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9400" y="3657600"/>
            <a:ext cx="9334500" cy="2247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86000" y="2006600"/>
            <a:ext cx="5283200" cy="157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257300" algn="l"/>
                <a:tab pos="1765300" algn="l"/>
                <a:tab pos="2298700" algn="l"/>
              </a:tabLst>
            </a:pPr>
            <a:r>
              <a:rPr lang="en-US" altLang="zh-CN" sz="2604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</a:p>
          <a:p>
            <a:pPr>
              <a:lnSpc>
                <a:spcPts val="1400"/>
              </a:lnSpc>
              <a:tabLst>
                <a:tab pos="1257300" algn="l"/>
                <a:tab pos="1765300" algn="l"/>
                <a:tab pos="2298700" algn="l"/>
              </a:tabLst>
            </a:pPr>
            <a:r>
              <a:rPr lang="en-US" altLang="zh-CN" dirty="0" smtClean="0"/>
              <a:t>			</a:t>
            </a:r>
            <a:r>
              <a:rPr lang="en-US" altLang="zh-CN" sz="1404" dirty="0" smtClean="0">
                <a:solidFill>
                  <a:srgbClr val="1e3af8"/>
                </a:solidFill>
                <a:latin typeface="SimHei" pitchFamily="18" charset="0"/>
                <a:cs typeface="SimHei" pitchFamily="18" charset="0"/>
              </a:rPr>
              <a:t>（</a:t>
            </a:r>
            <a:r>
              <a:rPr lang="en-US" altLang="zh-CN" sz="1404" dirty="0" smtClean="0">
                <a:solidFill>
                  <a:srgbClr val="1e3af8"/>
                </a:solidFill>
                <a:latin typeface="Times New Roman" pitchFamily="18" charset="0"/>
                <a:cs typeface="Times New Roman" pitchFamily="18" charset="0"/>
              </a:rPr>
              <a:t>v0.6</a:t>
            </a:r>
            <a:r>
              <a:rPr lang="en-US" altLang="zh-CN" sz="1404" dirty="0" smtClean="0">
                <a:solidFill>
                  <a:srgbClr val="1e3af8"/>
                </a:solidFill>
                <a:latin typeface="SimHei" pitchFamily="18" charset="0"/>
                <a:cs typeface="SimHei" pitchFamily="18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257300" algn="l"/>
                <a:tab pos="1765300" algn="l"/>
                <a:tab pos="22987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2004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全球企业咨询服务部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257300" algn="l"/>
                <a:tab pos="1765300" algn="l"/>
                <a:tab pos="22987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2004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年</a:t>
            </a: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05</a:t>
            </a:r>
            <a:r>
              <a:rPr lang="en-US" altLang="zh-CN" sz="2004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月</a:t>
            </a: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004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2100" y="4597400"/>
            <a:ext cx="4572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网站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移动设备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2100" y="2489200"/>
            <a:ext cx="4572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呼叫中心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92100"/>
            <a:ext cx="91567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全渠道购物场景及渠道定位思考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全渠道购物场景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线上渠道可以展示更多商品信息，而实体店铺成为商家产品的展示、体验和服务的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平台，同时两者可以互相联系互相增强提供统一的用户体验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19400" y="4622800"/>
            <a:ext cx="4572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订单生成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订单生成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80100" y="4546600"/>
            <a:ext cx="4572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状态跟踪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状态跟踪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08800" y="4648200"/>
            <a:ext cx="4572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订单取消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订单取消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84700" y="4495800"/>
            <a:ext cx="10287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计划配送或订单配送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计划配送或订单配送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84600" y="4622800"/>
            <a:ext cx="4572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订单变更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订单变更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72400" y="4483100"/>
            <a:ext cx="6858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计划门店自提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计划门店自提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55800" y="4521200"/>
            <a:ext cx="4572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产品检索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产品检索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699500" y="4508500"/>
            <a:ext cx="8255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初始化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退货跟踪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初始化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退货跟踪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19400" y="2540000"/>
            <a:ext cx="4572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订单生成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订单生成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80100" y="2463800"/>
            <a:ext cx="6223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状态跟踪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1778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状态跟踪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08800" y="2565400"/>
            <a:ext cx="4572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订单取消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订单取消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12200" y="2438400"/>
            <a:ext cx="8255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初始化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退货跟踪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初始化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退货跟踪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84700" y="2400300"/>
            <a:ext cx="10287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计划配送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2794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计划配送或订单配送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84600" y="2540000"/>
            <a:ext cx="4572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订单变更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订单变更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72400" y="2501900"/>
            <a:ext cx="6858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订单配送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计划门店自提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55800" y="2425700"/>
            <a:ext cx="4572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产品检索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产品检索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2489200"/>
            <a:ext cx="4826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会员识别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  <a:tabLst>
                <a:tab pos="254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注册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认证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92200" y="4508500"/>
            <a:ext cx="4953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注册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认证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注册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认证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06700" y="1371600"/>
            <a:ext cx="304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THeiti" pitchFamily="18" charset="0"/>
                <a:cs typeface="STHeiti" pitchFamily="18" charset="0"/>
              </a:rPr>
              <a:t>近店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57600" y="1371600"/>
            <a:ext cx="673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THeiti" pitchFamily="18" charset="0"/>
                <a:cs typeface="STHeiti" pitchFamily="18" charset="0"/>
              </a:rPr>
              <a:t>浏览</a:t>
            </a:r>
            <a:r>
              <a:rPr lang="en-US" altLang="zh-CN" sz="1200" dirty="0" smtClean="0">
                <a:solidFill>
                  <a:srgbClr val="ffffff"/>
                </a:solidFill>
                <a:latin typeface="STHeiti" pitchFamily="18" charset="0"/>
                <a:cs typeface="STHeiti" pitchFamily="18" charset="0"/>
              </a:rPr>
              <a:t>/</a:t>
            </a:r>
            <a:r>
              <a:rPr lang="en-US" altLang="zh-CN" sz="1200" dirty="0" smtClean="0">
                <a:solidFill>
                  <a:srgbClr val="ffffff"/>
                </a:solidFill>
                <a:latin typeface="STHeiti" pitchFamily="18" charset="0"/>
                <a:cs typeface="STHeiti" pitchFamily="18" charset="0"/>
              </a:rPr>
              <a:t>逛店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24400" y="1371600"/>
            <a:ext cx="609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THeiti" pitchFamily="18" charset="0"/>
                <a:cs typeface="STHeiti" pitchFamily="18" charset="0"/>
              </a:rPr>
              <a:t>专柜导购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75600" y="1371600"/>
            <a:ext cx="304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THeiti" pitchFamily="18" charset="0"/>
                <a:cs typeface="STHeiti" pitchFamily="18" charset="0"/>
              </a:rPr>
              <a:t>离店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17000" y="1371600"/>
            <a:ext cx="304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THeiti" pitchFamily="18" charset="0"/>
                <a:cs typeface="STHeiti" pitchFamily="18" charset="0"/>
              </a:rPr>
              <a:t>习惯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39900" y="1371600"/>
            <a:ext cx="304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THeiti" pitchFamily="18" charset="0"/>
                <a:cs typeface="STHeiti" pitchFamily="18" charset="0"/>
              </a:rPr>
              <a:t>远程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" y="1981200"/>
            <a:ext cx="914400" cy="438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76200" algn="l"/>
                <a:tab pos="114300" algn="l"/>
                <a:tab pos="152400" algn="l"/>
                <a:tab pos="190500" algn="l"/>
                <a:tab pos="203200" algn="l"/>
                <a:tab pos="3302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外部开放平台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  <a:tab pos="114300" algn="l"/>
                <a:tab pos="152400" algn="l"/>
                <a:tab pos="190500" algn="l"/>
                <a:tab pos="203200" algn="l"/>
                <a:tab pos="330200" algn="l"/>
              </a:tabLst>
            </a:pPr>
            <a:r>
              <a:rPr lang="en-US" altLang="zh-CN" dirty="0" smtClean="0"/>
              <a:t>				</a:t>
            </a: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PC</a:t>
            </a: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电商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76200" algn="l"/>
                <a:tab pos="114300" algn="l"/>
                <a:tab pos="152400" algn="l"/>
                <a:tab pos="190500" algn="l"/>
                <a:tab pos="203200" algn="l"/>
                <a:tab pos="3302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H5</a:t>
            </a: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商城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76200" algn="l"/>
                <a:tab pos="114300" algn="l"/>
                <a:tab pos="152400" algn="l"/>
                <a:tab pos="190500" algn="l"/>
                <a:tab pos="203200" algn="l"/>
                <a:tab pos="3302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微信商城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76200" algn="l"/>
                <a:tab pos="114300" algn="l"/>
                <a:tab pos="152400" algn="l"/>
                <a:tab pos="190500" algn="l"/>
                <a:tab pos="203200" algn="l"/>
                <a:tab pos="3302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移动</a:t>
            </a: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APP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  <a:tab pos="114300" algn="l"/>
                <a:tab pos="152400" algn="l"/>
                <a:tab pos="190500" algn="l"/>
                <a:tab pos="203200" algn="l"/>
                <a:tab pos="3302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邮件</a:t>
            </a: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短信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  <a:tab pos="114300" algn="l"/>
                <a:tab pos="152400" algn="l"/>
                <a:tab pos="190500" algn="l"/>
                <a:tab pos="203200" algn="l"/>
                <a:tab pos="3302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语音热线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76200" algn="l"/>
                <a:tab pos="114300" algn="l"/>
                <a:tab pos="152400" algn="l"/>
                <a:tab pos="190500" algn="l"/>
                <a:tab pos="203200" algn="l"/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管理工作台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76200" algn="l"/>
                <a:tab pos="114300" algn="l"/>
                <a:tab pos="152400" algn="l"/>
                <a:tab pos="190500" algn="l"/>
                <a:tab pos="203200" algn="l"/>
                <a:tab pos="330200" algn="l"/>
              </a:tabLst>
            </a:pPr>
            <a:r>
              <a:rPr lang="en-US" altLang="zh-CN" dirty="0" smtClean="0"/>
              <a:t>			</a:t>
            </a:r>
            <a:r>
              <a:rPr lang="en-US" altLang="zh-CN" sz="1202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虚拟专柜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76200" algn="l"/>
                <a:tab pos="114300" algn="l"/>
                <a:tab pos="152400" algn="l"/>
                <a:tab pos="190500" algn="l"/>
                <a:tab pos="203200" algn="l"/>
                <a:tab pos="330200" algn="l"/>
              </a:tabLst>
            </a:pPr>
            <a:r>
              <a:rPr lang="en-US" altLang="zh-CN" dirty="0" smtClean="0"/>
              <a:t>						</a:t>
            </a:r>
            <a:r>
              <a:rPr lang="en-US" altLang="zh-CN" sz="1200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门店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05500" y="1371600"/>
            <a:ext cx="304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THeiti" pitchFamily="18" charset="0"/>
                <a:cs typeface="STHeiti" pitchFamily="18" charset="0"/>
              </a:rPr>
              <a:t>购买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46900" y="1371600"/>
            <a:ext cx="304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THeiti" pitchFamily="18" charset="0"/>
                <a:cs typeface="STHeiti" pitchFamily="18" charset="0"/>
              </a:rPr>
              <a:t>支付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26500" y="3340100"/>
            <a:ext cx="749300" cy="146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客户习惯培</a:t>
            </a:r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养与关怀</a:t>
            </a:r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058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8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云购物车，</a:t>
            </a:r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线上购买</a:t>
            </a:r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客户洞察，</a:t>
            </a:r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会员针对</a:t>
            </a:r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性营销</a:t>
            </a:r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体验分享</a:t>
            </a:r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客户关怀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74800" y="2057400"/>
            <a:ext cx="749300" cy="433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数字化营销</a:t>
            </a:r>
          </a:p>
          <a:p>
            <a:pPr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促销活动</a:t>
            </a:r>
          </a:p>
          <a:p>
            <a:pPr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商品推荐</a:t>
            </a:r>
          </a:p>
          <a:p>
            <a:pPr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导流至线</a:t>
            </a:r>
          </a:p>
          <a:p>
            <a:pPr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下，体验</a:t>
            </a:r>
          </a:p>
          <a:p>
            <a:pPr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生活服务</a:t>
            </a:r>
          </a:p>
          <a:p>
            <a:pPr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预订</a:t>
            </a:r>
          </a:p>
          <a:p>
            <a:pPr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云店浏览</a:t>
            </a:r>
          </a:p>
          <a:p>
            <a:pPr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预约服务</a:t>
            </a:r>
          </a:p>
          <a:p>
            <a:pPr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云购物车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下载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/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安装</a:t>
            </a:r>
          </a:p>
          <a:p>
            <a:pPr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dirty="0" smtClean="0"/>
              <a:t>			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程序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精准营销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线下推广</a:t>
            </a:r>
          </a:p>
          <a:p>
            <a:pPr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推广线上，</a:t>
            </a:r>
          </a:p>
          <a:p>
            <a:pPr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导流至线</a:t>
            </a:r>
          </a:p>
          <a:p>
            <a:pPr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上</a:t>
            </a:r>
          </a:p>
          <a:p>
            <a:pPr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整合营销，</a:t>
            </a:r>
          </a:p>
          <a:p>
            <a:pPr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优惠券打</a:t>
            </a:r>
          </a:p>
          <a:p>
            <a:pPr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通</a:t>
            </a:r>
          </a:p>
          <a:p>
            <a:pPr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会员一体</a:t>
            </a:r>
          </a:p>
          <a:p>
            <a:pPr>
              <a:lnSpc>
                <a:spcPts val="1200"/>
              </a:lnSpc>
              <a:tabLst>
                <a:tab pos="50800" algn="l"/>
                <a:tab pos="76200" algn="l"/>
                <a:tab pos="889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54400" y="4254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68800" y="55753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56400" y="3556000"/>
            <a:ext cx="7747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支付服务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移动支付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积分支付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储值支付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现场刷卡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1058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8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现金支付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85100" y="3111500"/>
            <a:ext cx="787400" cy="194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交付与售后</a:t>
            </a:r>
          </a:p>
          <a:p>
            <a:pPr>
              <a:lnSpc>
                <a:spcPts val="1200"/>
              </a:lnSpc>
              <a:tabLst>
                <a:tab pos="889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服务</a:t>
            </a:r>
          </a:p>
          <a:p>
            <a:pPr>
              <a:lnSpc>
                <a:spcPts val="1200"/>
              </a:lnSpc>
              <a:tabLst>
                <a:tab pos="889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会员离店</a:t>
            </a:r>
          </a:p>
          <a:p>
            <a:pPr>
              <a:lnSpc>
                <a:spcPts val="12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服务，如</a:t>
            </a:r>
          </a:p>
          <a:p>
            <a:pPr>
              <a:lnSpc>
                <a:spcPts val="12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停车结算、</a:t>
            </a:r>
          </a:p>
          <a:p>
            <a:pPr>
              <a:lnSpc>
                <a:spcPts val="12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勋章</a:t>
            </a:r>
          </a:p>
          <a:p>
            <a:pPr>
              <a:lnSpc>
                <a:spcPts val="1200"/>
              </a:lnSpc>
              <a:tabLst>
                <a:tab pos="889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配送上门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  <a:p>
            <a:pPr>
              <a:lnSpc>
                <a:spcPts val="1200"/>
              </a:lnSpc>
              <a:tabLst>
                <a:tab pos="889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门店自提</a:t>
            </a:r>
          </a:p>
          <a:p>
            <a:pPr>
              <a:lnSpc>
                <a:spcPts val="1200"/>
              </a:lnSpc>
              <a:tabLst>
                <a:tab pos="88900" algn="l"/>
              </a:tabLst>
            </a:pPr>
            <a:r>
              <a:rPr lang="en-US" altLang="zh-CN" sz="1058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8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订单可视</a:t>
            </a:r>
          </a:p>
          <a:p>
            <a:pPr>
              <a:lnSpc>
                <a:spcPts val="12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化</a:t>
            </a:r>
          </a:p>
          <a:p>
            <a:pPr>
              <a:lnSpc>
                <a:spcPts val="1200"/>
              </a:lnSpc>
              <a:tabLst>
                <a:tab pos="889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退换货</a:t>
            </a:r>
          </a:p>
          <a:p>
            <a:pPr>
              <a:lnSpc>
                <a:spcPts val="1200"/>
              </a:lnSpc>
              <a:tabLst>
                <a:tab pos="889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维护服务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78100" y="2387600"/>
            <a:ext cx="698500" cy="257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8100" algn="l"/>
                <a:tab pos="114300" algn="l"/>
                <a:tab pos="241300" algn="l"/>
              </a:tabLst>
            </a:pPr>
            <a:r>
              <a:rPr lang="en-US" altLang="zh-CN" sz="1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38100" algn="l"/>
                <a:tab pos="114300" algn="l"/>
                <a:tab pos="241300" algn="l"/>
              </a:tabLst>
            </a:pPr>
            <a:r>
              <a:rPr lang="en-US" altLang="zh-CN" sz="1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38100" algn="l"/>
                <a:tab pos="114300" algn="l"/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058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室外导航及</a:t>
            </a:r>
          </a:p>
          <a:p>
            <a:pPr>
              <a:lnSpc>
                <a:spcPts val="1200"/>
              </a:lnSpc>
              <a:tabLst>
                <a:tab pos="38100" algn="l"/>
                <a:tab pos="114300" algn="l"/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近店服务</a:t>
            </a:r>
          </a:p>
          <a:p>
            <a:pPr>
              <a:lnSpc>
                <a:spcPts val="1200"/>
              </a:lnSpc>
              <a:tabLst>
                <a:tab pos="38100" algn="l"/>
                <a:tab pos="114300" algn="l"/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优惠活动</a:t>
            </a:r>
          </a:p>
          <a:p>
            <a:pPr>
              <a:lnSpc>
                <a:spcPts val="1200"/>
              </a:lnSpc>
              <a:tabLst>
                <a:tab pos="38100" algn="l"/>
                <a:tab pos="114300" algn="l"/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停车服务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38100" algn="l"/>
                <a:tab pos="114300" algn="l"/>
                <a:tab pos="241300" algn="l"/>
              </a:tabLst>
            </a:pPr>
            <a:r>
              <a:rPr lang="en-US" altLang="zh-CN" dirty="0" smtClean="0"/>
              <a:t>	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营销方案</a:t>
            </a:r>
          </a:p>
          <a:p>
            <a:pPr>
              <a:lnSpc>
                <a:spcPts val="1200"/>
              </a:lnSpc>
              <a:tabLst>
                <a:tab pos="38100" algn="l"/>
                <a:tab pos="114300" algn="l"/>
                <a:tab pos="241300" algn="l"/>
              </a:tabLst>
            </a:pPr>
            <a:r>
              <a:rPr lang="en-US" altLang="zh-CN" dirty="0" smtClean="0"/>
              <a:t>		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了解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44900" y="2654300"/>
            <a:ext cx="609600" cy="359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048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线上服务</a:t>
            </a:r>
          </a:p>
          <a:p>
            <a:pPr>
              <a:lnSpc>
                <a:spcPts val="1200"/>
              </a:lnSpc>
              <a:tabLst>
                <a:tab pos="3048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线上活动</a:t>
            </a:r>
          </a:p>
          <a:p>
            <a:pPr>
              <a:lnSpc>
                <a:spcPts val="1200"/>
              </a:lnSpc>
              <a:tabLst>
                <a:tab pos="3048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优惠推送</a:t>
            </a:r>
          </a:p>
          <a:p>
            <a:pPr>
              <a:lnSpc>
                <a:spcPts val="1200"/>
              </a:lnSpc>
              <a:tabLst>
                <a:tab pos="3048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云购物车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048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店内服务</a:t>
            </a:r>
          </a:p>
          <a:p>
            <a:pPr>
              <a:lnSpc>
                <a:spcPts val="1200"/>
              </a:lnSpc>
              <a:tabLst>
                <a:tab pos="3048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门店活动</a:t>
            </a:r>
          </a:p>
          <a:p>
            <a:pPr>
              <a:lnSpc>
                <a:spcPts val="1200"/>
              </a:lnSpc>
              <a:tabLst>
                <a:tab pos="304800" algn="l"/>
              </a:tabLst>
            </a:pPr>
            <a:r>
              <a:rPr lang="en-US" altLang="zh-CN" sz="1058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8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优惠推送</a:t>
            </a:r>
          </a:p>
          <a:p>
            <a:pPr>
              <a:lnSpc>
                <a:spcPts val="1200"/>
              </a:lnSpc>
              <a:tabLst>
                <a:tab pos="3048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室内导航</a:t>
            </a:r>
          </a:p>
          <a:p>
            <a:pPr>
              <a:lnSpc>
                <a:spcPts val="1200"/>
              </a:lnSpc>
              <a:tabLst>
                <a:tab pos="3048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预约提醒</a:t>
            </a:r>
          </a:p>
          <a:p>
            <a:pPr>
              <a:lnSpc>
                <a:spcPts val="1200"/>
              </a:lnSpc>
              <a:tabLst>
                <a:tab pos="3048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云购物车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86300" y="2425700"/>
            <a:ext cx="774700" cy="375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76200" algn="l"/>
                <a:tab pos="6985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76200" algn="l"/>
                <a:tab pos="6985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呼叫中心</a:t>
            </a:r>
          </a:p>
          <a:p>
            <a:pPr>
              <a:lnSpc>
                <a:spcPts val="1200"/>
              </a:lnSpc>
              <a:tabLst>
                <a:tab pos="76200" algn="l"/>
                <a:tab pos="6985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电话销售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76200" algn="l"/>
                <a:tab pos="6985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导购服务</a:t>
            </a:r>
          </a:p>
          <a:p>
            <a:pPr>
              <a:lnSpc>
                <a:spcPts val="1200"/>
              </a:lnSpc>
              <a:tabLst>
                <a:tab pos="76200" algn="l"/>
                <a:tab pos="6985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会员识别</a:t>
            </a:r>
          </a:p>
          <a:p>
            <a:pPr>
              <a:lnSpc>
                <a:spcPts val="1200"/>
              </a:lnSpc>
              <a:tabLst>
                <a:tab pos="76200" algn="l"/>
                <a:tab pos="6985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商品导购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200"/>
              </a:lnSpc>
              <a:tabLst>
                <a:tab pos="76200" algn="l"/>
                <a:tab pos="6985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虚拟货架</a:t>
            </a:r>
          </a:p>
          <a:p>
            <a:pPr>
              <a:lnSpc>
                <a:spcPts val="1200"/>
              </a:lnSpc>
              <a:tabLst>
                <a:tab pos="76200" algn="l"/>
                <a:tab pos="6985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云购物车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13500" y="2413000"/>
            <a:ext cx="76200" cy="342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20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92100"/>
            <a:ext cx="90170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全渠道购物场景及渠道定位思考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全渠道协同框架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…  通过全渠道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O2O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协同能力及渠道运营整体效能的提升，利用消费者与各渠道互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动机会，高效满足消费者商品、生活及服务需求，提供无缝、一致化的购物体验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15000" y="2501900"/>
            <a:ext cx="622300" cy="392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6200" algn="l"/>
                <a:tab pos="3175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线上购买</a:t>
            </a:r>
          </a:p>
          <a:p>
            <a:pPr>
              <a:lnSpc>
                <a:spcPts val="1200"/>
              </a:lnSpc>
              <a:tabLst>
                <a:tab pos="76200" algn="l"/>
                <a:tab pos="3175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会员服务</a:t>
            </a:r>
          </a:p>
          <a:p>
            <a:pPr>
              <a:lnSpc>
                <a:spcPts val="1200"/>
              </a:lnSpc>
              <a:tabLst>
                <a:tab pos="76200" algn="l"/>
                <a:tab pos="3175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线上下单</a:t>
            </a:r>
          </a:p>
          <a:p>
            <a:pPr>
              <a:lnSpc>
                <a:spcPts val="1200"/>
              </a:lnSpc>
              <a:tabLst>
                <a:tab pos="76200" algn="l"/>
                <a:tab pos="3175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商品推荐</a:t>
            </a:r>
          </a:p>
          <a:p>
            <a:pPr>
              <a:lnSpc>
                <a:spcPts val="1200"/>
              </a:lnSpc>
              <a:tabLst>
                <a:tab pos="76200" algn="l"/>
                <a:tab pos="3175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购物分享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76200" algn="l"/>
                <a:tab pos="3175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76200" algn="l"/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交易通知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76200" algn="l"/>
                <a:tab pos="3175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76200" algn="l"/>
                <a:tab pos="3175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线下销售</a:t>
            </a:r>
          </a:p>
          <a:p>
            <a:pPr>
              <a:lnSpc>
                <a:spcPts val="1200"/>
              </a:lnSpc>
              <a:tabLst>
                <a:tab pos="76200" algn="l"/>
                <a:tab pos="3175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会员服务</a:t>
            </a:r>
          </a:p>
          <a:p>
            <a:pPr>
              <a:lnSpc>
                <a:spcPts val="1200"/>
              </a:lnSpc>
              <a:tabLst>
                <a:tab pos="76200" algn="l"/>
                <a:tab pos="3175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线下购买</a:t>
            </a:r>
          </a:p>
          <a:p>
            <a:pPr>
              <a:lnSpc>
                <a:spcPts val="1200"/>
              </a:lnSpc>
              <a:tabLst>
                <a:tab pos="76200" algn="l"/>
                <a:tab pos="317500" algn="l"/>
              </a:tabLst>
            </a:pPr>
            <a:r>
              <a:rPr lang="en-US" altLang="zh-CN" sz="1058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8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代客下单</a:t>
            </a:r>
          </a:p>
          <a:p>
            <a:pPr>
              <a:lnSpc>
                <a:spcPts val="1200"/>
              </a:lnSpc>
              <a:tabLst>
                <a:tab pos="76200" algn="l"/>
                <a:tab pos="3175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自助下单</a:t>
            </a:r>
          </a:p>
          <a:p>
            <a:pPr>
              <a:lnSpc>
                <a:spcPts val="1200"/>
              </a:lnSpc>
              <a:tabLst>
                <a:tab pos="76200" algn="l"/>
                <a:tab pos="3175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商品推荐</a:t>
            </a:r>
          </a:p>
          <a:p>
            <a:pPr>
              <a:lnSpc>
                <a:spcPts val="1200"/>
              </a:lnSpc>
              <a:tabLst>
                <a:tab pos="76200" algn="l"/>
                <a:tab pos="3175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增值服务</a:t>
            </a:r>
          </a:p>
          <a:p>
            <a:pPr>
              <a:lnSpc>
                <a:spcPts val="1200"/>
              </a:lnSpc>
              <a:tabLst>
                <a:tab pos="76200" algn="l"/>
                <a:tab pos="3175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-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STHeiti" pitchFamily="18" charset="0"/>
                <a:cs typeface="STHeiti" pitchFamily="18" charset="0"/>
              </a:rPr>
              <a:t>购物分享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4500" y="3225800"/>
            <a:ext cx="6096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渠道价值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核心功能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81500" y="6057900"/>
            <a:ext cx="1600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渠道之间的无缝交互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73200" y="2730500"/>
            <a:ext cx="6096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7889fb"/>
                </a:solidFill>
                <a:latin typeface="Microsoft YaHei" pitchFamily="18" charset="0"/>
                <a:cs typeface="Microsoft YaHei" pitchFamily="18" charset="0"/>
              </a:rPr>
              <a:t>实体门店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传播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交易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服务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营销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体验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销售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支付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服务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顾客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关系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0700" y="1358900"/>
            <a:ext cx="457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重要性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09700" y="1358900"/>
            <a:ext cx="152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35200" y="1358900"/>
            <a:ext cx="152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中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09900" y="1358900"/>
            <a:ext cx="152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低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" y="6070600"/>
            <a:ext cx="609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264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渠道交互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95800" y="2730500"/>
            <a:ext cx="4953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7889fb"/>
                </a:solidFill>
                <a:latin typeface="Microsoft YaHei" pitchFamily="18" charset="0"/>
                <a:cs typeface="Microsoft YaHei" pitchFamily="18" charset="0"/>
              </a:rPr>
              <a:t>触屏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90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传播</a:t>
            </a:r>
          </a:p>
          <a:p>
            <a:pPr>
              <a:lnSpc>
                <a:spcPts val="2000"/>
              </a:lnSpc>
              <a:tabLst>
                <a:tab pos="1905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交易</a:t>
            </a:r>
          </a:p>
          <a:p>
            <a:pPr>
              <a:lnSpc>
                <a:spcPts val="2000"/>
              </a:lnSpc>
              <a:tabLst>
                <a:tab pos="190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服务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190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营销</a:t>
            </a:r>
          </a:p>
          <a:p>
            <a:pPr>
              <a:lnSpc>
                <a:spcPts val="2000"/>
              </a:lnSpc>
              <a:tabLst>
                <a:tab pos="190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体验</a:t>
            </a:r>
          </a:p>
          <a:p>
            <a:pPr>
              <a:lnSpc>
                <a:spcPts val="2000"/>
              </a:lnSpc>
              <a:tabLst>
                <a:tab pos="190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销售</a:t>
            </a:r>
          </a:p>
          <a:p>
            <a:pPr>
              <a:lnSpc>
                <a:spcPts val="2000"/>
              </a:lnSpc>
              <a:tabLst>
                <a:tab pos="190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支付</a:t>
            </a:r>
          </a:p>
          <a:p>
            <a:pPr>
              <a:lnSpc>
                <a:spcPts val="2000"/>
              </a:lnSpc>
              <a:tabLst>
                <a:tab pos="190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服务</a:t>
            </a:r>
          </a:p>
          <a:p>
            <a:pPr>
              <a:lnSpc>
                <a:spcPts val="2000"/>
              </a:lnSpc>
              <a:tabLst>
                <a:tab pos="190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顾客</a:t>
            </a:r>
          </a:p>
          <a:p>
            <a:pPr>
              <a:lnSpc>
                <a:spcPts val="1400"/>
              </a:lnSpc>
              <a:tabLst>
                <a:tab pos="190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关系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01900" y="2730500"/>
            <a:ext cx="6096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7889fb"/>
                </a:solidFill>
                <a:latin typeface="Microsoft YaHei" pitchFamily="18" charset="0"/>
                <a:cs typeface="Microsoft YaHei" pitchFamily="18" charset="0"/>
              </a:rPr>
              <a:t>电商网站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传播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交易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服务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营销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体验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销售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支付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服务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顾客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关系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27800" y="2730500"/>
            <a:ext cx="6731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7889fb"/>
                </a:solidFill>
                <a:latin typeface="Microsoft YaHei" pitchFamily="18" charset="0"/>
                <a:cs typeface="Microsoft YaHei" pitchFamily="18" charset="0"/>
              </a:rPr>
              <a:t>邮件</a:t>
            </a:r>
            <a:r>
              <a:rPr lang="en-US" altLang="zh-CN" sz="1200" dirty="0" smtClean="0">
                <a:solidFill>
                  <a:srgbClr val="7889fb"/>
                </a:solidFill>
                <a:latin typeface="Microsoft YaHei" pitchFamily="18" charset="0"/>
                <a:cs typeface="Microsoft YaHei" pitchFamily="18" charset="0"/>
              </a:rPr>
              <a:t>/</a:t>
            </a:r>
            <a:r>
              <a:rPr lang="en-US" altLang="zh-CN" sz="1200" dirty="0" smtClean="0">
                <a:solidFill>
                  <a:srgbClr val="7889fb"/>
                </a:solidFill>
                <a:latin typeface="Microsoft YaHei" pitchFamily="18" charset="0"/>
                <a:cs typeface="Microsoft YaHei" pitchFamily="18" charset="0"/>
              </a:rPr>
              <a:t>短信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传播</a:t>
            </a:r>
          </a:p>
          <a:p>
            <a:pPr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交易</a:t>
            </a:r>
          </a:p>
          <a:p>
            <a:pPr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服务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营销</a:t>
            </a:r>
          </a:p>
          <a:p>
            <a:pPr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体验</a:t>
            </a:r>
          </a:p>
          <a:p>
            <a:pPr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销售</a:t>
            </a:r>
          </a:p>
          <a:p>
            <a:pPr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支付</a:t>
            </a:r>
          </a:p>
          <a:p>
            <a:pPr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服务</a:t>
            </a:r>
          </a:p>
          <a:p>
            <a:pPr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顾客</a:t>
            </a:r>
          </a:p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关系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94600" y="2641600"/>
            <a:ext cx="609600" cy="295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7889fb"/>
                </a:solidFill>
                <a:latin typeface="Microsoft YaHei" pitchFamily="18" charset="0"/>
                <a:cs typeface="Microsoft YaHei" pitchFamily="18" charset="0"/>
              </a:rPr>
              <a:t>社交网络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7889fb"/>
                </a:solidFill>
                <a:latin typeface="Microsoft YaHei" pitchFamily="18" charset="0"/>
                <a:cs typeface="Microsoft YaHei" pitchFamily="18" charset="0"/>
              </a:rPr>
              <a:t>（</a:t>
            </a:r>
            <a:r>
              <a:rPr lang="en-US" altLang="zh-CN" sz="1200" dirty="0" smtClean="0">
                <a:solidFill>
                  <a:srgbClr val="7889fb"/>
                </a:solidFill>
                <a:latin typeface="Microsoft YaHei" pitchFamily="18" charset="0"/>
                <a:cs typeface="Microsoft YaHei" pitchFamily="18" charset="0"/>
              </a:rPr>
              <a:t>SNS</a:t>
            </a:r>
            <a:r>
              <a:rPr lang="en-US" altLang="zh-CN" sz="1200" dirty="0" smtClean="0">
                <a:solidFill>
                  <a:srgbClr val="7889fb"/>
                </a:solidFill>
                <a:latin typeface="Microsoft YaHei" pitchFamily="18" charset="0"/>
                <a:cs typeface="Microsoft YaHei" pitchFamily="18" charset="0"/>
              </a:rPr>
              <a:t>）</a:t>
            </a:r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传播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交易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服务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营销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体验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销售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支付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服务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顾客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关系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92500" y="2730500"/>
            <a:ext cx="6223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7889fb"/>
                </a:solidFill>
                <a:latin typeface="Microsoft YaHei" pitchFamily="18" charset="0"/>
                <a:cs typeface="Microsoft YaHei" pitchFamily="18" charset="0"/>
              </a:rPr>
              <a:t>移动应用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传播</a:t>
            </a:r>
          </a:p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交易</a:t>
            </a:r>
          </a:p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服务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营销</a:t>
            </a:r>
          </a:p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体验</a:t>
            </a:r>
          </a:p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销售</a:t>
            </a:r>
          </a:p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支付</a:t>
            </a:r>
          </a:p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服务</a:t>
            </a:r>
          </a:p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顾客</a:t>
            </a:r>
          </a:p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关系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24500" y="2730500"/>
            <a:ext cx="6477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7889fb"/>
                </a:solidFill>
                <a:latin typeface="Microsoft YaHei" pitchFamily="18" charset="0"/>
                <a:cs typeface="Microsoft YaHei" pitchFamily="18" charset="0"/>
              </a:rPr>
              <a:t>呼叫中心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传播</a:t>
            </a:r>
          </a:p>
          <a:p>
            <a:pPr>
              <a:lnSpc>
                <a:spcPts val="2000"/>
              </a:lnSpc>
              <a:tabLst>
                <a:tab pos="508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交易</a:t>
            </a:r>
          </a:p>
          <a:p>
            <a:pPr>
              <a:lnSpc>
                <a:spcPts val="20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服务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营销</a:t>
            </a:r>
          </a:p>
          <a:p>
            <a:pPr>
              <a:lnSpc>
                <a:spcPts val="20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体验</a:t>
            </a:r>
          </a:p>
          <a:p>
            <a:pPr>
              <a:lnSpc>
                <a:spcPts val="20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销售</a:t>
            </a:r>
          </a:p>
          <a:p>
            <a:pPr>
              <a:lnSpc>
                <a:spcPts val="20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支付</a:t>
            </a:r>
          </a:p>
          <a:p>
            <a:pPr>
              <a:lnSpc>
                <a:spcPts val="20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服务</a:t>
            </a:r>
          </a:p>
          <a:p>
            <a:pPr>
              <a:lnSpc>
                <a:spcPts val="20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顾客</a:t>
            </a:r>
          </a:p>
          <a:p>
            <a:pPr>
              <a:lnSpc>
                <a:spcPts val="14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关系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85200" y="2730500"/>
            <a:ext cx="6096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7889fb"/>
                </a:solidFill>
                <a:latin typeface="Microsoft YaHei" pitchFamily="18" charset="0"/>
                <a:cs typeface="Microsoft YaHei" pitchFamily="18" charset="0"/>
              </a:rPr>
              <a:t>合作渠道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传播</a:t>
            </a:r>
          </a:p>
          <a:p>
            <a:pPr>
              <a:lnSpc>
                <a:spcPts val="2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交易</a:t>
            </a:r>
          </a:p>
          <a:p>
            <a:pPr>
              <a:lnSpc>
                <a:spcPts val="2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服务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营销</a:t>
            </a:r>
          </a:p>
          <a:p>
            <a:pPr>
              <a:lnSpc>
                <a:spcPts val="2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体验</a:t>
            </a:r>
          </a:p>
          <a:p>
            <a:pPr>
              <a:lnSpc>
                <a:spcPts val="2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销售</a:t>
            </a:r>
          </a:p>
          <a:p>
            <a:pPr>
              <a:lnSpc>
                <a:spcPts val="2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支付</a:t>
            </a:r>
          </a:p>
          <a:p>
            <a:pPr>
              <a:lnSpc>
                <a:spcPts val="2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服务</a:t>
            </a:r>
          </a:p>
          <a:p>
            <a:pPr>
              <a:lnSpc>
                <a:spcPts val="2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顾客</a:t>
            </a:r>
          </a:p>
          <a:p>
            <a:pPr>
              <a:lnSpc>
                <a:spcPts val="14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关系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70400" y="57658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自有渠道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04200" y="57658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外部渠道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92100"/>
            <a:ext cx="91440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全渠道购物场景及渠道定位思考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渠道定位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建议依托单品管理，以门店、电商渠道为基础建立全渠道运营体系和能力，同时大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力发展移动和社交渠道，拓展合作渠道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70100" y="1701800"/>
            <a:ext cx="304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基础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75700" y="1701800"/>
            <a:ext cx="304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拓展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05200" y="17018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重点发展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56500" y="17018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重点发展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152402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152402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189918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1899183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2274341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2274341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264937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264937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264937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024530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024530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024530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399688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399688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399688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774846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774846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774846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150004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150004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150004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52516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52516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52516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90019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900193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900193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5275389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5275389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5275389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565053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565053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6025667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6025667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15176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63944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2225040"/>
            <a:ext cx="251459" cy="431292"/>
          </a:xfrm>
          <a:custGeom>
            <a:avLst/>
            <a:gdLst>
              <a:gd name="connsiteX0" fmla="*/ 0 w 251459"/>
              <a:gd name="connsiteY0" fmla="*/ 107823 h 431292"/>
              <a:gd name="connsiteX1" fmla="*/ 125729 w 251459"/>
              <a:gd name="connsiteY1" fmla="*/ 107823 h 431292"/>
              <a:gd name="connsiteX2" fmla="*/ 125729 w 251459"/>
              <a:gd name="connsiteY2" fmla="*/ 0 h 431292"/>
              <a:gd name="connsiteX3" fmla="*/ 251459 w 251459"/>
              <a:gd name="connsiteY3" fmla="*/ 215645 h 431292"/>
              <a:gd name="connsiteX4" fmla="*/ 125729 w 251459"/>
              <a:gd name="connsiteY4" fmla="*/ 431292 h 431292"/>
              <a:gd name="connsiteX5" fmla="*/ 125729 w 251459"/>
              <a:gd name="connsiteY5" fmla="*/ 323469 h 431292"/>
              <a:gd name="connsiteX6" fmla="*/ 0 w 251459"/>
              <a:gd name="connsiteY6" fmla="*/ 323469 h 431292"/>
              <a:gd name="connsiteX7" fmla="*/ 0 w 251459"/>
              <a:gd name="connsiteY7" fmla="*/ 107823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1292">
                <a:moveTo>
                  <a:pt x="0" y="107823"/>
                </a:moveTo>
                <a:lnTo>
                  <a:pt x="125729" y="107823"/>
                </a:lnTo>
                <a:lnTo>
                  <a:pt x="125729" y="0"/>
                </a:lnTo>
                <a:lnTo>
                  <a:pt x="251459" y="215645"/>
                </a:lnTo>
                <a:lnTo>
                  <a:pt x="125729" y="431292"/>
                </a:lnTo>
                <a:lnTo>
                  <a:pt x="125729" y="323469"/>
                </a:lnTo>
                <a:lnTo>
                  <a:pt x="0" y="323469"/>
                </a:lnTo>
                <a:lnTo>
                  <a:pt x="0" y="107823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目录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1600200"/>
            <a:ext cx="1143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1600200"/>
            <a:ext cx="32385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2794000"/>
            <a:ext cx="3175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3-1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3-2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3-3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3-4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3-5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3-6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3-7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66900" y="2794000"/>
            <a:ext cx="8001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单品管理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价格管理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订单管理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库存管理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会员管理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营销管理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支付管理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客服管理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5715000"/>
            <a:ext cx="114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5715000"/>
            <a:ext cx="26289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92100"/>
            <a:ext cx="90551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五大抓手及关键切入点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遵循公司战略要求，在未来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2-3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年，王府井将遵循一个前提及通过五大抓手、十八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大切入点（产品或业务项目），逐步推进全渠道转型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8000" y="1917700"/>
            <a:ext cx="1333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①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打通客户资源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9100" y="2895600"/>
            <a:ext cx="1511300" cy="199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②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打通商品资源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③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加强移动布局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889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④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推广门店信息化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1300" y="5562600"/>
            <a:ext cx="1866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79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⑤</a:t>
            </a:r>
            <a:r>
              <a:rPr lang="en-US" altLang="zh-CN" sz="1479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79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搭建大数据分析能力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57500" y="1816100"/>
            <a:ext cx="1600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统一会员体系</a:t>
            </a:r>
          </a:p>
          <a:p>
            <a:pPr>
              <a:lnSpc>
                <a:spcPts val="1600"/>
              </a:lnSpc>
              <a:tabLst>
                <a:tab pos="2667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（含会员电子帐户）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19400" y="2794000"/>
            <a:ext cx="7112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供应商</a:t>
            </a:r>
          </a:p>
          <a:p>
            <a:pPr>
              <a:lnSpc>
                <a:spcPts val="1600"/>
              </a:lnSpc>
              <a:tabLst>
                <a:tab pos="889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协同管理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889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移动商城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889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虚拟专柜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49900" y="1917700"/>
            <a:ext cx="1066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统一营销管理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78300" y="2794000"/>
            <a:ext cx="8890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单品管理</a:t>
            </a:r>
          </a:p>
          <a:p>
            <a:pPr>
              <a:lnSpc>
                <a:spcPts val="1600"/>
              </a:lnSpc>
              <a:tabLst>
                <a:tab pos="88900" algn="l"/>
                <a:tab pos="1397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及价格联动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889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移动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APP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88900" algn="l"/>
                <a:tab pos="1397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门店电子屏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00700" y="2895600"/>
            <a:ext cx="9779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70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PC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电商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27000" algn="l"/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微信商城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27000" algn="l"/>
                <a:tab pos="215900" algn="l"/>
              </a:tabLst>
            </a:pPr>
            <a:r>
              <a:rPr lang="en-US" altLang="zh-CN" sz="14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互联网门店</a:t>
            </a:r>
            <a:r>
              <a:rPr lang="en-US" altLang="zh-CN" sz="14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</a:p>
          <a:p>
            <a:pPr>
              <a:lnSpc>
                <a:spcPts val="1600"/>
              </a:lnSpc>
              <a:tabLst>
                <a:tab pos="1270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体验店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99400" y="1917700"/>
            <a:ext cx="1244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全渠道客服管理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61200" y="2895600"/>
            <a:ext cx="9779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7000" algn="l"/>
                <a:tab pos="215900" algn="l"/>
                <a:tab pos="304800" algn="l"/>
              </a:tabLst>
            </a:pPr>
            <a:r>
              <a:rPr lang="en-US" altLang="zh-CN" dirty="0" smtClean="0"/>
              <a:t>		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云店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27000" algn="l"/>
                <a:tab pos="215900" algn="l"/>
                <a:tab pos="3048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统一支付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移</a:t>
            </a:r>
          </a:p>
          <a:p>
            <a:pPr>
              <a:lnSpc>
                <a:spcPts val="1600"/>
              </a:lnSpc>
              <a:tabLst>
                <a:tab pos="127000" algn="l"/>
                <a:tab pos="215900" algn="l"/>
                <a:tab pos="304800" algn="l"/>
              </a:tabLst>
            </a:pPr>
            <a:r>
              <a:rPr lang="en-US" altLang="zh-CN" dirty="0" smtClean="0"/>
              <a:t>	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动支付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127000" algn="l"/>
                <a:tab pos="215900" algn="l"/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4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门店自提</a:t>
            </a:r>
          </a:p>
          <a:p>
            <a:pPr>
              <a:lnSpc>
                <a:spcPts val="1600"/>
              </a:lnSpc>
              <a:tabLst>
                <a:tab pos="127000" algn="l"/>
                <a:tab pos="215900" algn="l"/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及退换货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470900" y="2692400"/>
            <a:ext cx="1066800" cy="232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  <a:tab pos="355600" algn="l"/>
                <a:tab pos="4445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统一订单管理</a:t>
            </a:r>
          </a:p>
          <a:p>
            <a:pPr>
              <a:lnSpc>
                <a:spcPts val="1600"/>
              </a:lnSpc>
              <a:tabLst>
                <a:tab pos="88900" algn="l"/>
                <a:tab pos="355600" algn="l"/>
                <a:tab pos="444500" algn="l"/>
              </a:tabLst>
            </a:pPr>
            <a:r>
              <a:rPr lang="en-US" altLang="zh-CN" dirty="0" smtClean="0"/>
              <a:t>		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及</a:t>
            </a:r>
          </a:p>
          <a:p>
            <a:pPr>
              <a:lnSpc>
                <a:spcPts val="1600"/>
              </a:lnSpc>
              <a:tabLst>
                <a:tab pos="88900" algn="l"/>
                <a:tab pos="355600" algn="l"/>
                <a:tab pos="4445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库存全局可视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88900" algn="l"/>
                <a:tab pos="355600" algn="l"/>
                <a:tab pos="4445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移动工作台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88900" algn="l"/>
                <a:tab pos="355600" algn="l"/>
                <a:tab pos="444500" algn="l"/>
              </a:tabLst>
            </a:pPr>
            <a:r>
              <a:rPr lang="en-US" altLang="zh-CN" sz="14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开放门店配送</a:t>
            </a:r>
          </a:p>
          <a:p>
            <a:pPr>
              <a:lnSpc>
                <a:spcPts val="1600"/>
              </a:lnSpc>
              <a:tabLst>
                <a:tab pos="88900" algn="l"/>
                <a:tab pos="355600" algn="l"/>
                <a:tab pos="444500" algn="l"/>
              </a:tabLst>
            </a:pPr>
            <a:r>
              <a:rPr lang="en-US" altLang="zh-CN" dirty="0" smtClean="0"/>
              <a:t>	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03500" y="5473700"/>
            <a:ext cx="889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556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品类运营洞</a:t>
            </a:r>
          </a:p>
          <a:p>
            <a:pPr>
              <a:lnSpc>
                <a:spcPts val="16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22700" y="55753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供应商洞察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30800" y="55753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商品洞察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48400" y="5473700"/>
            <a:ext cx="889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推广渠道及</a:t>
            </a:r>
          </a:p>
          <a:p>
            <a:pPr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营销洞察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56500" y="55753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库存洞察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97900" y="5473700"/>
            <a:ext cx="1066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667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客户（会员）</a:t>
            </a:r>
          </a:p>
          <a:p>
            <a:pPr>
              <a:lnSpc>
                <a:spcPts val="16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洞察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034" y="2134362"/>
            <a:ext cx="2014728" cy="1066800"/>
          </a:xfrm>
          <a:custGeom>
            <a:avLst/>
            <a:gdLst>
              <a:gd name="connsiteX0" fmla="*/ 0 w 2014728"/>
              <a:gd name="connsiteY0" fmla="*/ 533400 h 1066800"/>
              <a:gd name="connsiteX1" fmla="*/ 1007364 w 2014728"/>
              <a:gd name="connsiteY1" fmla="*/ 0 h 1066800"/>
              <a:gd name="connsiteX2" fmla="*/ 2014728 w 2014728"/>
              <a:gd name="connsiteY2" fmla="*/ 533400 h 1066800"/>
              <a:gd name="connsiteX3" fmla="*/ 1007364 w 2014728"/>
              <a:gd name="connsiteY3" fmla="*/ 1066800 h 1066800"/>
              <a:gd name="connsiteX4" fmla="*/ 0 w 2014728"/>
              <a:gd name="connsiteY4" fmla="*/ 533400 h 1066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4728" h="1066800">
                <a:moveTo>
                  <a:pt x="0" y="533400"/>
                </a:moveTo>
                <a:cubicBezTo>
                  <a:pt x="0" y="238760"/>
                  <a:pt x="450976" y="0"/>
                  <a:pt x="1007364" y="0"/>
                </a:cubicBezTo>
                <a:cubicBezTo>
                  <a:pt x="1563750" y="0"/>
                  <a:pt x="2014728" y="238760"/>
                  <a:pt x="2014728" y="533400"/>
                </a:cubicBezTo>
                <a:cubicBezTo>
                  <a:pt x="2014728" y="828039"/>
                  <a:pt x="1563750" y="1066800"/>
                  <a:pt x="1007364" y="1066800"/>
                </a:cubicBezTo>
                <a:cubicBezTo>
                  <a:pt x="450976" y="1066800"/>
                  <a:pt x="0" y="828039"/>
                  <a:pt x="0" y="533400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83079" y="2121408"/>
            <a:ext cx="2040635" cy="1092708"/>
          </a:xfrm>
          <a:custGeom>
            <a:avLst/>
            <a:gdLst>
              <a:gd name="connsiteX0" fmla="*/ 12954 w 2040635"/>
              <a:gd name="connsiteY0" fmla="*/ 546354 h 1092708"/>
              <a:gd name="connsiteX1" fmla="*/ 1020318 w 2040635"/>
              <a:gd name="connsiteY1" fmla="*/ 12954 h 1092708"/>
              <a:gd name="connsiteX2" fmla="*/ 2027682 w 2040635"/>
              <a:gd name="connsiteY2" fmla="*/ 546354 h 1092708"/>
              <a:gd name="connsiteX3" fmla="*/ 1020318 w 2040635"/>
              <a:gd name="connsiteY3" fmla="*/ 1079754 h 1092708"/>
              <a:gd name="connsiteX4" fmla="*/ 12954 w 2040635"/>
              <a:gd name="connsiteY4" fmla="*/ 546354 h 1092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40635" h="1092708">
                <a:moveTo>
                  <a:pt x="12954" y="546354"/>
                </a:moveTo>
                <a:cubicBezTo>
                  <a:pt x="12954" y="251714"/>
                  <a:pt x="463931" y="12954"/>
                  <a:pt x="1020318" y="12954"/>
                </a:cubicBezTo>
                <a:cubicBezTo>
                  <a:pt x="1576704" y="12954"/>
                  <a:pt x="2027682" y="251714"/>
                  <a:pt x="2027682" y="546354"/>
                </a:cubicBezTo>
                <a:cubicBezTo>
                  <a:pt x="2027682" y="840994"/>
                  <a:pt x="1576704" y="1079754"/>
                  <a:pt x="1020318" y="1079754"/>
                </a:cubicBezTo>
                <a:cubicBezTo>
                  <a:pt x="463931" y="1079754"/>
                  <a:pt x="12954" y="840994"/>
                  <a:pt x="12954" y="54635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8398" y="3467862"/>
            <a:ext cx="2014728" cy="1066800"/>
          </a:xfrm>
          <a:custGeom>
            <a:avLst/>
            <a:gdLst>
              <a:gd name="connsiteX0" fmla="*/ 0 w 2014728"/>
              <a:gd name="connsiteY0" fmla="*/ 533400 h 1066800"/>
              <a:gd name="connsiteX1" fmla="*/ 1007364 w 2014728"/>
              <a:gd name="connsiteY1" fmla="*/ 0 h 1066800"/>
              <a:gd name="connsiteX2" fmla="*/ 2014728 w 2014728"/>
              <a:gd name="connsiteY2" fmla="*/ 533400 h 1066800"/>
              <a:gd name="connsiteX3" fmla="*/ 1007364 w 2014728"/>
              <a:gd name="connsiteY3" fmla="*/ 1066800 h 1066800"/>
              <a:gd name="connsiteX4" fmla="*/ 0 w 2014728"/>
              <a:gd name="connsiteY4" fmla="*/ 533400 h 1066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4728" h="1066800">
                <a:moveTo>
                  <a:pt x="0" y="533400"/>
                </a:moveTo>
                <a:cubicBezTo>
                  <a:pt x="0" y="238759"/>
                  <a:pt x="450977" y="0"/>
                  <a:pt x="1007364" y="0"/>
                </a:cubicBezTo>
                <a:cubicBezTo>
                  <a:pt x="1563751" y="0"/>
                  <a:pt x="2014728" y="238759"/>
                  <a:pt x="2014728" y="533400"/>
                </a:cubicBezTo>
                <a:cubicBezTo>
                  <a:pt x="2014728" y="828040"/>
                  <a:pt x="1563751" y="1066800"/>
                  <a:pt x="1007364" y="1066800"/>
                </a:cubicBezTo>
                <a:cubicBezTo>
                  <a:pt x="450977" y="1066800"/>
                  <a:pt x="0" y="828040"/>
                  <a:pt x="0" y="533400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5444" y="3454908"/>
            <a:ext cx="2040636" cy="1092708"/>
          </a:xfrm>
          <a:custGeom>
            <a:avLst/>
            <a:gdLst>
              <a:gd name="connsiteX0" fmla="*/ 12953 w 2040636"/>
              <a:gd name="connsiteY0" fmla="*/ 546353 h 1092708"/>
              <a:gd name="connsiteX1" fmla="*/ 1020317 w 2040636"/>
              <a:gd name="connsiteY1" fmla="*/ 12953 h 1092708"/>
              <a:gd name="connsiteX2" fmla="*/ 2027682 w 2040636"/>
              <a:gd name="connsiteY2" fmla="*/ 546353 h 1092708"/>
              <a:gd name="connsiteX3" fmla="*/ 1020317 w 2040636"/>
              <a:gd name="connsiteY3" fmla="*/ 1079753 h 1092708"/>
              <a:gd name="connsiteX4" fmla="*/ 12953 w 2040636"/>
              <a:gd name="connsiteY4" fmla="*/ 546353 h 1092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40636" h="1092708">
                <a:moveTo>
                  <a:pt x="12953" y="546353"/>
                </a:moveTo>
                <a:cubicBezTo>
                  <a:pt x="12953" y="251713"/>
                  <a:pt x="463931" y="12953"/>
                  <a:pt x="1020317" y="12953"/>
                </a:cubicBezTo>
                <a:cubicBezTo>
                  <a:pt x="1576704" y="12953"/>
                  <a:pt x="2027682" y="251713"/>
                  <a:pt x="2027682" y="546353"/>
                </a:cubicBezTo>
                <a:cubicBezTo>
                  <a:pt x="2027682" y="840994"/>
                  <a:pt x="1576704" y="1079753"/>
                  <a:pt x="1020317" y="1079753"/>
                </a:cubicBezTo>
                <a:cubicBezTo>
                  <a:pt x="463931" y="1079753"/>
                  <a:pt x="12953" y="840994"/>
                  <a:pt x="12953" y="54635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0362" y="4801362"/>
            <a:ext cx="2014728" cy="1066800"/>
          </a:xfrm>
          <a:custGeom>
            <a:avLst/>
            <a:gdLst>
              <a:gd name="connsiteX0" fmla="*/ 0 w 2014728"/>
              <a:gd name="connsiteY0" fmla="*/ 533400 h 1066800"/>
              <a:gd name="connsiteX1" fmla="*/ 1007363 w 2014728"/>
              <a:gd name="connsiteY1" fmla="*/ 0 h 1066800"/>
              <a:gd name="connsiteX2" fmla="*/ 2014728 w 2014728"/>
              <a:gd name="connsiteY2" fmla="*/ 533400 h 1066800"/>
              <a:gd name="connsiteX3" fmla="*/ 1007363 w 2014728"/>
              <a:gd name="connsiteY3" fmla="*/ 1066800 h 1066800"/>
              <a:gd name="connsiteX4" fmla="*/ 0 w 2014728"/>
              <a:gd name="connsiteY4" fmla="*/ 533400 h 1066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4728" h="1066800">
                <a:moveTo>
                  <a:pt x="0" y="533400"/>
                </a:moveTo>
                <a:cubicBezTo>
                  <a:pt x="0" y="238759"/>
                  <a:pt x="451015" y="0"/>
                  <a:pt x="1007363" y="0"/>
                </a:cubicBezTo>
                <a:cubicBezTo>
                  <a:pt x="1563751" y="0"/>
                  <a:pt x="2014728" y="238759"/>
                  <a:pt x="2014728" y="533400"/>
                </a:cubicBezTo>
                <a:cubicBezTo>
                  <a:pt x="2014728" y="827989"/>
                  <a:pt x="1563751" y="1066800"/>
                  <a:pt x="1007363" y="1066800"/>
                </a:cubicBezTo>
                <a:cubicBezTo>
                  <a:pt x="451015" y="1066800"/>
                  <a:pt x="0" y="827989"/>
                  <a:pt x="0" y="533400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7408" y="4788408"/>
            <a:ext cx="2040635" cy="1092708"/>
          </a:xfrm>
          <a:custGeom>
            <a:avLst/>
            <a:gdLst>
              <a:gd name="connsiteX0" fmla="*/ 12954 w 2040635"/>
              <a:gd name="connsiteY0" fmla="*/ 546353 h 1092708"/>
              <a:gd name="connsiteX1" fmla="*/ 1020317 w 2040635"/>
              <a:gd name="connsiteY1" fmla="*/ 12953 h 1092708"/>
              <a:gd name="connsiteX2" fmla="*/ 2027682 w 2040635"/>
              <a:gd name="connsiteY2" fmla="*/ 546353 h 1092708"/>
              <a:gd name="connsiteX3" fmla="*/ 1020317 w 2040635"/>
              <a:gd name="connsiteY3" fmla="*/ 1079753 h 1092708"/>
              <a:gd name="connsiteX4" fmla="*/ 12954 w 2040635"/>
              <a:gd name="connsiteY4" fmla="*/ 546353 h 1092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40635" h="1092708">
                <a:moveTo>
                  <a:pt x="12954" y="546353"/>
                </a:moveTo>
                <a:cubicBezTo>
                  <a:pt x="12954" y="251713"/>
                  <a:pt x="463969" y="12953"/>
                  <a:pt x="1020317" y="12953"/>
                </a:cubicBezTo>
                <a:cubicBezTo>
                  <a:pt x="1576705" y="12953"/>
                  <a:pt x="2027682" y="251713"/>
                  <a:pt x="2027682" y="546353"/>
                </a:cubicBezTo>
                <a:cubicBezTo>
                  <a:pt x="2027682" y="840943"/>
                  <a:pt x="1576705" y="1079753"/>
                  <a:pt x="1020317" y="1079753"/>
                </a:cubicBezTo>
                <a:cubicBezTo>
                  <a:pt x="463969" y="1079753"/>
                  <a:pt x="12954" y="840943"/>
                  <a:pt x="12954" y="54635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24400" y="4975860"/>
            <a:ext cx="4953000" cy="1569720"/>
          </a:xfrm>
          <a:custGeom>
            <a:avLst/>
            <a:gdLst>
              <a:gd name="connsiteX0" fmla="*/ 0 w 4953000"/>
              <a:gd name="connsiteY0" fmla="*/ 1569720 h 1569720"/>
              <a:gd name="connsiteX1" fmla="*/ 4953000 w 4953000"/>
              <a:gd name="connsiteY1" fmla="*/ 1569720 h 1569720"/>
              <a:gd name="connsiteX2" fmla="*/ 4953000 w 4953000"/>
              <a:gd name="connsiteY2" fmla="*/ 0 h 1569720"/>
              <a:gd name="connsiteX3" fmla="*/ 0 w 4953000"/>
              <a:gd name="connsiteY3" fmla="*/ 0 h 1569720"/>
              <a:gd name="connsiteX4" fmla="*/ 0 w 4953000"/>
              <a:gd name="connsiteY4" fmla="*/ 1569720 h 1569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53000" h="1569720">
                <a:moveTo>
                  <a:pt x="0" y="1569720"/>
                </a:moveTo>
                <a:lnTo>
                  <a:pt x="4953000" y="1569720"/>
                </a:lnTo>
                <a:lnTo>
                  <a:pt x="4953000" y="0"/>
                </a:lnTo>
                <a:lnTo>
                  <a:pt x="0" y="0"/>
                </a:lnTo>
                <a:lnTo>
                  <a:pt x="0" y="156972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18050" y="4969510"/>
            <a:ext cx="4965700" cy="1582420"/>
          </a:xfrm>
          <a:custGeom>
            <a:avLst/>
            <a:gdLst>
              <a:gd name="connsiteX0" fmla="*/ 6350 w 4965700"/>
              <a:gd name="connsiteY0" fmla="*/ 1576070 h 1582420"/>
              <a:gd name="connsiteX1" fmla="*/ 4959350 w 4965700"/>
              <a:gd name="connsiteY1" fmla="*/ 1576070 h 1582420"/>
              <a:gd name="connsiteX2" fmla="*/ 4959350 w 4965700"/>
              <a:gd name="connsiteY2" fmla="*/ 6350 h 1582420"/>
              <a:gd name="connsiteX3" fmla="*/ 6350 w 4965700"/>
              <a:gd name="connsiteY3" fmla="*/ 6350 h 1582420"/>
              <a:gd name="connsiteX4" fmla="*/ 6350 w 4965700"/>
              <a:gd name="connsiteY4" fmla="*/ 1576070 h 158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5700" h="1582420">
                <a:moveTo>
                  <a:pt x="6350" y="1576070"/>
                </a:moveTo>
                <a:lnTo>
                  <a:pt x="4959350" y="1576070"/>
                </a:lnTo>
                <a:lnTo>
                  <a:pt x="4959350" y="6350"/>
                </a:lnTo>
                <a:lnTo>
                  <a:pt x="6350" y="6350"/>
                </a:lnTo>
                <a:lnTo>
                  <a:pt x="6350" y="15760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bfbfb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24400" y="3406140"/>
            <a:ext cx="4953000" cy="1237488"/>
          </a:xfrm>
          <a:custGeom>
            <a:avLst/>
            <a:gdLst>
              <a:gd name="connsiteX0" fmla="*/ 0 w 4953000"/>
              <a:gd name="connsiteY0" fmla="*/ 1237488 h 1237488"/>
              <a:gd name="connsiteX1" fmla="*/ 4953000 w 4953000"/>
              <a:gd name="connsiteY1" fmla="*/ 1237488 h 1237488"/>
              <a:gd name="connsiteX2" fmla="*/ 4953000 w 4953000"/>
              <a:gd name="connsiteY2" fmla="*/ 0 h 1237488"/>
              <a:gd name="connsiteX3" fmla="*/ 0 w 4953000"/>
              <a:gd name="connsiteY3" fmla="*/ 0 h 1237488"/>
              <a:gd name="connsiteX4" fmla="*/ 0 w 4953000"/>
              <a:gd name="connsiteY4" fmla="*/ 1237488 h 12374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53000" h="1237488">
                <a:moveTo>
                  <a:pt x="0" y="1237488"/>
                </a:moveTo>
                <a:lnTo>
                  <a:pt x="4953000" y="1237488"/>
                </a:lnTo>
                <a:lnTo>
                  <a:pt x="4953000" y="0"/>
                </a:lnTo>
                <a:lnTo>
                  <a:pt x="0" y="0"/>
                </a:lnTo>
                <a:lnTo>
                  <a:pt x="0" y="1237488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18050" y="3399790"/>
            <a:ext cx="4965700" cy="1250188"/>
          </a:xfrm>
          <a:custGeom>
            <a:avLst/>
            <a:gdLst>
              <a:gd name="connsiteX0" fmla="*/ 6350 w 4965700"/>
              <a:gd name="connsiteY0" fmla="*/ 1243838 h 1250188"/>
              <a:gd name="connsiteX1" fmla="*/ 4959350 w 4965700"/>
              <a:gd name="connsiteY1" fmla="*/ 1243838 h 1250188"/>
              <a:gd name="connsiteX2" fmla="*/ 4959350 w 4965700"/>
              <a:gd name="connsiteY2" fmla="*/ 6350 h 1250188"/>
              <a:gd name="connsiteX3" fmla="*/ 6350 w 4965700"/>
              <a:gd name="connsiteY3" fmla="*/ 6350 h 1250188"/>
              <a:gd name="connsiteX4" fmla="*/ 6350 w 4965700"/>
              <a:gd name="connsiteY4" fmla="*/ 1243838 h 1250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5700" h="1250188">
                <a:moveTo>
                  <a:pt x="6350" y="1243838"/>
                </a:moveTo>
                <a:lnTo>
                  <a:pt x="4959350" y="1243838"/>
                </a:lnTo>
                <a:lnTo>
                  <a:pt x="4959350" y="6350"/>
                </a:lnTo>
                <a:lnTo>
                  <a:pt x="6350" y="6350"/>
                </a:lnTo>
                <a:lnTo>
                  <a:pt x="6350" y="12438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bfbfb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24400" y="1615440"/>
            <a:ext cx="4953000" cy="1458468"/>
          </a:xfrm>
          <a:custGeom>
            <a:avLst/>
            <a:gdLst>
              <a:gd name="connsiteX0" fmla="*/ 0 w 4953000"/>
              <a:gd name="connsiteY0" fmla="*/ 1458468 h 1458468"/>
              <a:gd name="connsiteX1" fmla="*/ 4953000 w 4953000"/>
              <a:gd name="connsiteY1" fmla="*/ 1458468 h 1458468"/>
              <a:gd name="connsiteX2" fmla="*/ 4953000 w 4953000"/>
              <a:gd name="connsiteY2" fmla="*/ 0 h 1458468"/>
              <a:gd name="connsiteX3" fmla="*/ 0 w 4953000"/>
              <a:gd name="connsiteY3" fmla="*/ 0 h 1458468"/>
              <a:gd name="connsiteX4" fmla="*/ 0 w 4953000"/>
              <a:gd name="connsiteY4" fmla="*/ 1458468 h 14584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53000" h="1458468">
                <a:moveTo>
                  <a:pt x="0" y="1458468"/>
                </a:moveTo>
                <a:lnTo>
                  <a:pt x="4953000" y="1458468"/>
                </a:lnTo>
                <a:lnTo>
                  <a:pt x="4953000" y="0"/>
                </a:lnTo>
                <a:lnTo>
                  <a:pt x="0" y="0"/>
                </a:lnTo>
                <a:lnTo>
                  <a:pt x="0" y="1458468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18050" y="1609090"/>
            <a:ext cx="4965700" cy="1471168"/>
          </a:xfrm>
          <a:custGeom>
            <a:avLst/>
            <a:gdLst>
              <a:gd name="connsiteX0" fmla="*/ 6350 w 4965700"/>
              <a:gd name="connsiteY0" fmla="*/ 1464818 h 1471168"/>
              <a:gd name="connsiteX1" fmla="*/ 4959350 w 4965700"/>
              <a:gd name="connsiteY1" fmla="*/ 1464818 h 1471168"/>
              <a:gd name="connsiteX2" fmla="*/ 4959350 w 4965700"/>
              <a:gd name="connsiteY2" fmla="*/ 6350 h 1471168"/>
              <a:gd name="connsiteX3" fmla="*/ 6350 w 4965700"/>
              <a:gd name="connsiteY3" fmla="*/ 6350 h 1471168"/>
              <a:gd name="connsiteX4" fmla="*/ 6350 w 4965700"/>
              <a:gd name="connsiteY4" fmla="*/ 1464818 h 14711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5700" h="1471168">
                <a:moveTo>
                  <a:pt x="6350" y="1464818"/>
                </a:moveTo>
                <a:lnTo>
                  <a:pt x="4959350" y="1464818"/>
                </a:lnTo>
                <a:lnTo>
                  <a:pt x="4959350" y="6350"/>
                </a:lnTo>
                <a:lnTo>
                  <a:pt x="6350" y="6350"/>
                </a:lnTo>
                <a:lnTo>
                  <a:pt x="6350" y="146481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bfbfb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15440" y="1684020"/>
            <a:ext cx="2005584" cy="7620"/>
          </a:xfrm>
          <a:custGeom>
            <a:avLst/>
            <a:gdLst>
              <a:gd name="connsiteX0" fmla="*/ 0 w 2005584"/>
              <a:gd name="connsiteY0" fmla="*/ 0 h 7620"/>
              <a:gd name="connsiteX1" fmla="*/ 501395 w 2005584"/>
              <a:gd name="connsiteY1" fmla="*/ 0 h 7620"/>
              <a:gd name="connsiteX2" fmla="*/ 1002792 w 2005584"/>
              <a:gd name="connsiteY2" fmla="*/ 0 h 7620"/>
              <a:gd name="connsiteX3" fmla="*/ 1504188 w 2005584"/>
              <a:gd name="connsiteY3" fmla="*/ 0 h 7620"/>
              <a:gd name="connsiteX4" fmla="*/ 2005584 w 2005584"/>
              <a:gd name="connsiteY4" fmla="*/ 0 h 7620"/>
              <a:gd name="connsiteX5" fmla="*/ 2005584 w 2005584"/>
              <a:gd name="connsiteY5" fmla="*/ 7619 h 7620"/>
              <a:gd name="connsiteX6" fmla="*/ 1504188 w 2005584"/>
              <a:gd name="connsiteY6" fmla="*/ 7619 h 7620"/>
              <a:gd name="connsiteX7" fmla="*/ 1002792 w 2005584"/>
              <a:gd name="connsiteY7" fmla="*/ 7619 h 7620"/>
              <a:gd name="connsiteX8" fmla="*/ 501395 w 2005584"/>
              <a:gd name="connsiteY8" fmla="*/ 7619 h 7620"/>
              <a:gd name="connsiteX9" fmla="*/ 0 w 2005584"/>
              <a:gd name="connsiteY9" fmla="*/ 7619 h 7620"/>
              <a:gd name="connsiteX10" fmla="*/ 0 w 2005584"/>
              <a:gd name="connsiteY10" fmla="*/ 0 h 7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005584" h="7620">
                <a:moveTo>
                  <a:pt x="0" y="0"/>
                </a:moveTo>
                <a:lnTo>
                  <a:pt x="501395" y="0"/>
                </a:lnTo>
                <a:lnTo>
                  <a:pt x="1002792" y="0"/>
                </a:lnTo>
                <a:lnTo>
                  <a:pt x="1504188" y="0"/>
                </a:lnTo>
                <a:lnTo>
                  <a:pt x="2005584" y="0"/>
                </a:lnTo>
                <a:lnTo>
                  <a:pt x="2005584" y="7619"/>
                </a:lnTo>
                <a:lnTo>
                  <a:pt x="1504188" y="7619"/>
                </a:lnTo>
                <a:lnTo>
                  <a:pt x="1002792" y="7619"/>
                </a:lnTo>
                <a:lnTo>
                  <a:pt x="501395" y="7619"/>
                </a:lnTo>
                <a:lnTo>
                  <a:pt x="0" y="7619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1968500"/>
            <a:ext cx="3924300" cy="419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91100" y="6134100"/>
            <a:ext cx="3886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系统分离，构建全渠道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O2O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中台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在北京地区选择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2-6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门店试点构建全渠道“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O2O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”运营体系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91100" y="1562100"/>
            <a:ext cx="4572000" cy="471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业务深入与服务创新，实现以消费者为中心的资源整合</a:t>
            </a:r>
          </a:p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商品及客群覆盖范围大力提升，商品组合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服务更具特色</a:t>
            </a:r>
          </a:p>
          <a:p>
            <a:pPr>
              <a:lnSpc>
                <a:spcPts val="17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依托大数据，实现全渠道消费者与商品深度洞察，支持精细化全渠道</a:t>
            </a:r>
          </a:p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整合营销与运营能力提升，面向客户细分市场提供差异化服务</a:t>
            </a:r>
          </a:p>
          <a:p>
            <a:pPr>
              <a:lnSpc>
                <a:spcPts val="17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资源全面整合，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O2O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平台与供应链能力对外开放，持续优化全渠道一</a:t>
            </a:r>
          </a:p>
          <a:p>
            <a:pPr>
              <a:lnSpc>
                <a:spcPts val="13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体化运营与管理体系</a:t>
            </a:r>
          </a:p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发现并创造新的服务能力，持续推进盈利模式创新，引领行业发展，</a:t>
            </a:r>
          </a:p>
          <a:p>
            <a:pPr>
              <a:lnSpc>
                <a:spcPts val="13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巩固王府井在零售行业领先地位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4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建立在深度联营能力基础上的全面放量</a:t>
            </a:r>
          </a:p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依托单品管理，实现全渠道库存全局可视与订单全渠道流转与处理</a:t>
            </a:r>
          </a:p>
          <a:p>
            <a:pPr>
              <a:lnSpc>
                <a:spcPts val="17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在外区全面推广全渠道“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O2O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”运营体系，通过“云店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体验店双入</a:t>
            </a:r>
          </a:p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驻”模式推进全渠道落地</a:t>
            </a:r>
          </a:p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持续增强全渠道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O2O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中台支撑能力，后台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ERP/SAP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系统整合、优化</a:t>
            </a:r>
          </a:p>
          <a:p>
            <a:pPr>
              <a:lnSpc>
                <a:spcPts val="13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升级，以满足业务持续扩展要求</a:t>
            </a:r>
          </a:p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加强运营分析能力，提升精准营销、管理层决策能力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夯实基础，</a:t>
            </a:r>
            <a:r>
              <a:rPr lang="en-US" altLang="zh-CN" sz="14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O2O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试点，大力提升消费者购物体验</a:t>
            </a:r>
          </a:p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聚焦已有百货品类，自有</a:t>
            </a:r>
            <a:r>
              <a:rPr lang="en-US" altLang="zh-CN" sz="120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自采业务刚起步，主要依靠线下供应商的</a:t>
            </a:r>
          </a:p>
          <a:p>
            <a:pPr>
              <a:lnSpc>
                <a:spcPts val="13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商品，开始推跨业态退换货及保养等售后增值服务</a:t>
            </a:r>
          </a:p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推进联营单品管理、云店、统一会员、统一营销、统一支付等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大</a:t>
            </a:r>
          </a:p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O2O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产品或业务举措创新，初步形成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O2O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运营能力</a:t>
            </a:r>
          </a:p>
          <a:p>
            <a:pPr>
              <a:lnSpc>
                <a:spcPts val="13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加速移动布局，逐步激活存量客户，打通商品资源及加强门店信息化</a:t>
            </a:r>
          </a:p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遵循前中后台松耦合原则优化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架构，将业务处理功能逐渐从前后台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1651000"/>
            <a:ext cx="2578100" cy="416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dirty="0" smtClean="0"/>
              <a:t>				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王府井全渠道演进路径图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第三步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2016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年</a:t>
            </a:r>
          </a:p>
          <a:p>
            <a:pPr>
              <a:lnSpc>
                <a:spcPts val="13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业务深入与服务创</a:t>
            </a:r>
          </a:p>
          <a:p>
            <a:pPr>
              <a:lnSpc>
                <a:spcPts val="14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新，实现以消费者</a:t>
            </a:r>
          </a:p>
          <a:p>
            <a:pPr>
              <a:lnSpc>
                <a:spcPts val="13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为中心的资源整合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dirty="0" smtClean="0"/>
              <a:t>				</a:t>
            </a:r>
            <a:r>
              <a:rPr lang="en-US" altLang="zh-CN" sz="1202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第二步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2015</a:t>
            </a:r>
            <a:r>
              <a:rPr lang="en-US" altLang="zh-CN" sz="1202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年</a:t>
            </a:r>
          </a:p>
          <a:p>
            <a:pPr>
              <a:lnSpc>
                <a:spcPts val="13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建立在深度联营能</a:t>
            </a:r>
          </a:p>
          <a:p>
            <a:pPr>
              <a:lnSpc>
                <a:spcPts val="14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力基础上的全面放</a:t>
            </a:r>
          </a:p>
          <a:p>
            <a:pPr>
              <a:lnSpc>
                <a:spcPts val="13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dirty="0" smtClean="0"/>
              <a:t>						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第一步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年</a:t>
            </a:r>
          </a:p>
          <a:p>
            <a:pPr>
              <a:lnSpc>
                <a:spcPts val="14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sz="1202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夯实基础，</a:t>
            </a:r>
            <a:r>
              <a:rPr lang="en-US" altLang="zh-CN" sz="120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O2O</a:t>
            </a:r>
            <a:r>
              <a:rPr lang="en-US" altLang="zh-CN" sz="1202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试</a:t>
            </a:r>
          </a:p>
          <a:p>
            <a:pPr>
              <a:lnSpc>
                <a:spcPts val="13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点，大力提升消费</a:t>
            </a:r>
          </a:p>
          <a:p>
            <a:pPr>
              <a:lnSpc>
                <a:spcPts val="1300"/>
              </a:lnSpc>
              <a:tabLst>
                <a:tab pos="127000" algn="l"/>
                <a:tab pos="241300" algn="l"/>
                <a:tab pos="292100" algn="l"/>
                <a:tab pos="406400" algn="l"/>
                <a:tab pos="622300" algn="l"/>
                <a:tab pos="838200" algn="l"/>
                <a:tab pos="1193800" algn="l"/>
                <a:tab pos="13081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者购物体验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81200" y="6197600"/>
            <a:ext cx="1066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产业链竞争优势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2171700"/>
            <a:ext cx="152400" cy="396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规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模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效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应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低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78300" y="61976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" y="61976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低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92100"/>
            <a:ext cx="90805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全渠道转型路径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采用定义“里程碑”稳步推进而非简单定义“销售目标”来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推进王府井全渠道转型，整体提升零售能力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2057400"/>
            <a:ext cx="1066800" cy="685800"/>
          </a:xfrm>
          <a:custGeom>
            <a:avLst/>
            <a:gdLst>
              <a:gd name="connsiteX0" fmla="*/ 0 w 1066800"/>
              <a:gd name="connsiteY0" fmla="*/ 685800 h 685800"/>
              <a:gd name="connsiteX1" fmla="*/ 1066800 w 1066800"/>
              <a:gd name="connsiteY1" fmla="*/ 685800 h 685800"/>
              <a:gd name="connsiteX2" fmla="*/ 1066800 w 1066800"/>
              <a:gd name="connsiteY2" fmla="*/ 0 h 685800"/>
              <a:gd name="connsiteX3" fmla="*/ 0 w 1066800"/>
              <a:gd name="connsiteY3" fmla="*/ 0 h 685800"/>
              <a:gd name="connsiteX4" fmla="*/ 0 w 10668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0" h="685800">
                <a:moveTo>
                  <a:pt x="0" y="685800"/>
                </a:moveTo>
                <a:lnTo>
                  <a:pt x="1066800" y="685800"/>
                </a:lnTo>
                <a:lnTo>
                  <a:pt x="10668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2051050"/>
            <a:ext cx="1079500" cy="698500"/>
          </a:xfrm>
          <a:custGeom>
            <a:avLst/>
            <a:gdLst>
              <a:gd name="connsiteX0" fmla="*/ 6350 w 1079500"/>
              <a:gd name="connsiteY0" fmla="*/ 692150 h 698500"/>
              <a:gd name="connsiteX1" fmla="*/ 1073150 w 1079500"/>
              <a:gd name="connsiteY1" fmla="*/ 692150 h 698500"/>
              <a:gd name="connsiteX2" fmla="*/ 1073150 w 1079500"/>
              <a:gd name="connsiteY2" fmla="*/ 6350 h 698500"/>
              <a:gd name="connsiteX3" fmla="*/ 6350 w 1079500"/>
              <a:gd name="connsiteY3" fmla="*/ 6350 h 698500"/>
              <a:gd name="connsiteX4" fmla="*/ 6350 w 10795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9500" h="698500">
                <a:moveTo>
                  <a:pt x="6350" y="692150"/>
                </a:moveTo>
                <a:lnTo>
                  <a:pt x="1073150" y="692150"/>
                </a:lnTo>
                <a:lnTo>
                  <a:pt x="1073150" y="6350"/>
                </a:lnTo>
                <a:lnTo>
                  <a:pt x="6350" y="63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3268980"/>
            <a:ext cx="1066800" cy="1095756"/>
          </a:xfrm>
          <a:custGeom>
            <a:avLst/>
            <a:gdLst>
              <a:gd name="connsiteX0" fmla="*/ 0 w 1066800"/>
              <a:gd name="connsiteY0" fmla="*/ 1095756 h 1095756"/>
              <a:gd name="connsiteX1" fmla="*/ 1066800 w 1066800"/>
              <a:gd name="connsiteY1" fmla="*/ 1095756 h 1095756"/>
              <a:gd name="connsiteX2" fmla="*/ 1066800 w 1066800"/>
              <a:gd name="connsiteY2" fmla="*/ 0 h 1095756"/>
              <a:gd name="connsiteX3" fmla="*/ 0 w 1066800"/>
              <a:gd name="connsiteY3" fmla="*/ 0 h 1095756"/>
              <a:gd name="connsiteX4" fmla="*/ 0 w 1066800"/>
              <a:gd name="connsiteY4" fmla="*/ 1095756 h 1095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0" h="1095756">
                <a:moveTo>
                  <a:pt x="0" y="1095756"/>
                </a:moveTo>
                <a:lnTo>
                  <a:pt x="1066800" y="1095756"/>
                </a:lnTo>
                <a:lnTo>
                  <a:pt x="1066800" y="0"/>
                </a:lnTo>
                <a:lnTo>
                  <a:pt x="0" y="0"/>
                </a:lnTo>
                <a:lnTo>
                  <a:pt x="0" y="1095756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3262630"/>
            <a:ext cx="1079500" cy="1108456"/>
          </a:xfrm>
          <a:custGeom>
            <a:avLst/>
            <a:gdLst>
              <a:gd name="connsiteX0" fmla="*/ 6350 w 1079500"/>
              <a:gd name="connsiteY0" fmla="*/ 1102106 h 1108456"/>
              <a:gd name="connsiteX1" fmla="*/ 1073150 w 1079500"/>
              <a:gd name="connsiteY1" fmla="*/ 1102106 h 1108456"/>
              <a:gd name="connsiteX2" fmla="*/ 1073150 w 1079500"/>
              <a:gd name="connsiteY2" fmla="*/ 6350 h 1108456"/>
              <a:gd name="connsiteX3" fmla="*/ 6350 w 1079500"/>
              <a:gd name="connsiteY3" fmla="*/ 6350 h 1108456"/>
              <a:gd name="connsiteX4" fmla="*/ 6350 w 1079500"/>
              <a:gd name="connsiteY4" fmla="*/ 1102106 h 11084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9500" h="1108456">
                <a:moveTo>
                  <a:pt x="6350" y="1102106"/>
                </a:moveTo>
                <a:lnTo>
                  <a:pt x="1073150" y="1102106"/>
                </a:lnTo>
                <a:lnTo>
                  <a:pt x="1073150" y="6350"/>
                </a:lnTo>
                <a:lnTo>
                  <a:pt x="6350" y="6350"/>
                </a:lnTo>
                <a:lnTo>
                  <a:pt x="6350" y="11021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4480560"/>
            <a:ext cx="1066800" cy="288036"/>
          </a:xfrm>
          <a:custGeom>
            <a:avLst/>
            <a:gdLst>
              <a:gd name="connsiteX0" fmla="*/ 0 w 1066800"/>
              <a:gd name="connsiteY0" fmla="*/ 288036 h 288036"/>
              <a:gd name="connsiteX1" fmla="*/ 1066800 w 1066800"/>
              <a:gd name="connsiteY1" fmla="*/ 288036 h 288036"/>
              <a:gd name="connsiteX2" fmla="*/ 1066800 w 1066800"/>
              <a:gd name="connsiteY2" fmla="*/ 0 h 288036"/>
              <a:gd name="connsiteX3" fmla="*/ 0 w 1066800"/>
              <a:gd name="connsiteY3" fmla="*/ 0 h 288036"/>
              <a:gd name="connsiteX4" fmla="*/ 0 w 1066800"/>
              <a:gd name="connsiteY4" fmla="*/ 288036 h 288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0" h="288036">
                <a:moveTo>
                  <a:pt x="0" y="288036"/>
                </a:moveTo>
                <a:lnTo>
                  <a:pt x="1066800" y="288036"/>
                </a:lnTo>
                <a:lnTo>
                  <a:pt x="1066800" y="0"/>
                </a:lnTo>
                <a:lnTo>
                  <a:pt x="0" y="0"/>
                </a:lnTo>
                <a:lnTo>
                  <a:pt x="0" y="288036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4474210"/>
            <a:ext cx="1079500" cy="300736"/>
          </a:xfrm>
          <a:custGeom>
            <a:avLst/>
            <a:gdLst>
              <a:gd name="connsiteX0" fmla="*/ 6350 w 1079500"/>
              <a:gd name="connsiteY0" fmla="*/ 294386 h 300736"/>
              <a:gd name="connsiteX1" fmla="*/ 1073150 w 1079500"/>
              <a:gd name="connsiteY1" fmla="*/ 294386 h 300736"/>
              <a:gd name="connsiteX2" fmla="*/ 1073150 w 1079500"/>
              <a:gd name="connsiteY2" fmla="*/ 6350 h 300736"/>
              <a:gd name="connsiteX3" fmla="*/ 6350 w 1079500"/>
              <a:gd name="connsiteY3" fmla="*/ 6350 h 300736"/>
              <a:gd name="connsiteX4" fmla="*/ 6350 w 1079500"/>
              <a:gd name="connsiteY4" fmla="*/ 294386 h 300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9500" h="300736">
                <a:moveTo>
                  <a:pt x="6350" y="294386"/>
                </a:moveTo>
                <a:lnTo>
                  <a:pt x="1073150" y="294386"/>
                </a:lnTo>
                <a:lnTo>
                  <a:pt x="1073150" y="6350"/>
                </a:lnTo>
                <a:lnTo>
                  <a:pt x="6350" y="6350"/>
                </a:lnTo>
                <a:lnTo>
                  <a:pt x="6350" y="29438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5288280"/>
            <a:ext cx="1066800" cy="1095756"/>
          </a:xfrm>
          <a:custGeom>
            <a:avLst/>
            <a:gdLst>
              <a:gd name="connsiteX0" fmla="*/ 0 w 1066800"/>
              <a:gd name="connsiteY0" fmla="*/ 1095756 h 1095756"/>
              <a:gd name="connsiteX1" fmla="*/ 1066800 w 1066800"/>
              <a:gd name="connsiteY1" fmla="*/ 1095756 h 1095756"/>
              <a:gd name="connsiteX2" fmla="*/ 1066800 w 1066800"/>
              <a:gd name="connsiteY2" fmla="*/ 0 h 1095756"/>
              <a:gd name="connsiteX3" fmla="*/ 0 w 1066800"/>
              <a:gd name="connsiteY3" fmla="*/ 0 h 1095756"/>
              <a:gd name="connsiteX4" fmla="*/ 0 w 1066800"/>
              <a:gd name="connsiteY4" fmla="*/ 1095756 h 1095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0" h="1095756">
                <a:moveTo>
                  <a:pt x="0" y="1095756"/>
                </a:moveTo>
                <a:lnTo>
                  <a:pt x="1066800" y="1095756"/>
                </a:lnTo>
                <a:lnTo>
                  <a:pt x="1066800" y="0"/>
                </a:lnTo>
                <a:lnTo>
                  <a:pt x="0" y="0"/>
                </a:lnTo>
                <a:lnTo>
                  <a:pt x="0" y="1095756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5281930"/>
            <a:ext cx="1079500" cy="1108456"/>
          </a:xfrm>
          <a:custGeom>
            <a:avLst/>
            <a:gdLst>
              <a:gd name="connsiteX0" fmla="*/ 6350 w 1079500"/>
              <a:gd name="connsiteY0" fmla="*/ 1102106 h 1108456"/>
              <a:gd name="connsiteX1" fmla="*/ 1073150 w 1079500"/>
              <a:gd name="connsiteY1" fmla="*/ 1102106 h 1108456"/>
              <a:gd name="connsiteX2" fmla="*/ 1073150 w 1079500"/>
              <a:gd name="connsiteY2" fmla="*/ 6350 h 1108456"/>
              <a:gd name="connsiteX3" fmla="*/ 6350 w 1079500"/>
              <a:gd name="connsiteY3" fmla="*/ 6350 h 1108456"/>
              <a:gd name="connsiteX4" fmla="*/ 6350 w 1079500"/>
              <a:gd name="connsiteY4" fmla="*/ 1102106 h 11084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9500" h="1108456">
                <a:moveTo>
                  <a:pt x="6350" y="1102106"/>
                </a:moveTo>
                <a:lnTo>
                  <a:pt x="1073150" y="1102106"/>
                </a:lnTo>
                <a:lnTo>
                  <a:pt x="1073150" y="6350"/>
                </a:lnTo>
                <a:lnTo>
                  <a:pt x="6350" y="6350"/>
                </a:lnTo>
                <a:lnTo>
                  <a:pt x="6350" y="11021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58200" y="1548384"/>
            <a:ext cx="1126235" cy="443483"/>
          </a:xfrm>
          <a:custGeom>
            <a:avLst/>
            <a:gdLst>
              <a:gd name="connsiteX0" fmla="*/ 0 w 1126235"/>
              <a:gd name="connsiteY0" fmla="*/ 0 h 443483"/>
              <a:gd name="connsiteX1" fmla="*/ 904493 w 1126235"/>
              <a:gd name="connsiteY1" fmla="*/ 0 h 443483"/>
              <a:gd name="connsiteX2" fmla="*/ 1126235 w 1126235"/>
              <a:gd name="connsiteY2" fmla="*/ 221742 h 443483"/>
              <a:gd name="connsiteX3" fmla="*/ 904493 w 1126235"/>
              <a:gd name="connsiteY3" fmla="*/ 443483 h 443483"/>
              <a:gd name="connsiteX4" fmla="*/ 0 w 1126235"/>
              <a:gd name="connsiteY4" fmla="*/ 443483 h 443483"/>
              <a:gd name="connsiteX5" fmla="*/ 221742 w 1126235"/>
              <a:gd name="connsiteY5" fmla="*/ 221742 h 443483"/>
              <a:gd name="connsiteX6" fmla="*/ 0 w 1126235"/>
              <a:gd name="connsiteY6" fmla="*/ 0 h 443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26235" h="443483">
                <a:moveTo>
                  <a:pt x="0" y="0"/>
                </a:moveTo>
                <a:lnTo>
                  <a:pt x="904493" y="0"/>
                </a:lnTo>
                <a:lnTo>
                  <a:pt x="1126235" y="221742"/>
                </a:lnTo>
                <a:lnTo>
                  <a:pt x="904493" y="443483"/>
                </a:lnTo>
                <a:lnTo>
                  <a:pt x="0" y="443483"/>
                </a:lnTo>
                <a:lnTo>
                  <a:pt x="221742" y="221742"/>
                </a:lnTo>
                <a:lnTo>
                  <a:pt x="0" y="0"/>
                </a:lnTo>
              </a:path>
            </a:pathLst>
          </a:custGeom>
          <a:solidFill>
            <a:srgbClr val="00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51850" y="1542034"/>
            <a:ext cx="1138935" cy="456183"/>
          </a:xfrm>
          <a:custGeom>
            <a:avLst/>
            <a:gdLst>
              <a:gd name="connsiteX0" fmla="*/ 6350 w 1138935"/>
              <a:gd name="connsiteY0" fmla="*/ 6350 h 456183"/>
              <a:gd name="connsiteX1" fmla="*/ 910843 w 1138935"/>
              <a:gd name="connsiteY1" fmla="*/ 6350 h 456183"/>
              <a:gd name="connsiteX2" fmla="*/ 1132585 w 1138935"/>
              <a:gd name="connsiteY2" fmla="*/ 228092 h 456183"/>
              <a:gd name="connsiteX3" fmla="*/ 910843 w 1138935"/>
              <a:gd name="connsiteY3" fmla="*/ 449833 h 456183"/>
              <a:gd name="connsiteX4" fmla="*/ 6350 w 1138935"/>
              <a:gd name="connsiteY4" fmla="*/ 449833 h 456183"/>
              <a:gd name="connsiteX5" fmla="*/ 228092 w 1138935"/>
              <a:gd name="connsiteY5" fmla="*/ 228092 h 456183"/>
              <a:gd name="connsiteX6" fmla="*/ 6350 w 1138935"/>
              <a:gd name="connsiteY6" fmla="*/ 6350 h 456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38935" h="456183">
                <a:moveTo>
                  <a:pt x="6350" y="6350"/>
                </a:moveTo>
                <a:lnTo>
                  <a:pt x="910843" y="6350"/>
                </a:lnTo>
                <a:lnTo>
                  <a:pt x="1132585" y="228092"/>
                </a:lnTo>
                <a:lnTo>
                  <a:pt x="910843" y="449833"/>
                </a:lnTo>
                <a:lnTo>
                  <a:pt x="6350" y="449833"/>
                </a:lnTo>
                <a:lnTo>
                  <a:pt x="228092" y="22809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80276" y="1548384"/>
            <a:ext cx="1807464" cy="443483"/>
          </a:xfrm>
          <a:custGeom>
            <a:avLst/>
            <a:gdLst>
              <a:gd name="connsiteX0" fmla="*/ 0 w 1807464"/>
              <a:gd name="connsiteY0" fmla="*/ 0 h 443483"/>
              <a:gd name="connsiteX1" fmla="*/ 1585721 w 1807464"/>
              <a:gd name="connsiteY1" fmla="*/ 0 h 443483"/>
              <a:gd name="connsiteX2" fmla="*/ 1807464 w 1807464"/>
              <a:gd name="connsiteY2" fmla="*/ 221742 h 443483"/>
              <a:gd name="connsiteX3" fmla="*/ 1585721 w 1807464"/>
              <a:gd name="connsiteY3" fmla="*/ 443483 h 443483"/>
              <a:gd name="connsiteX4" fmla="*/ 0 w 1807464"/>
              <a:gd name="connsiteY4" fmla="*/ 443483 h 443483"/>
              <a:gd name="connsiteX5" fmla="*/ 221742 w 1807464"/>
              <a:gd name="connsiteY5" fmla="*/ 221742 h 443483"/>
              <a:gd name="connsiteX6" fmla="*/ 0 w 1807464"/>
              <a:gd name="connsiteY6" fmla="*/ 0 h 443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807464" h="443483">
                <a:moveTo>
                  <a:pt x="0" y="0"/>
                </a:moveTo>
                <a:lnTo>
                  <a:pt x="1585721" y="0"/>
                </a:lnTo>
                <a:lnTo>
                  <a:pt x="1807464" y="221742"/>
                </a:lnTo>
                <a:lnTo>
                  <a:pt x="1585721" y="443483"/>
                </a:lnTo>
                <a:lnTo>
                  <a:pt x="0" y="443483"/>
                </a:lnTo>
                <a:lnTo>
                  <a:pt x="221742" y="221742"/>
                </a:lnTo>
                <a:lnTo>
                  <a:pt x="0" y="0"/>
                </a:lnTo>
              </a:path>
            </a:pathLst>
          </a:custGeom>
          <a:solidFill>
            <a:srgbClr val="00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73926" y="1542034"/>
            <a:ext cx="1820164" cy="456183"/>
          </a:xfrm>
          <a:custGeom>
            <a:avLst/>
            <a:gdLst>
              <a:gd name="connsiteX0" fmla="*/ 6350 w 1820164"/>
              <a:gd name="connsiteY0" fmla="*/ 6350 h 456183"/>
              <a:gd name="connsiteX1" fmla="*/ 1592071 w 1820164"/>
              <a:gd name="connsiteY1" fmla="*/ 6350 h 456183"/>
              <a:gd name="connsiteX2" fmla="*/ 1813814 w 1820164"/>
              <a:gd name="connsiteY2" fmla="*/ 228092 h 456183"/>
              <a:gd name="connsiteX3" fmla="*/ 1592071 w 1820164"/>
              <a:gd name="connsiteY3" fmla="*/ 449833 h 456183"/>
              <a:gd name="connsiteX4" fmla="*/ 6350 w 1820164"/>
              <a:gd name="connsiteY4" fmla="*/ 449833 h 456183"/>
              <a:gd name="connsiteX5" fmla="*/ 228092 w 1820164"/>
              <a:gd name="connsiteY5" fmla="*/ 228092 h 456183"/>
              <a:gd name="connsiteX6" fmla="*/ 6350 w 1820164"/>
              <a:gd name="connsiteY6" fmla="*/ 6350 h 456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820164" h="456183">
                <a:moveTo>
                  <a:pt x="6350" y="6350"/>
                </a:moveTo>
                <a:lnTo>
                  <a:pt x="1592071" y="6350"/>
                </a:lnTo>
                <a:lnTo>
                  <a:pt x="1813814" y="228092"/>
                </a:lnTo>
                <a:lnTo>
                  <a:pt x="1592071" y="449833"/>
                </a:lnTo>
                <a:lnTo>
                  <a:pt x="6350" y="449833"/>
                </a:lnTo>
                <a:lnTo>
                  <a:pt x="228092" y="22809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60492" y="1548384"/>
            <a:ext cx="1449324" cy="443483"/>
          </a:xfrm>
          <a:custGeom>
            <a:avLst/>
            <a:gdLst>
              <a:gd name="connsiteX0" fmla="*/ 0 w 1449324"/>
              <a:gd name="connsiteY0" fmla="*/ 0 h 443483"/>
              <a:gd name="connsiteX1" fmla="*/ 1227582 w 1449324"/>
              <a:gd name="connsiteY1" fmla="*/ 0 h 443483"/>
              <a:gd name="connsiteX2" fmla="*/ 1449324 w 1449324"/>
              <a:gd name="connsiteY2" fmla="*/ 221742 h 443483"/>
              <a:gd name="connsiteX3" fmla="*/ 1227582 w 1449324"/>
              <a:gd name="connsiteY3" fmla="*/ 443483 h 443483"/>
              <a:gd name="connsiteX4" fmla="*/ 0 w 1449324"/>
              <a:gd name="connsiteY4" fmla="*/ 443483 h 443483"/>
              <a:gd name="connsiteX5" fmla="*/ 221742 w 1449324"/>
              <a:gd name="connsiteY5" fmla="*/ 221742 h 443483"/>
              <a:gd name="connsiteX6" fmla="*/ 0 w 1449324"/>
              <a:gd name="connsiteY6" fmla="*/ 0 h 443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449324" h="443483">
                <a:moveTo>
                  <a:pt x="0" y="0"/>
                </a:moveTo>
                <a:lnTo>
                  <a:pt x="1227582" y="0"/>
                </a:lnTo>
                <a:lnTo>
                  <a:pt x="1449324" y="221742"/>
                </a:lnTo>
                <a:lnTo>
                  <a:pt x="1227582" y="443483"/>
                </a:lnTo>
                <a:lnTo>
                  <a:pt x="0" y="443483"/>
                </a:lnTo>
                <a:lnTo>
                  <a:pt x="221742" y="221742"/>
                </a:lnTo>
                <a:lnTo>
                  <a:pt x="0" y="0"/>
                </a:lnTo>
              </a:path>
            </a:pathLst>
          </a:custGeom>
          <a:solidFill>
            <a:srgbClr val="00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54142" y="1542034"/>
            <a:ext cx="1462024" cy="456183"/>
          </a:xfrm>
          <a:custGeom>
            <a:avLst/>
            <a:gdLst>
              <a:gd name="connsiteX0" fmla="*/ 6350 w 1462024"/>
              <a:gd name="connsiteY0" fmla="*/ 6350 h 456183"/>
              <a:gd name="connsiteX1" fmla="*/ 1233932 w 1462024"/>
              <a:gd name="connsiteY1" fmla="*/ 6350 h 456183"/>
              <a:gd name="connsiteX2" fmla="*/ 1455674 w 1462024"/>
              <a:gd name="connsiteY2" fmla="*/ 228092 h 456183"/>
              <a:gd name="connsiteX3" fmla="*/ 1233932 w 1462024"/>
              <a:gd name="connsiteY3" fmla="*/ 449833 h 456183"/>
              <a:gd name="connsiteX4" fmla="*/ 6350 w 1462024"/>
              <a:gd name="connsiteY4" fmla="*/ 449833 h 456183"/>
              <a:gd name="connsiteX5" fmla="*/ 228092 w 1462024"/>
              <a:gd name="connsiteY5" fmla="*/ 228092 h 456183"/>
              <a:gd name="connsiteX6" fmla="*/ 6350 w 1462024"/>
              <a:gd name="connsiteY6" fmla="*/ 6350 h 456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462024" h="456183">
                <a:moveTo>
                  <a:pt x="6350" y="6350"/>
                </a:moveTo>
                <a:lnTo>
                  <a:pt x="1233932" y="6350"/>
                </a:lnTo>
                <a:lnTo>
                  <a:pt x="1455674" y="228092"/>
                </a:lnTo>
                <a:lnTo>
                  <a:pt x="1233932" y="449833"/>
                </a:lnTo>
                <a:lnTo>
                  <a:pt x="6350" y="449833"/>
                </a:lnTo>
                <a:lnTo>
                  <a:pt x="228092" y="22809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39184" y="1548384"/>
            <a:ext cx="1450847" cy="443483"/>
          </a:xfrm>
          <a:custGeom>
            <a:avLst/>
            <a:gdLst>
              <a:gd name="connsiteX0" fmla="*/ 0 w 1450847"/>
              <a:gd name="connsiteY0" fmla="*/ 0 h 443483"/>
              <a:gd name="connsiteX1" fmla="*/ 1229106 w 1450847"/>
              <a:gd name="connsiteY1" fmla="*/ 0 h 443483"/>
              <a:gd name="connsiteX2" fmla="*/ 1450847 w 1450847"/>
              <a:gd name="connsiteY2" fmla="*/ 221742 h 443483"/>
              <a:gd name="connsiteX3" fmla="*/ 1229106 w 1450847"/>
              <a:gd name="connsiteY3" fmla="*/ 443483 h 443483"/>
              <a:gd name="connsiteX4" fmla="*/ 0 w 1450847"/>
              <a:gd name="connsiteY4" fmla="*/ 443483 h 443483"/>
              <a:gd name="connsiteX5" fmla="*/ 221741 w 1450847"/>
              <a:gd name="connsiteY5" fmla="*/ 221742 h 443483"/>
              <a:gd name="connsiteX6" fmla="*/ 0 w 1450847"/>
              <a:gd name="connsiteY6" fmla="*/ 0 h 443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450847" h="443483">
                <a:moveTo>
                  <a:pt x="0" y="0"/>
                </a:moveTo>
                <a:lnTo>
                  <a:pt x="1229106" y="0"/>
                </a:lnTo>
                <a:lnTo>
                  <a:pt x="1450847" y="221742"/>
                </a:lnTo>
                <a:lnTo>
                  <a:pt x="1229106" y="443483"/>
                </a:lnTo>
                <a:lnTo>
                  <a:pt x="0" y="443483"/>
                </a:lnTo>
                <a:lnTo>
                  <a:pt x="221741" y="221742"/>
                </a:lnTo>
                <a:lnTo>
                  <a:pt x="0" y="0"/>
                </a:lnTo>
              </a:path>
            </a:pathLst>
          </a:custGeom>
          <a:solidFill>
            <a:srgbClr val="00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32834" y="1542034"/>
            <a:ext cx="1463547" cy="456183"/>
          </a:xfrm>
          <a:custGeom>
            <a:avLst/>
            <a:gdLst>
              <a:gd name="connsiteX0" fmla="*/ 6350 w 1463547"/>
              <a:gd name="connsiteY0" fmla="*/ 6350 h 456183"/>
              <a:gd name="connsiteX1" fmla="*/ 1235456 w 1463547"/>
              <a:gd name="connsiteY1" fmla="*/ 6350 h 456183"/>
              <a:gd name="connsiteX2" fmla="*/ 1457197 w 1463547"/>
              <a:gd name="connsiteY2" fmla="*/ 228092 h 456183"/>
              <a:gd name="connsiteX3" fmla="*/ 1235456 w 1463547"/>
              <a:gd name="connsiteY3" fmla="*/ 449833 h 456183"/>
              <a:gd name="connsiteX4" fmla="*/ 6350 w 1463547"/>
              <a:gd name="connsiteY4" fmla="*/ 449833 h 456183"/>
              <a:gd name="connsiteX5" fmla="*/ 228091 w 1463547"/>
              <a:gd name="connsiteY5" fmla="*/ 228092 h 456183"/>
              <a:gd name="connsiteX6" fmla="*/ 6350 w 1463547"/>
              <a:gd name="connsiteY6" fmla="*/ 6350 h 456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463547" h="456183">
                <a:moveTo>
                  <a:pt x="6350" y="6350"/>
                </a:moveTo>
                <a:lnTo>
                  <a:pt x="1235456" y="6350"/>
                </a:lnTo>
                <a:lnTo>
                  <a:pt x="1457197" y="228092"/>
                </a:lnTo>
                <a:lnTo>
                  <a:pt x="1235456" y="449833"/>
                </a:lnTo>
                <a:lnTo>
                  <a:pt x="6350" y="449833"/>
                </a:lnTo>
                <a:lnTo>
                  <a:pt x="228091" y="22809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9400" y="1548384"/>
            <a:ext cx="1449324" cy="443483"/>
          </a:xfrm>
          <a:custGeom>
            <a:avLst/>
            <a:gdLst>
              <a:gd name="connsiteX0" fmla="*/ 0 w 1449324"/>
              <a:gd name="connsiteY0" fmla="*/ 0 h 443483"/>
              <a:gd name="connsiteX1" fmla="*/ 1217040 w 1449324"/>
              <a:gd name="connsiteY1" fmla="*/ 0 h 443483"/>
              <a:gd name="connsiteX2" fmla="*/ 1449324 w 1449324"/>
              <a:gd name="connsiteY2" fmla="*/ 221742 h 443483"/>
              <a:gd name="connsiteX3" fmla="*/ 1217040 w 1449324"/>
              <a:gd name="connsiteY3" fmla="*/ 443483 h 443483"/>
              <a:gd name="connsiteX4" fmla="*/ 0 w 1449324"/>
              <a:gd name="connsiteY4" fmla="*/ 443483 h 443483"/>
              <a:gd name="connsiteX5" fmla="*/ 0 w 1449324"/>
              <a:gd name="connsiteY5" fmla="*/ 0 h 443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449324" h="443483">
                <a:moveTo>
                  <a:pt x="0" y="0"/>
                </a:moveTo>
                <a:lnTo>
                  <a:pt x="1217040" y="0"/>
                </a:lnTo>
                <a:lnTo>
                  <a:pt x="1449324" y="221742"/>
                </a:lnTo>
                <a:lnTo>
                  <a:pt x="1217040" y="443483"/>
                </a:lnTo>
                <a:lnTo>
                  <a:pt x="0" y="443483"/>
                </a:lnTo>
                <a:lnTo>
                  <a:pt x="0" y="0"/>
                </a:lnTo>
              </a:path>
            </a:pathLst>
          </a:custGeom>
          <a:solidFill>
            <a:srgbClr val="00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3050" y="1542034"/>
            <a:ext cx="1462024" cy="456183"/>
          </a:xfrm>
          <a:custGeom>
            <a:avLst/>
            <a:gdLst>
              <a:gd name="connsiteX0" fmla="*/ 6350 w 1462024"/>
              <a:gd name="connsiteY0" fmla="*/ 6350 h 456183"/>
              <a:gd name="connsiteX1" fmla="*/ 1223390 w 1462024"/>
              <a:gd name="connsiteY1" fmla="*/ 6350 h 456183"/>
              <a:gd name="connsiteX2" fmla="*/ 1455674 w 1462024"/>
              <a:gd name="connsiteY2" fmla="*/ 228092 h 456183"/>
              <a:gd name="connsiteX3" fmla="*/ 1223390 w 1462024"/>
              <a:gd name="connsiteY3" fmla="*/ 449833 h 456183"/>
              <a:gd name="connsiteX4" fmla="*/ 6350 w 1462024"/>
              <a:gd name="connsiteY4" fmla="*/ 449833 h 456183"/>
              <a:gd name="connsiteX5" fmla="*/ 6350 w 1462024"/>
              <a:gd name="connsiteY5" fmla="*/ 6350 h 456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462024" h="456183">
                <a:moveTo>
                  <a:pt x="6350" y="6350"/>
                </a:moveTo>
                <a:lnTo>
                  <a:pt x="1223390" y="6350"/>
                </a:lnTo>
                <a:lnTo>
                  <a:pt x="1455674" y="228092"/>
                </a:lnTo>
                <a:lnTo>
                  <a:pt x="1223390" y="449833"/>
                </a:lnTo>
                <a:lnTo>
                  <a:pt x="6350" y="449833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47800" y="2859024"/>
            <a:ext cx="1295400" cy="2313432"/>
          </a:xfrm>
          <a:custGeom>
            <a:avLst/>
            <a:gdLst>
              <a:gd name="connsiteX0" fmla="*/ 0 w 1295400"/>
              <a:gd name="connsiteY0" fmla="*/ 2313432 h 2313432"/>
              <a:gd name="connsiteX1" fmla="*/ 1295400 w 1295400"/>
              <a:gd name="connsiteY1" fmla="*/ 2313432 h 2313432"/>
              <a:gd name="connsiteX2" fmla="*/ 1295400 w 1295400"/>
              <a:gd name="connsiteY2" fmla="*/ 0 h 2313432"/>
              <a:gd name="connsiteX3" fmla="*/ 0 w 1295400"/>
              <a:gd name="connsiteY3" fmla="*/ 0 h 2313432"/>
              <a:gd name="connsiteX4" fmla="*/ 0 w 1295400"/>
              <a:gd name="connsiteY4" fmla="*/ 2313432 h 2313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5400" h="2313432">
                <a:moveTo>
                  <a:pt x="0" y="2313432"/>
                </a:moveTo>
                <a:lnTo>
                  <a:pt x="1295400" y="2313432"/>
                </a:lnTo>
                <a:lnTo>
                  <a:pt x="1295400" y="0"/>
                </a:lnTo>
                <a:lnTo>
                  <a:pt x="0" y="0"/>
                </a:lnTo>
                <a:lnTo>
                  <a:pt x="0" y="2313432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41450" y="2852674"/>
            <a:ext cx="1308100" cy="2326132"/>
          </a:xfrm>
          <a:custGeom>
            <a:avLst/>
            <a:gdLst>
              <a:gd name="connsiteX0" fmla="*/ 6350 w 1308100"/>
              <a:gd name="connsiteY0" fmla="*/ 2319782 h 2326132"/>
              <a:gd name="connsiteX1" fmla="*/ 1301750 w 1308100"/>
              <a:gd name="connsiteY1" fmla="*/ 2319782 h 2326132"/>
              <a:gd name="connsiteX2" fmla="*/ 1301750 w 1308100"/>
              <a:gd name="connsiteY2" fmla="*/ 6350 h 2326132"/>
              <a:gd name="connsiteX3" fmla="*/ 6350 w 1308100"/>
              <a:gd name="connsiteY3" fmla="*/ 6350 h 2326132"/>
              <a:gd name="connsiteX4" fmla="*/ 6350 w 1308100"/>
              <a:gd name="connsiteY4" fmla="*/ 2319782 h 2326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100" h="2326132">
                <a:moveTo>
                  <a:pt x="6350" y="2319782"/>
                </a:moveTo>
                <a:lnTo>
                  <a:pt x="1301750" y="2319782"/>
                </a:lnTo>
                <a:lnTo>
                  <a:pt x="1301750" y="6350"/>
                </a:lnTo>
                <a:lnTo>
                  <a:pt x="6350" y="6350"/>
                </a:lnTo>
                <a:lnTo>
                  <a:pt x="6350" y="23197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d9d9d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47800" y="2057400"/>
            <a:ext cx="1295400" cy="685800"/>
          </a:xfrm>
          <a:custGeom>
            <a:avLst/>
            <a:gdLst>
              <a:gd name="connsiteX0" fmla="*/ 0 w 1295400"/>
              <a:gd name="connsiteY0" fmla="*/ 685800 h 685800"/>
              <a:gd name="connsiteX1" fmla="*/ 1295400 w 1295400"/>
              <a:gd name="connsiteY1" fmla="*/ 685800 h 685800"/>
              <a:gd name="connsiteX2" fmla="*/ 1295400 w 1295400"/>
              <a:gd name="connsiteY2" fmla="*/ 0 h 685800"/>
              <a:gd name="connsiteX3" fmla="*/ 0 w 1295400"/>
              <a:gd name="connsiteY3" fmla="*/ 0 h 685800"/>
              <a:gd name="connsiteX4" fmla="*/ 0 w 12954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5400" h="685800">
                <a:moveTo>
                  <a:pt x="0" y="685800"/>
                </a:moveTo>
                <a:lnTo>
                  <a:pt x="1295400" y="685800"/>
                </a:lnTo>
                <a:lnTo>
                  <a:pt x="12954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41450" y="2051050"/>
            <a:ext cx="1308100" cy="698500"/>
          </a:xfrm>
          <a:custGeom>
            <a:avLst/>
            <a:gdLst>
              <a:gd name="connsiteX0" fmla="*/ 6350 w 1308100"/>
              <a:gd name="connsiteY0" fmla="*/ 692150 h 698500"/>
              <a:gd name="connsiteX1" fmla="*/ 1301750 w 1308100"/>
              <a:gd name="connsiteY1" fmla="*/ 692150 h 698500"/>
              <a:gd name="connsiteX2" fmla="*/ 1301750 w 1308100"/>
              <a:gd name="connsiteY2" fmla="*/ 6350 h 698500"/>
              <a:gd name="connsiteX3" fmla="*/ 6350 w 1308100"/>
              <a:gd name="connsiteY3" fmla="*/ 6350 h 698500"/>
              <a:gd name="connsiteX4" fmla="*/ 6350 w 13081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100" h="698500">
                <a:moveTo>
                  <a:pt x="6350" y="692150"/>
                </a:moveTo>
                <a:lnTo>
                  <a:pt x="1301750" y="692150"/>
                </a:lnTo>
                <a:lnTo>
                  <a:pt x="1301750" y="6350"/>
                </a:lnTo>
                <a:lnTo>
                  <a:pt x="6350" y="63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d9d9d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2859024"/>
            <a:ext cx="1066800" cy="294132"/>
          </a:xfrm>
          <a:custGeom>
            <a:avLst/>
            <a:gdLst>
              <a:gd name="connsiteX0" fmla="*/ 0 w 1066800"/>
              <a:gd name="connsiteY0" fmla="*/ 294132 h 294132"/>
              <a:gd name="connsiteX1" fmla="*/ 1066800 w 1066800"/>
              <a:gd name="connsiteY1" fmla="*/ 294132 h 294132"/>
              <a:gd name="connsiteX2" fmla="*/ 1066800 w 1066800"/>
              <a:gd name="connsiteY2" fmla="*/ 0 h 294132"/>
              <a:gd name="connsiteX3" fmla="*/ 0 w 1066800"/>
              <a:gd name="connsiteY3" fmla="*/ 0 h 294132"/>
              <a:gd name="connsiteX4" fmla="*/ 0 w 1066800"/>
              <a:gd name="connsiteY4" fmla="*/ 294132 h 294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0" h="294132">
                <a:moveTo>
                  <a:pt x="0" y="294132"/>
                </a:moveTo>
                <a:lnTo>
                  <a:pt x="1066800" y="294132"/>
                </a:lnTo>
                <a:lnTo>
                  <a:pt x="1066800" y="0"/>
                </a:lnTo>
                <a:lnTo>
                  <a:pt x="0" y="0"/>
                </a:lnTo>
                <a:lnTo>
                  <a:pt x="0" y="294132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2852674"/>
            <a:ext cx="1079500" cy="306832"/>
          </a:xfrm>
          <a:custGeom>
            <a:avLst/>
            <a:gdLst>
              <a:gd name="connsiteX0" fmla="*/ 6350 w 1079500"/>
              <a:gd name="connsiteY0" fmla="*/ 300482 h 306832"/>
              <a:gd name="connsiteX1" fmla="*/ 1073150 w 1079500"/>
              <a:gd name="connsiteY1" fmla="*/ 300482 h 306832"/>
              <a:gd name="connsiteX2" fmla="*/ 1073150 w 1079500"/>
              <a:gd name="connsiteY2" fmla="*/ 6350 h 306832"/>
              <a:gd name="connsiteX3" fmla="*/ 6350 w 1079500"/>
              <a:gd name="connsiteY3" fmla="*/ 6350 h 306832"/>
              <a:gd name="connsiteX4" fmla="*/ 6350 w 1079500"/>
              <a:gd name="connsiteY4" fmla="*/ 300482 h 306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9500" h="306832">
                <a:moveTo>
                  <a:pt x="6350" y="300482"/>
                </a:moveTo>
                <a:lnTo>
                  <a:pt x="1073150" y="300482"/>
                </a:lnTo>
                <a:lnTo>
                  <a:pt x="1073150" y="6350"/>
                </a:lnTo>
                <a:lnTo>
                  <a:pt x="6350" y="6350"/>
                </a:lnTo>
                <a:lnTo>
                  <a:pt x="6350" y="3004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47800" y="5288280"/>
            <a:ext cx="1295400" cy="1095756"/>
          </a:xfrm>
          <a:custGeom>
            <a:avLst/>
            <a:gdLst>
              <a:gd name="connsiteX0" fmla="*/ 0 w 1295400"/>
              <a:gd name="connsiteY0" fmla="*/ 1095756 h 1095756"/>
              <a:gd name="connsiteX1" fmla="*/ 1295400 w 1295400"/>
              <a:gd name="connsiteY1" fmla="*/ 1095756 h 1095756"/>
              <a:gd name="connsiteX2" fmla="*/ 1295400 w 1295400"/>
              <a:gd name="connsiteY2" fmla="*/ 0 h 1095756"/>
              <a:gd name="connsiteX3" fmla="*/ 0 w 1295400"/>
              <a:gd name="connsiteY3" fmla="*/ 0 h 1095756"/>
              <a:gd name="connsiteX4" fmla="*/ 0 w 1295400"/>
              <a:gd name="connsiteY4" fmla="*/ 1095756 h 1095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5400" h="1095756">
                <a:moveTo>
                  <a:pt x="0" y="1095756"/>
                </a:moveTo>
                <a:lnTo>
                  <a:pt x="1295400" y="1095756"/>
                </a:lnTo>
                <a:lnTo>
                  <a:pt x="1295400" y="0"/>
                </a:lnTo>
                <a:lnTo>
                  <a:pt x="0" y="0"/>
                </a:lnTo>
                <a:lnTo>
                  <a:pt x="0" y="1095756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41450" y="5281930"/>
            <a:ext cx="1308100" cy="1108456"/>
          </a:xfrm>
          <a:custGeom>
            <a:avLst/>
            <a:gdLst>
              <a:gd name="connsiteX0" fmla="*/ 6350 w 1308100"/>
              <a:gd name="connsiteY0" fmla="*/ 1102106 h 1108456"/>
              <a:gd name="connsiteX1" fmla="*/ 1301750 w 1308100"/>
              <a:gd name="connsiteY1" fmla="*/ 1102106 h 1108456"/>
              <a:gd name="connsiteX2" fmla="*/ 1301750 w 1308100"/>
              <a:gd name="connsiteY2" fmla="*/ 6350 h 1108456"/>
              <a:gd name="connsiteX3" fmla="*/ 6350 w 1308100"/>
              <a:gd name="connsiteY3" fmla="*/ 6350 h 1108456"/>
              <a:gd name="connsiteX4" fmla="*/ 6350 w 1308100"/>
              <a:gd name="connsiteY4" fmla="*/ 1102106 h 11084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100" h="1108456">
                <a:moveTo>
                  <a:pt x="6350" y="1102106"/>
                </a:moveTo>
                <a:lnTo>
                  <a:pt x="1301750" y="1102106"/>
                </a:lnTo>
                <a:lnTo>
                  <a:pt x="1301750" y="6350"/>
                </a:lnTo>
                <a:lnTo>
                  <a:pt x="6350" y="6350"/>
                </a:lnTo>
                <a:lnTo>
                  <a:pt x="6350" y="11021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d9d9d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4884420"/>
            <a:ext cx="1066800" cy="288035"/>
          </a:xfrm>
          <a:custGeom>
            <a:avLst/>
            <a:gdLst>
              <a:gd name="connsiteX0" fmla="*/ 0 w 1066800"/>
              <a:gd name="connsiteY0" fmla="*/ 288035 h 288035"/>
              <a:gd name="connsiteX1" fmla="*/ 1066800 w 1066800"/>
              <a:gd name="connsiteY1" fmla="*/ 288035 h 288035"/>
              <a:gd name="connsiteX2" fmla="*/ 1066800 w 1066800"/>
              <a:gd name="connsiteY2" fmla="*/ 0 h 288035"/>
              <a:gd name="connsiteX3" fmla="*/ 0 w 1066800"/>
              <a:gd name="connsiteY3" fmla="*/ 0 h 288035"/>
              <a:gd name="connsiteX4" fmla="*/ 0 w 1066800"/>
              <a:gd name="connsiteY4" fmla="*/ 288035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0" h="288035">
                <a:moveTo>
                  <a:pt x="0" y="288035"/>
                </a:moveTo>
                <a:lnTo>
                  <a:pt x="1066800" y="288035"/>
                </a:lnTo>
                <a:lnTo>
                  <a:pt x="1066800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4878070"/>
            <a:ext cx="1079500" cy="300735"/>
          </a:xfrm>
          <a:custGeom>
            <a:avLst/>
            <a:gdLst>
              <a:gd name="connsiteX0" fmla="*/ 6350 w 1079500"/>
              <a:gd name="connsiteY0" fmla="*/ 294385 h 300735"/>
              <a:gd name="connsiteX1" fmla="*/ 1073150 w 1079500"/>
              <a:gd name="connsiteY1" fmla="*/ 294385 h 300735"/>
              <a:gd name="connsiteX2" fmla="*/ 1073150 w 1079500"/>
              <a:gd name="connsiteY2" fmla="*/ 6350 h 300735"/>
              <a:gd name="connsiteX3" fmla="*/ 6350 w 1079500"/>
              <a:gd name="connsiteY3" fmla="*/ 6350 h 300735"/>
              <a:gd name="connsiteX4" fmla="*/ 6350 w 1079500"/>
              <a:gd name="connsiteY4" fmla="*/ 294385 h 300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9500" h="300735">
                <a:moveTo>
                  <a:pt x="6350" y="294385"/>
                </a:moveTo>
                <a:lnTo>
                  <a:pt x="1073150" y="294385"/>
                </a:lnTo>
                <a:lnTo>
                  <a:pt x="1073150" y="6350"/>
                </a:lnTo>
                <a:lnTo>
                  <a:pt x="6350" y="6350"/>
                </a:lnTo>
                <a:lnTo>
                  <a:pt x="6350" y="29438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9400" y="5692140"/>
            <a:ext cx="5715000" cy="288035"/>
          </a:xfrm>
          <a:custGeom>
            <a:avLst/>
            <a:gdLst>
              <a:gd name="connsiteX0" fmla="*/ 0 w 5715000"/>
              <a:gd name="connsiteY0" fmla="*/ 288035 h 288035"/>
              <a:gd name="connsiteX1" fmla="*/ 5715000 w 5715000"/>
              <a:gd name="connsiteY1" fmla="*/ 288035 h 288035"/>
              <a:gd name="connsiteX2" fmla="*/ 5715000 w 5715000"/>
              <a:gd name="connsiteY2" fmla="*/ 0 h 288035"/>
              <a:gd name="connsiteX3" fmla="*/ 0 w 5715000"/>
              <a:gd name="connsiteY3" fmla="*/ 0 h 288035"/>
              <a:gd name="connsiteX4" fmla="*/ 0 w 5715000"/>
              <a:gd name="connsiteY4" fmla="*/ 288035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15000" h="288035">
                <a:moveTo>
                  <a:pt x="0" y="288035"/>
                </a:moveTo>
                <a:lnTo>
                  <a:pt x="5715000" y="288035"/>
                </a:lnTo>
                <a:lnTo>
                  <a:pt x="5715000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72984" y="3200400"/>
            <a:ext cx="396240" cy="1972056"/>
          </a:xfrm>
          <a:custGeom>
            <a:avLst/>
            <a:gdLst>
              <a:gd name="connsiteX0" fmla="*/ 0 w 396240"/>
              <a:gd name="connsiteY0" fmla="*/ 1972056 h 1972056"/>
              <a:gd name="connsiteX1" fmla="*/ 396240 w 396240"/>
              <a:gd name="connsiteY1" fmla="*/ 1972056 h 1972056"/>
              <a:gd name="connsiteX2" fmla="*/ 396240 w 396240"/>
              <a:gd name="connsiteY2" fmla="*/ 0 h 1972056"/>
              <a:gd name="connsiteX3" fmla="*/ 0 w 396240"/>
              <a:gd name="connsiteY3" fmla="*/ 0 h 1972056"/>
              <a:gd name="connsiteX4" fmla="*/ 0 w 396240"/>
              <a:gd name="connsiteY4" fmla="*/ 1972056 h 1972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6240" h="1972056">
                <a:moveTo>
                  <a:pt x="0" y="1972056"/>
                </a:moveTo>
                <a:lnTo>
                  <a:pt x="396240" y="1972056"/>
                </a:lnTo>
                <a:lnTo>
                  <a:pt x="396240" y="0"/>
                </a:lnTo>
                <a:lnTo>
                  <a:pt x="0" y="0"/>
                </a:lnTo>
                <a:lnTo>
                  <a:pt x="0" y="1972056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7200" y="3221736"/>
            <a:ext cx="2555748" cy="288035"/>
          </a:xfrm>
          <a:custGeom>
            <a:avLst/>
            <a:gdLst>
              <a:gd name="connsiteX0" fmla="*/ 0 w 2555748"/>
              <a:gd name="connsiteY0" fmla="*/ 288035 h 288035"/>
              <a:gd name="connsiteX1" fmla="*/ 2555748 w 2555748"/>
              <a:gd name="connsiteY1" fmla="*/ 288035 h 288035"/>
              <a:gd name="connsiteX2" fmla="*/ 2555748 w 2555748"/>
              <a:gd name="connsiteY2" fmla="*/ 0 h 288035"/>
              <a:gd name="connsiteX3" fmla="*/ 0 w 2555748"/>
              <a:gd name="connsiteY3" fmla="*/ 0 h 288035"/>
              <a:gd name="connsiteX4" fmla="*/ 0 w 2555748"/>
              <a:gd name="connsiteY4" fmla="*/ 288035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5748" h="288035">
                <a:moveTo>
                  <a:pt x="0" y="288035"/>
                </a:moveTo>
                <a:lnTo>
                  <a:pt x="2555748" y="288035"/>
                </a:lnTo>
                <a:lnTo>
                  <a:pt x="2555748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bce2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7200" y="3934968"/>
            <a:ext cx="2555748" cy="288035"/>
          </a:xfrm>
          <a:custGeom>
            <a:avLst/>
            <a:gdLst>
              <a:gd name="connsiteX0" fmla="*/ 0 w 2555748"/>
              <a:gd name="connsiteY0" fmla="*/ 288035 h 288035"/>
              <a:gd name="connsiteX1" fmla="*/ 2555748 w 2555748"/>
              <a:gd name="connsiteY1" fmla="*/ 288035 h 288035"/>
              <a:gd name="connsiteX2" fmla="*/ 2555748 w 2555748"/>
              <a:gd name="connsiteY2" fmla="*/ 0 h 288035"/>
              <a:gd name="connsiteX3" fmla="*/ 0 w 2555748"/>
              <a:gd name="connsiteY3" fmla="*/ 0 h 288035"/>
              <a:gd name="connsiteX4" fmla="*/ 0 w 2555748"/>
              <a:gd name="connsiteY4" fmla="*/ 288035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5748" h="288035">
                <a:moveTo>
                  <a:pt x="0" y="288035"/>
                </a:moveTo>
                <a:lnTo>
                  <a:pt x="2555748" y="288035"/>
                </a:lnTo>
                <a:lnTo>
                  <a:pt x="2555748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bce2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7200" y="5288280"/>
            <a:ext cx="5181600" cy="288035"/>
          </a:xfrm>
          <a:custGeom>
            <a:avLst/>
            <a:gdLst>
              <a:gd name="connsiteX0" fmla="*/ 0 w 5181600"/>
              <a:gd name="connsiteY0" fmla="*/ 288035 h 288035"/>
              <a:gd name="connsiteX1" fmla="*/ 5181600 w 5181600"/>
              <a:gd name="connsiteY1" fmla="*/ 288035 h 288035"/>
              <a:gd name="connsiteX2" fmla="*/ 5181600 w 5181600"/>
              <a:gd name="connsiteY2" fmla="*/ 0 h 288035"/>
              <a:gd name="connsiteX3" fmla="*/ 0 w 5181600"/>
              <a:gd name="connsiteY3" fmla="*/ 0 h 288035"/>
              <a:gd name="connsiteX4" fmla="*/ 0 w 5181600"/>
              <a:gd name="connsiteY4" fmla="*/ 288035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81600" h="288035">
                <a:moveTo>
                  <a:pt x="0" y="288035"/>
                </a:moveTo>
                <a:lnTo>
                  <a:pt x="5181600" y="288035"/>
                </a:lnTo>
                <a:lnTo>
                  <a:pt x="5181600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7200" y="2057400"/>
            <a:ext cx="2555748" cy="288035"/>
          </a:xfrm>
          <a:custGeom>
            <a:avLst/>
            <a:gdLst>
              <a:gd name="connsiteX0" fmla="*/ 0 w 2555748"/>
              <a:gd name="connsiteY0" fmla="*/ 288035 h 288035"/>
              <a:gd name="connsiteX1" fmla="*/ 2555748 w 2555748"/>
              <a:gd name="connsiteY1" fmla="*/ 288035 h 288035"/>
              <a:gd name="connsiteX2" fmla="*/ 2555748 w 2555748"/>
              <a:gd name="connsiteY2" fmla="*/ 0 h 288035"/>
              <a:gd name="connsiteX3" fmla="*/ 0 w 2555748"/>
              <a:gd name="connsiteY3" fmla="*/ 0 h 288035"/>
              <a:gd name="connsiteX4" fmla="*/ 0 w 2555748"/>
              <a:gd name="connsiteY4" fmla="*/ 288035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5748" h="288035">
                <a:moveTo>
                  <a:pt x="0" y="288035"/>
                </a:moveTo>
                <a:lnTo>
                  <a:pt x="2555748" y="288035"/>
                </a:lnTo>
                <a:lnTo>
                  <a:pt x="2555748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39200" y="3200400"/>
            <a:ext cx="609600" cy="1972056"/>
          </a:xfrm>
          <a:custGeom>
            <a:avLst/>
            <a:gdLst>
              <a:gd name="connsiteX0" fmla="*/ 0 w 609600"/>
              <a:gd name="connsiteY0" fmla="*/ 1972056 h 1972056"/>
              <a:gd name="connsiteX1" fmla="*/ 609600 w 609600"/>
              <a:gd name="connsiteY1" fmla="*/ 1972056 h 1972056"/>
              <a:gd name="connsiteX2" fmla="*/ 609600 w 609600"/>
              <a:gd name="connsiteY2" fmla="*/ 0 h 1972056"/>
              <a:gd name="connsiteX3" fmla="*/ 0 w 609600"/>
              <a:gd name="connsiteY3" fmla="*/ 0 h 1972056"/>
              <a:gd name="connsiteX4" fmla="*/ 0 w 609600"/>
              <a:gd name="connsiteY4" fmla="*/ 1972056 h 1972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1972056">
                <a:moveTo>
                  <a:pt x="0" y="1972056"/>
                </a:moveTo>
                <a:lnTo>
                  <a:pt x="609600" y="1972056"/>
                </a:lnTo>
                <a:lnTo>
                  <a:pt x="609600" y="0"/>
                </a:lnTo>
                <a:lnTo>
                  <a:pt x="0" y="0"/>
                </a:lnTo>
                <a:lnTo>
                  <a:pt x="0" y="1972056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9400" y="4038600"/>
            <a:ext cx="1371600" cy="1537716"/>
          </a:xfrm>
          <a:custGeom>
            <a:avLst/>
            <a:gdLst>
              <a:gd name="connsiteX0" fmla="*/ 0 w 1371600"/>
              <a:gd name="connsiteY0" fmla="*/ 1537715 h 1537716"/>
              <a:gd name="connsiteX1" fmla="*/ 1371600 w 1371600"/>
              <a:gd name="connsiteY1" fmla="*/ 1537715 h 1537716"/>
              <a:gd name="connsiteX2" fmla="*/ 1371600 w 1371600"/>
              <a:gd name="connsiteY2" fmla="*/ 0 h 1537716"/>
              <a:gd name="connsiteX3" fmla="*/ 0 w 1371600"/>
              <a:gd name="connsiteY3" fmla="*/ 0 h 1537716"/>
              <a:gd name="connsiteX4" fmla="*/ 0 w 1371600"/>
              <a:gd name="connsiteY4" fmla="*/ 1537715 h 1537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71600" h="1537716">
                <a:moveTo>
                  <a:pt x="0" y="1537715"/>
                </a:moveTo>
                <a:lnTo>
                  <a:pt x="1371600" y="1537715"/>
                </a:lnTo>
                <a:lnTo>
                  <a:pt x="1371600" y="0"/>
                </a:lnTo>
                <a:lnTo>
                  <a:pt x="0" y="0"/>
                </a:lnTo>
                <a:lnTo>
                  <a:pt x="0" y="1537715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7200" y="4291584"/>
            <a:ext cx="2555748" cy="288035"/>
          </a:xfrm>
          <a:custGeom>
            <a:avLst/>
            <a:gdLst>
              <a:gd name="connsiteX0" fmla="*/ 0 w 2555748"/>
              <a:gd name="connsiteY0" fmla="*/ 288035 h 288035"/>
              <a:gd name="connsiteX1" fmla="*/ 2555748 w 2555748"/>
              <a:gd name="connsiteY1" fmla="*/ 288035 h 288035"/>
              <a:gd name="connsiteX2" fmla="*/ 2555748 w 2555748"/>
              <a:gd name="connsiteY2" fmla="*/ 0 h 288035"/>
              <a:gd name="connsiteX3" fmla="*/ 0 w 2555748"/>
              <a:gd name="connsiteY3" fmla="*/ 0 h 288035"/>
              <a:gd name="connsiteX4" fmla="*/ 0 w 2555748"/>
              <a:gd name="connsiteY4" fmla="*/ 288035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5748" h="288035">
                <a:moveTo>
                  <a:pt x="0" y="288035"/>
                </a:moveTo>
                <a:lnTo>
                  <a:pt x="2555748" y="288035"/>
                </a:lnTo>
                <a:lnTo>
                  <a:pt x="2555748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bce2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89876" y="3200400"/>
            <a:ext cx="394716" cy="1447800"/>
          </a:xfrm>
          <a:custGeom>
            <a:avLst/>
            <a:gdLst>
              <a:gd name="connsiteX0" fmla="*/ 0 w 394716"/>
              <a:gd name="connsiteY0" fmla="*/ 1447800 h 1447800"/>
              <a:gd name="connsiteX1" fmla="*/ 394716 w 394716"/>
              <a:gd name="connsiteY1" fmla="*/ 1447800 h 1447800"/>
              <a:gd name="connsiteX2" fmla="*/ 394716 w 394716"/>
              <a:gd name="connsiteY2" fmla="*/ 0 h 1447800"/>
              <a:gd name="connsiteX3" fmla="*/ 0 w 394716"/>
              <a:gd name="connsiteY3" fmla="*/ 0 h 1447800"/>
              <a:gd name="connsiteX4" fmla="*/ 0 w 394716"/>
              <a:gd name="connsiteY4" fmla="*/ 1447800 h 144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4716" h="1447800">
                <a:moveTo>
                  <a:pt x="0" y="1447800"/>
                </a:moveTo>
                <a:lnTo>
                  <a:pt x="394716" y="1447800"/>
                </a:lnTo>
                <a:lnTo>
                  <a:pt x="394716" y="0"/>
                </a:lnTo>
                <a:lnTo>
                  <a:pt x="0" y="0"/>
                </a:lnTo>
                <a:lnTo>
                  <a:pt x="0" y="1447800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56092" y="3200400"/>
            <a:ext cx="396240" cy="1984247"/>
          </a:xfrm>
          <a:custGeom>
            <a:avLst/>
            <a:gdLst>
              <a:gd name="connsiteX0" fmla="*/ 0 w 396240"/>
              <a:gd name="connsiteY0" fmla="*/ 1984247 h 1984247"/>
              <a:gd name="connsiteX1" fmla="*/ 396239 w 396240"/>
              <a:gd name="connsiteY1" fmla="*/ 1984247 h 1984247"/>
              <a:gd name="connsiteX2" fmla="*/ 396239 w 396240"/>
              <a:gd name="connsiteY2" fmla="*/ 0 h 1984247"/>
              <a:gd name="connsiteX3" fmla="*/ 0 w 396240"/>
              <a:gd name="connsiteY3" fmla="*/ 0 h 1984247"/>
              <a:gd name="connsiteX4" fmla="*/ 0 w 396240"/>
              <a:gd name="connsiteY4" fmla="*/ 1984247 h 1984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6240" h="1984247">
                <a:moveTo>
                  <a:pt x="0" y="1984247"/>
                </a:moveTo>
                <a:lnTo>
                  <a:pt x="396239" y="1984247"/>
                </a:lnTo>
                <a:lnTo>
                  <a:pt x="396239" y="0"/>
                </a:lnTo>
                <a:lnTo>
                  <a:pt x="0" y="0"/>
                </a:lnTo>
                <a:lnTo>
                  <a:pt x="0" y="1984247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38244" y="6096000"/>
            <a:ext cx="5210556" cy="288035"/>
          </a:xfrm>
          <a:custGeom>
            <a:avLst/>
            <a:gdLst>
              <a:gd name="connsiteX0" fmla="*/ 0 w 5210556"/>
              <a:gd name="connsiteY0" fmla="*/ 288035 h 288035"/>
              <a:gd name="connsiteX1" fmla="*/ 5210556 w 5210556"/>
              <a:gd name="connsiteY1" fmla="*/ 288035 h 288035"/>
              <a:gd name="connsiteX2" fmla="*/ 5210556 w 5210556"/>
              <a:gd name="connsiteY2" fmla="*/ 0 h 288035"/>
              <a:gd name="connsiteX3" fmla="*/ 0 w 5210556"/>
              <a:gd name="connsiteY3" fmla="*/ 0 h 288035"/>
              <a:gd name="connsiteX4" fmla="*/ 0 w 5210556"/>
              <a:gd name="connsiteY4" fmla="*/ 288035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10556" h="288035">
                <a:moveTo>
                  <a:pt x="0" y="288035"/>
                </a:moveTo>
                <a:lnTo>
                  <a:pt x="5210556" y="288035"/>
                </a:lnTo>
                <a:lnTo>
                  <a:pt x="5210556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7200" y="4648200"/>
            <a:ext cx="2555748" cy="524256"/>
          </a:xfrm>
          <a:custGeom>
            <a:avLst/>
            <a:gdLst>
              <a:gd name="connsiteX0" fmla="*/ 0 w 2555748"/>
              <a:gd name="connsiteY0" fmla="*/ 524256 h 524256"/>
              <a:gd name="connsiteX1" fmla="*/ 2555748 w 2555748"/>
              <a:gd name="connsiteY1" fmla="*/ 524256 h 524256"/>
              <a:gd name="connsiteX2" fmla="*/ 2555748 w 2555748"/>
              <a:gd name="connsiteY2" fmla="*/ 0 h 524256"/>
              <a:gd name="connsiteX3" fmla="*/ 0 w 2555748"/>
              <a:gd name="connsiteY3" fmla="*/ 0 h 524256"/>
              <a:gd name="connsiteX4" fmla="*/ 0 w 2555748"/>
              <a:gd name="connsiteY4" fmla="*/ 524256 h 524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5748" h="524256">
                <a:moveTo>
                  <a:pt x="0" y="524256"/>
                </a:moveTo>
                <a:lnTo>
                  <a:pt x="2555748" y="524256"/>
                </a:lnTo>
                <a:lnTo>
                  <a:pt x="2555748" y="0"/>
                </a:lnTo>
                <a:lnTo>
                  <a:pt x="0" y="0"/>
                </a:lnTo>
                <a:lnTo>
                  <a:pt x="0" y="524256"/>
                </a:lnTo>
              </a:path>
            </a:pathLst>
          </a:custGeom>
          <a:solidFill>
            <a:srgbClr val="bce2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05243" y="3200400"/>
            <a:ext cx="396240" cy="1972056"/>
          </a:xfrm>
          <a:custGeom>
            <a:avLst/>
            <a:gdLst>
              <a:gd name="connsiteX0" fmla="*/ 0 w 396240"/>
              <a:gd name="connsiteY0" fmla="*/ 1972056 h 1972056"/>
              <a:gd name="connsiteX1" fmla="*/ 396240 w 396240"/>
              <a:gd name="connsiteY1" fmla="*/ 1972056 h 1972056"/>
              <a:gd name="connsiteX2" fmla="*/ 396240 w 396240"/>
              <a:gd name="connsiteY2" fmla="*/ 0 h 1972056"/>
              <a:gd name="connsiteX3" fmla="*/ 0 w 396240"/>
              <a:gd name="connsiteY3" fmla="*/ 0 h 1972056"/>
              <a:gd name="connsiteX4" fmla="*/ 0 w 396240"/>
              <a:gd name="connsiteY4" fmla="*/ 1972056 h 1972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6240" h="1972056">
                <a:moveTo>
                  <a:pt x="0" y="1972056"/>
                </a:moveTo>
                <a:lnTo>
                  <a:pt x="396240" y="1972056"/>
                </a:lnTo>
                <a:lnTo>
                  <a:pt x="396240" y="0"/>
                </a:lnTo>
                <a:lnTo>
                  <a:pt x="0" y="0"/>
                </a:lnTo>
                <a:lnTo>
                  <a:pt x="0" y="1972056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7200" y="2865120"/>
            <a:ext cx="2555748" cy="288035"/>
          </a:xfrm>
          <a:custGeom>
            <a:avLst/>
            <a:gdLst>
              <a:gd name="connsiteX0" fmla="*/ 0 w 2555748"/>
              <a:gd name="connsiteY0" fmla="*/ 288035 h 288035"/>
              <a:gd name="connsiteX1" fmla="*/ 2555748 w 2555748"/>
              <a:gd name="connsiteY1" fmla="*/ 288035 h 288035"/>
              <a:gd name="connsiteX2" fmla="*/ 2555748 w 2555748"/>
              <a:gd name="connsiteY2" fmla="*/ 0 h 288035"/>
              <a:gd name="connsiteX3" fmla="*/ 0 w 2555748"/>
              <a:gd name="connsiteY3" fmla="*/ 0 h 288035"/>
              <a:gd name="connsiteX4" fmla="*/ 0 w 2555748"/>
              <a:gd name="connsiteY4" fmla="*/ 288035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5748" h="288035">
                <a:moveTo>
                  <a:pt x="0" y="288035"/>
                </a:moveTo>
                <a:lnTo>
                  <a:pt x="2555748" y="288035"/>
                </a:lnTo>
                <a:lnTo>
                  <a:pt x="2555748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bce2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7200" y="3578352"/>
            <a:ext cx="2555748" cy="288035"/>
          </a:xfrm>
          <a:custGeom>
            <a:avLst/>
            <a:gdLst>
              <a:gd name="connsiteX0" fmla="*/ 0 w 2555748"/>
              <a:gd name="connsiteY0" fmla="*/ 288035 h 288035"/>
              <a:gd name="connsiteX1" fmla="*/ 2555748 w 2555748"/>
              <a:gd name="connsiteY1" fmla="*/ 288035 h 288035"/>
              <a:gd name="connsiteX2" fmla="*/ 2555748 w 2555748"/>
              <a:gd name="connsiteY2" fmla="*/ 0 h 288035"/>
              <a:gd name="connsiteX3" fmla="*/ 0 w 2555748"/>
              <a:gd name="connsiteY3" fmla="*/ 0 h 288035"/>
              <a:gd name="connsiteX4" fmla="*/ 0 w 2555748"/>
              <a:gd name="connsiteY4" fmla="*/ 288035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5748" h="288035">
                <a:moveTo>
                  <a:pt x="0" y="288035"/>
                </a:moveTo>
                <a:lnTo>
                  <a:pt x="2555748" y="288035"/>
                </a:lnTo>
                <a:lnTo>
                  <a:pt x="2555748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bce2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7200" y="2461260"/>
            <a:ext cx="5181600" cy="288036"/>
          </a:xfrm>
          <a:custGeom>
            <a:avLst/>
            <a:gdLst>
              <a:gd name="connsiteX0" fmla="*/ 0 w 5181600"/>
              <a:gd name="connsiteY0" fmla="*/ 288035 h 288036"/>
              <a:gd name="connsiteX1" fmla="*/ 5181600 w 5181600"/>
              <a:gd name="connsiteY1" fmla="*/ 288035 h 288036"/>
              <a:gd name="connsiteX2" fmla="*/ 5181600 w 5181600"/>
              <a:gd name="connsiteY2" fmla="*/ 0 h 288036"/>
              <a:gd name="connsiteX3" fmla="*/ 0 w 5181600"/>
              <a:gd name="connsiteY3" fmla="*/ 0 h 288036"/>
              <a:gd name="connsiteX4" fmla="*/ 0 w 5181600"/>
              <a:gd name="connsiteY4" fmla="*/ 288035 h 288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81600" h="288036">
                <a:moveTo>
                  <a:pt x="0" y="288035"/>
                </a:moveTo>
                <a:lnTo>
                  <a:pt x="5181600" y="288035"/>
                </a:lnTo>
                <a:lnTo>
                  <a:pt x="5181600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bce2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06700" y="1231900"/>
            <a:ext cx="6731000" cy="152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1500" y="3771900"/>
            <a:ext cx="3556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便捷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40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可靠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1500" y="57658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共赢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26300" y="16891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销售与交付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95800" y="16891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渠道推广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3873500"/>
            <a:ext cx="10668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强化客户体验核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心环节，提升购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买转换率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2159000"/>
            <a:ext cx="10668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最大化覆盖，相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互引流，提升线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上线下客户流量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2247900"/>
            <a:ext cx="7112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人气</a:t>
            </a:r>
          </a:p>
          <a:p>
            <a:pPr>
              <a:lnSpc>
                <a:spcPts val="1600"/>
              </a:lnSpc>
              <a:tabLst>
                <a:tab pos="177800" algn="l"/>
              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（流量）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丰富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5511800"/>
            <a:ext cx="10668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促进实体门店及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电商、商户运营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能力提升并实现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整体良性互动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84500" y="1384300"/>
            <a:ext cx="889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售前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招商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采购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16600" y="1384300"/>
            <a:ext cx="711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售中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215900" algn="l"/>
              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营销管理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661400" y="1384300"/>
            <a:ext cx="711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售后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342900" algn="l"/>
              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客户服务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49530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性价比高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12100" y="3784600"/>
            <a:ext cx="3048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A12</a:t>
            </a:r>
          </a:p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</a:t>
            </a:r>
          </a:p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自提</a:t>
            </a:r>
          </a:p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及退</a:t>
            </a:r>
          </a:p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换货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978900" y="3784600"/>
            <a:ext cx="3048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81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A14</a:t>
            </a:r>
          </a:p>
          <a:p>
            <a:pPr>
              <a:lnSpc>
                <a:spcPts val="1400"/>
              </a:lnSpc>
              <a:tabLst>
                <a:tab pos="38100" algn="l"/>
                <a:tab pos="889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全</a:t>
            </a:r>
          </a:p>
          <a:p>
            <a:pPr>
              <a:lnSpc>
                <a:spcPts val="1400"/>
              </a:lnSpc>
              <a:tabLst>
                <a:tab pos="38100" algn="l"/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渠道</a:t>
            </a:r>
          </a:p>
          <a:p>
            <a:pPr>
              <a:lnSpc>
                <a:spcPts val="1400"/>
              </a:lnSpc>
              <a:tabLst>
                <a:tab pos="38100" algn="l"/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客服</a:t>
            </a:r>
          </a:p>
          <a:p>
            <a:pPr>
              <a:lnSpc>
                <a:spcPts val="1400"/>
              </a:lnSpc>
              <a:tabLst>
                <a:tab pos="38100" algn="l"/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中心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97200" y="4648200"/>
            <a:ext cx="990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供应商协同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87700" y="48387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管理平台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29500" y="3530600"/>
            <a:ext cx="3048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81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A11</a:t>
            </a:r>
          </a:p>
          <a:p>
            <a:pPr>
              <a:lnSpc>
                <a:spcPts val="1400"/>
              </a:lnSpc>
              <a:tabLst>
                <a:tab pos="38100" algn="l"/>
                <a:tab pos="1143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统一</a:t>
            </a:r>
          </a:p>
          <a:p>
            <a:pPr>
              <a:lnSpc>
                <a:spcPts val="1400"/>
              </a:lnSpc>
              <a:tabLst>
                <a:tab pos="38100" algn="l"/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支付</a:t>
            </a:r>
          </a:p>
          <a:p>
            <a:pPr>
              <a:lnSpc>
                <a:spcPts val="1400"/>
              </a:lnSpc>
              <a:tabLst>
                <a:tab pos="381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</a:p>
          <a:p>
            <a:pPr>
              <a:lnSpc>
                <a:spcPts val="1400"/>
              </a:lnSpc>
              <a:tabLst>
                <a:tab pos="38100" algn="l"/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移动</a:t>
            </a:r>
          </a:p>
          <a:p>
            <a:pPr>
              <a:lnSpc>
                <a:spcPts val="1400"/>
              </a:lnSpc>
              <a:tabLst>
                <a:tab pos="38100" algn="l"/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94700" y="3784600"/>
            <a:ext cx="3048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A13</a:t>
            </a:r>
          </a:p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开放</a:t>
            </a:r>
          </a:p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</a:t>
            </a:r>
          </a:p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配送</a:t>
            </a:r>
          </a:p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21200" y="5397500"/>
            <a:ext cx="36957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952500" algn="l"/>
                <a:tab pos="2006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A4/A5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统一会员体系（含会员电子帐户）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952500" algn="l"/>
                <a:tab pos="2006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联营单品管理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A23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价格联动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952500" algn="l"/>
                <a:tab pos="2006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A15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云店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80000" y="4838700"/>
            <a:ext cx="914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A18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电商网站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46900" y="3606800"/>
            <a:ext cx="3048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8100" algn="l"/>
                <a:tab pos="762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A17</a:t>
            </a:r>
          </a:p>
          <a:p>
            <a:pPr>
              <a:lnSpc>
                <a:spcPts val="1400"/>
              </a:lnSpc>
              <a:tabLst>
                <a:tab pos="38100" algn="l"/>
                <a:tab pos="762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</a:p>
          <a:p>
            <a:pPr>
              <a:lnSpc>
                <a:spcPts val="1400"/>
              </a:lnSpc>
              <a:tabLst>
                <a:tab pos="38100" algn="l"/>
                <a:tab pos="762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A20</a:t>
            </a:r>
          </a:p>
          <a:p>
            <a:pPr>
              <a:lnSpc>
                <a:spcPts val="1400"/>
              </a:lnSpc>
              <a:tabLst>
                <a:tab pos="38100" algn="l"/>
                <a:tab pos="76200" algn="l"/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</a:t>
            </a:r>
          </a:p>
          <a:p>
            <a:pPr>
              <a:lnSpc>
                <a:spcPts val="1400"/>
              </a:lnSpc>
              <a:tabLst>
                <a:tab pos="38100" algn="l"/>
                <a:tab pos="76200" algn="l"/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及库</a:t>
            </a:r>
          </a:p>
          <a:p>
            <a:pPr>
              <a:lnSpc>
                <a:spcPts val="1400"/>
              </a:lnSpc>
              <a:tabLst>
                <a:tab pos="38100" algn="l"/>
                <a:tab pos="76200" algn="l"/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存管</a:t>
            </a:r>
          </a:p>
          <a:p>
            <a:pPr>
              <a:lnSpc>
                <a:spcPts val="1400"/>
              </a:lnSpc>
              <a:tabLst>
                <a:tab pos="38100" algn="l"/>
                <a:tab pos="762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37100" y="3683000"/>
            <a:ext cx="16002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66700" algn="l"/>
                <a:tab pos="304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A19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移动商城（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html5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66700" algn="l"/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集团移动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APP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66700" algn="l"/>
                <a:tab pos="3048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移动工作台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32300" y="2171700"/>
            <a:ext cx="33655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28600" algn="l"/>
                <a:tab pos="685800" algn="l"/>
                <a:tab pos="1460500" algn="l"/>
                <a:tab pos="2997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集团统一营销管理平台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28600" algn="l"/>
                <a:tab pos="685800" algn="l"/>
                <a:tab pos="1460500" algn="l"/>
                <a:tab pos="29972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体验店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A22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互联网门店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28600" algn="l"/>
                <a:tab pos="685800" algn="l"/>
                <a:tab pos="1460500" algn="l"/>
                <a:tab pos="29972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A16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虚拟专柜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A21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门店电子屏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28600" algn="l"/>
                <a:tab pos="685800" algn="l"/>
                <a:tab pos="1460500" algn="l"/>
                <a:tab pos="29972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微信平台</a:t>
            </a:r>
          </a:p>
          <a:p>
            <a:pPr>
              <a:lnSpc>
                <a:spcPts val="0"/>
              </a:lnSpc>
              <a:tabLst>
                <a:tab pos="228600" algn="l"/>
                <a:tab pos="685800" algn="l"/>
                <a:tab pos="1460500" algn="l"/>
                <a:tab pos="2997200" algn="l"/>
              </a:tabLst>
            </a:pPr>
            <a:r>
              <a:rPr lang="en-US" altLang="zh-CN" dirty="0" smtClean="0"/>
              <a:t>		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A10/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92100"/>
            <a:ext cx="92075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全渠道重点业务举措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着眼于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2014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年，建议遵循互联网思维进行重点产品设计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，涉及业务蓝图、体验要求、核心功能、运营流程与</a:t>
            </a: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IT</a:t>
            </a: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支撑方案等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78580" y="3494532"/>
            <a:ext cx="2164969" cy="1837435"/>
          </a:xfrm>
          <a:custGeom>
            <a:avLst/>
            <a:gdLst>
              <a:gd name="connsiteX0" fmla="*/ 395223 w 2164969"/>
              <a:gd name="connsiteY0" fmla="*/ 1837435 h 1837435"/>
              <a:gd name="connsiteX1" fmla="*/ 1804162 w 2164969"/>
              <a:gd name="connsiteY1" fmla="*/ 1837435 h 1837435"/>
              <a:gd name="connsiteX2" fmla="*/ 2164969 w 2164969"/>
              <a:gd name="connsiteY2" fmla="*/ 751713 h 1837435"/>
              <a:gd name="connsiteX3" fmla="*/ 1082548 w 2164969"/>
              <a:gd name="connsiteY3" fmla="*/ 0 h 1837435"/>
              <a:gd name="connsiteX4" fmla="*/ 0 w 2164969"/>
              <a:gd name="connsiteY4" fmla="*/ 751713 h 1837435"/>
              <a:gd name="connsiteX5" fmla="*/ 395223 w 2164969"/>
              <a:gd name="connsiteY5" fmla="*/ 1837435 h 18374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164969" h="1837435">
                <a:moveTo>
                  <a:pt x="395223" y="1837435"/>
                </a:moveTo>
                <a:lnTo>
                  <a:pt x="1804162" y="1837435"/>
                </a:lnTo>
                <a:lnTo>
                  <a:pt x="2164969" y="751713"/>
                </a:lnTo>
                <a:lnTo>
                  <a:pt x="1082548" y="0"/>
                </a:lnTo>
                <a:lnTo>
                  <a:pt x="0" y="751713"/>
                </a:lnTo>
                <a:lnTo>
                  <a:pt x="395223" y="1837435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72230" y="3488182"/>
            <a:ext cx="2177669" cy="1850135"/>
          </a:xfrm>
          <a:custGeom>
            <a:avLst/>
            <a:gdLst>
              <a:gd name="connsiteX0" fmla="*/ 401573 w 2177669"/>
              <a:gd name="connsiteY0" fmla="*/ 1843785 h 1850135"/>
              <a:gd name="connsiteX1" fmla="*/ 1810512 w 2177669"/>
              <a:gd name="connsiteY1" fmla="*/ 1843785 h 1850135"/>
              <a:gd name="connsiteX2" fmla="*/ 2171319 w 2177669"/>
              <a:gd name="connsiteY2" fmla="*/ 758063 h 1850135"/>
              <a:gd name="connsiteX3" fmla="*/ 1088898 w 2177669"/>
              <a:gd name="connsiteY3" fmla="*/ 6350 h 1850135"/>
              <a:gd name="connsiteX4" fmla="*/ 6350 w 2177669"/>
              <a:gd name="connsiteY4" fmla="*/ 758063 h 1850135"/>
              <a:gd name="connsiteX5" fmla="*/ 401573 w 2177669"/>
              <a:gd name="connsiteY5" fmla="*/ 1843785 h 18501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177669" h="1850135">
                <a:moveTo>
                  <a:pt x="401573" y="1843785"/>
                </a:moveTo>
                <a:lnTo>
                  <a:pt x="1810512" y="1843785"/>
                </a:lnTo>
                <a:lnTo>
                  <a:pt x="2171319" y="758063"/>
                </a:lnTo>
                <a:lnTo>
                  <a:pt x="1088898" y="6350"/>
                </a:lnTo>
                <a:lnTo>
                  <a:pt x="6350" y="758063"/>
                </a:lnTo>
                <a:lnTo>
                  <a:pt x="401573" y="184378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15840" y="3403092"/>
            <a:ext cx="295656" cy="289559"/>
          </a:xfrm>
          <a:custGeom>
            <a:avLst/>
            <a:gdLst>
              <a:gd name="connsiteX0" fmla="*/ 0 w 295656"/>
              <a:gd name="connsiteY0" fmla="*/ 144779 h 289559"/>
              <a:gd name="connsiteX1" fmla="*/ 147827 w 295656"/>
              <a:gd name="connsiteY1" fmla="*/ 0 h 289559"/>
              <a:gd name="connsiteX2" fmla="*/ 295656 w 295656"/>
              <a:gd name="connsiteY2" fmla="*/ 144779 h 289559"/>
              <a:gd name="connsiteX3" fmla="*/ 147827 w 295656"/>
              <a:gd name="connsiteY3" fmla="*/ 289560 h 289559"/>
              <a:gd name="connsiteX4" fmla="*/ 0 w 295656"/>
              <a:gd name="connsiteY4" fmla="*/ 144779 h 289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656" h="289559">
                <a:moveTo>
                  <a:pt x="0" y="144779"/>
                </a:moveTo>
                <a:cubicBezTo>
                  <a:pt x="0" y="64770"/>
                  <a:pt x="66166" y="0"/>
                  <a:pt x="147827" y="0"/>
                </a:cubicBezTo>
                <a:cubicBezTo>
                  <a:pt x="229488" y="0"/>
                  <a:pt x="295656" y="64770"/>
                  <a:pt x="295656" y="144779"/>
                </a:cubicBezTo>
                <a:cubicBezTo>
                  <a:pt x="295656" y="224790"/>
                  <a:pt x="229488" y="289560"/>
                  <a:pt x="147827" y="289560"/>
                </a:cubicBezTo>
                <a:cubicBezTo>
                  <a:pt x="66166" y="289560"/>
                  <a:pt x="0" y="224790"/>
                  <a:pt x="0" y="144779"/>
                </a:cubicBez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09490" y="3396742"/>
            <a:ext cx="308356" cy="302259"/>
          </a:xfrm>
          <a:custGeom>
            <a:avLst/>
            <a:gdLst>
              <a:gd name="connsiteX0" fmla="*/ 6350 w 308356"/>
              <a:gd name="connsiteY0" fmla="*/ 151129 h 302259"/>
              <a:gd name="connsiteX1" fmla="*/ 154177 w 308356"/>
              <a:gd name="connsiteY1" fmla="*/ 6350 h 302259"/>
              <a:gd name="connsiteX2" fmla="*/ 302006 w 308356"/>
              <a:gd name="connsiteY2" fmla="*/ 151129 h 302259"/>
              <a:gd name="connsiteX3" fmla="*/ 154177 w 308356"/>
              <a:gd name="connsiteY3" fmla="*/ 295910 h 302259"/>
              <a:gd name="connsiteX4" fmla="*/ 6350 w 308356"/>
              <a:gd name="connsiteY4" fmla="*/ 151129 h 3022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356" h="302259">
                <a:moveTo>
                  <a:pt x="6350" y="151129"/>
                </a:moveTo>
                <a:cubicBezTo>
                  <a:pt x="6350" y="71120"/>
                  <a:pt x="72516" y="6350"/>
                  <a:pt x="154177" y="6350"/>
                </a:cubicBezTo>
                <a:cubicBezTo>
                  <a:pt x="235838" y="6350"/>
                  <a:pt x="302006" y="71120"/>
                  <a:pt x="302006" y="151129"/>
                </a:cubicBezTo>
                <a:cubicBezTo>
                  <a:pt x="302006" y="231140"/>
                  <a:pt x="235838" y="295910"/>
                  <a:pt x="154177" y="295910"/>
                </a:cubicBezTo>
                <a:cubicBezTo>
                  <a:pt x="72516" y="295910"/>
                  <a:pt x="6350" y="231140"/>
                  <a:pt x="6350" y="15112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82640" y="4104132"/>
            <a:ext cx="295656" cy="289559"/>
          </a:xfrm>
          <a:custGeom>
            <a:avLst/>
            <a:gdLst>
              <a:gd name="connsiteX0" fmla="*/ 0 w 295656"/>
              <a:gd name="connsiteY0" fmla="*/ 144779 h 289559"/>
              <a:gd name="connsiteX1" fmla="*/ 147827 w 295656"/>
              <a:gd name="connsiteY1" fmla="*/ 0 h 289559"/>
              <a:gd name="connsiteX2" fmla="*/ 295656 w 295656"/>
              <a:gd name="connsiteY2" fmla="*/ 144779 h 289559"/>
              <a:gd name="connsiteX3" fmla="*/ 147827 w 295656"/>
              <a:gd name="connsiteY3" fmla="*/ 289559 h 289559"/>
              <a:gd name="connsiteX4" fmla="*/ 0 w 295656"/>
              <a:gd name="connsiteY4" fmla="*/ 144779 h 289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656" h="289559">
                <a:moveTo>
                  <a:pt x="0" y="144779"/>
                </a:moveTo>
                <a:cubicBezTo>
                  <a:pt x="0" y="64770"/>
                  <a:pt x="66166" y="0"/>
                  <a:pt x="147827" y="0"/>
                </a:cubicBezTo>
                <a:cubicBezTo>
                  <a:pt x="229488" y="0"/>
                  <a:pt x="295656" y="64770"/>
                  <a:pt x="295656" y="144779"/>
                </a:cubicBezTo>
                <a:cubicBezTo>
                  <a:pt x="295656" y="224789"/>
                  <a:pt x="229488" y="289559"/>
                  <a:pt x="147827" y="289559"/>
                </a:cubicBezTo>
                <a:cubicBezTo>
                  <a:pt x="66166" y="289559"/>
                  <a:pt x="0" y="224789"/>
                  <a:pt x="0" y="144779"/>
                </a:cubicBez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76290" y="4097782"/>
            <a:ext cx="308356" cy="302259"/>
          </a:xfrm>
          <a:custGeom>
            <a:avLst/>
            <a:gdLst>
              <a:gd name="connsiteX0" fmla="*/ 6350 w 308356"/>
              <a:gd name="connsiteY0" fmla="*/ 151129 h 302259"/>
              <a:gd name="connsiteX1" fmla="*/ 154177 w 308356"/>
              <a:gd name="connsiteY1" fmla="*/ 6350 h 302259"/>
              <a:gd name="connsiteX2" fmla="*/ 302006 w 308356"/>
              <a:gd name="connsiteY2" fmla="*/ 151129 h 302259"/>
              <a:gd name="connsiteX3" fmla="*/ 154177 w 308356"/>
              <a:gd name="connsiteY3" fmla="*/ 295909 h 302259"/>
              <a:gd name="connsiteX4" fmla="*/ 6350 w 308356"/>
              <a:gd name="connsiteY4" fmla="*/ 151129 h 3022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356" h="302259">
                <a:moveTo>
                  <a:pt x="6350" y="151129"/>
                </a:moveTo>
                <a:cubicBezTo>
                  <a:pt x="6350" y="71120"/>
                  <a:pt x="72516" y="6350"/>
                  <a:pt x="154177" y="6350"/>
                </a:cubicBezTo>
                <a:cubicBezTo>
                  <a:pt x="235838" y="6350"/>
                  <a:pt x="302006" y="71120"/>
                  <a:pt x="302006" y="151129"/>
                </a:cubicBezTo>
                <a:cubicBezTo>
                  <a:pt x="302006" y="231139"/>
                  <a:pt x="235838" y="295909"/>
                  <a:pt x="154177" y="295909"/>
                </a:cubicBezTo>
                <a:cubicBezTo>
                  <a:pt x="72516" y="295909"/>
                  <a:pt x="6350" y="231139"/>
                  <a:pt x="6350" y="15112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54980" y="5172456"/>
            <a:ext cx="295656" cy="288035"/>
          </a:xfrm>
          <a:custGeom>
            <a:avLst/>
            <a:gdLst>
              <a:gd name="connsiteX0" fmla="*/ 0 w 295656"/>
              <a:gd name="connsiteY0" fmla="*/ 144017 h 288035"/>
              <a:gd name="connsiteX1" fmla="*/ 147828 w 295656"/>
              <a:gd name="connsiteY1" fmla="*/ 0 h 288035"/>
              <a:gd name="connsiteX2" fmla="*/ 295656 w 295656"/>
              <a:gd name="connsiteY2" fmla="*/ 144017 h 288035"/>
              <a:gd name="connsiteX3" fmla="*/ 147828 w 295656"/>
              <a:gd name="connsiteY3" fmla="*/ 288035 h 288035"/>
              <a:gd name="connsiteX4" fmla="*/ 0 w 295656"/>
              <a:gd name="connsiteY4" fmla="*/ 144017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656" h="288035">
                <a:moveTo>
                  <a:pt x="0" y="144017"/>
                </a:moveTo>
                <a:cubicBezTo>
                  <a:pt x="0" y="64515"/>
                  <a:pt x="66166" y="0"/>
                  <a:pt x="147828" y="0"/>
                </a:cubicBezTo>
                <a:cubicBezTo>
                  <a:pt x="229489" y="0"/>
                  <a:pt x="295656" y="64515"/>
                  <a:pt x="295656" y="144017"/>
                </a:cubicBezTo>
                <a:cubicBezTo>
                  <a:pt x="295656" y="223520"/>
                  <a:pt x="229489" y="288035"/>
                  <a:pt x="147828" y="288035"/>
                </a:cubicBezTo>
                <a:cubicBezTo>
                  <a:pt x="66166" y="288035"/>
                  <a:pt x="0" y="223520"/>
                  <a:pt x="0" y="144017"/>
                </a:cubicBez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48630" y="5166106"/>
            <a:ext cx="308356" cy="300735"/>
          </a:xfrm>
          <a:custGeom>
            <a:avLst/>
            <a:gdLst>
              <a:gd name="connsiteX0" fmla="*/ 6350 w 308356"/>
              <a:gd name="connsiteY0" fmla="*/ 150367 h 300735"/>
              <a:gd name="connsiteX1" fmla="*/ 154178 w 308356"/>
              <a:gd name="connsiteY1" fmla="*/ 6350 h 300735"/>
              <a:gd name="connsiteX2" fmla="*/ 302006 w 308356"/>
              <a:gd name="connsiteY2" fmla="*/ 150367 h 300735"/>
              <a:gd name="connsiteX3" fmla="*/ 154178 w 308356"/>
              <a:gd name="connsiteY3" fmla="*/ 294385 h 300735"/>
              <a:gd name="connsiteX4" fmla="*/ 6350 w 308356"/>
              <a:gd name="connsiteY4" fmla="*/ 150367 h 300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356" h="300735">
                <a:moveTo>
                  <a:pt x="6350" y="150367"/>
                </a:moveTo>
                <a:cubicBezTo>
                  <a:pt x="6350" y="70865"/>
                  <a:pt x="72516" y="6350"/>
                  <a:pt x="154178" y="6350"/>
                </a:cubicBezTo>
                <a:cubicBezTo>
                  <a:pt x="235839" y="6350"/>
                  <a:pt x="302006" y="70865"/>
                  <a:pt x="302006" y="150367"/>
                </a:cubicBezTo>
                <a:cubicBezTo>
                  <a:pt x="302006" y="229870"/>
                  <a:pt x="235839" y="294385"/>
                  <a:pt x="154178" y="294385"/>
                </a:cubicBezTo>
                <a:cubicBezTo>
                  <a:pt x="72516" y="294385"/>
                  <a:pt x="6350" y="229870"/>
                  <a:pt x="6350" y="15036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40124" y="5172456"/>
            <a:ext cx="298704" cy="288035"/>
          </a:xfrm>
          <a:custGeom>
            <a:avLst/>
            <a:gdLst>
              <a:gd name="connsiteX0" fmla="*/ 0 w 298704"/>
              <a:gd name="connsiteY0" fmla="*/ 144017 h 288035"/>
              <a:gd name="connsiteX1" fmla="*/ 149352 w 298704"/>
              <a:gd name="connsiteY1" fmla="*/ 0 h 288035"/>
              <a:gd name="connsiteX2" fmla="*/ 298704 w 298704"/>
              <a:gd name="connsiteY2" fmla="*/ 144017 h 288035"/>
              <a:gd name="connsiteX3" fmla="*/ 149352 w 298704"/>
              <a:gd name="connsiteY3" fmla="*/ 288035 h 288035"/>
              <a:gd name="connsiteX4" fmla="*/ 0 w 298704"/>
              <a:gd name="connsiteY4" fmla="*/ 144017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704" h="288035">
                <a:moveTo>
                  <a:pt x="0" y="144017"/>
                </a:moveTo>
                <a:cubicBezTo>
                  <a:pt x="0" y="64515"/>
                  <a:pt x="66929" y="0"/>
                  <a:pt x="149352" y="0"/>
                </a:cubicBezTo>
                <a:cubicBezTo>
                  <a:pt x="231775" y="0"/>
                  <a:pt x="298704" y="64515"/>
                  <a:pt x="298704" y="144017"/>
                </a:cubicBezTo>
                <a:cubicBezTo>
                  <a:pt x="298704" y="223520"/>
                  <a:pt x="231775" y="288035"/>
                  <a:pt x="149352" y="288035"/>
                </a:cubicBezTo>
                <a:cubicBezTo>
                  <a:pt x="66929" y="288035"/>
                  <a:pt x="0" y="223520"/>
                  <a:pt x="0" y="144017"/>
                </a:cubicBez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33774" y="5166106"/>
            <a:ext cx="311404" cy="300735"/>
          </a:xfrm>
          <a:custGeom>
            <a:avLst/>
            <a:gdLst>
              <a:gd name="connsiteX0" fmla="*/ 6350 w 311404"/>
              <a:gd name="connsiteY0" fmla="*/ 150367 h 300735"/>
              <a:gd name="connsiteX1" fmla="*/ 155702 w 311404"/>
              <a:gd name="connsiteY1" fmla="*/ 6350 h 300735"/>
              <a:gd name="connsiteX2" fmla="*/ 305054 w 311404"/>
              <a:gd name="connsiteY2" fmla="*/ 150367 h 300735"/>
              <a:gd name="connsiteX3" fmla="*/ 155702 w 311404"/>
              <a:gd name="connsiteY3" fmla="*/ 294385 h 300735"/>
              <a:gd name="connsiteX4" fmla="*/ 6350 w 311404"/>
              <a:gd name="connsiteY4" fmla="*/ 150367 h 300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04" h="300735">
                <a:moveTo>
                  <a:pt x="6350" y="150367"/>
                </a:moveTo>
                <a:cubicBezTo>
                  <a:pt x="6350" y="70865"/>
                  <a:pt x="73279" y="6350"/>
                  <a:pt x="155702" y="6350"/>
                </a:cubicBezTo>
                <a:cubicBezTo>
                  <a:pt x="238125" y="6350"/>
                  <a:pt x="305054" y="70865"/>
                  <a:pt x="305054" y="150367"/>
                </a:cubicBezTo>
                <a:cubicBezTo>
                  <a:pt x="305054" y="229870"/>
                  <a:pt x="238125" y="294385"/>
                  <a:pt x="155702" y="294385"/>
                </a:cubicBezTo>
                <a:cubicBezTo>
                  <a:pt x="73279" y="294385"/>
                  <a:pt x="6350" y="229870"/>
                  <a:pt x="6350" y="15036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15512" y="4104132"/>
            <a:ext cx="297180" cy="289559"/>
          </a:xfrm>
          <a:custGeom>
            <a:avLst/>
            <a:gdLst>
              <a:gd name="connsiteX0" fmla="*/ 0 w 297180"/>
              <a:gd name="connsiteY0" fmla="*/ 144779 h 289559"/>
              <a:gd name="connsiteX1" fmla="*/ 148590 w 297180"/>
              <a:gd name="connsiteY1" fmla="*/ 0 h 289559"/>
              <a:gd name="connsiteX2" fmla="*/ 297179 w 297180"/>
              <a:gd name="connsiteY2" fmla="*/ 144779 h 289559"/>
              <a:gd name="connsiteX3" fmla="*/ 148590 w 297180"/>
              <a:gd name="connsiteY3" fmla="*/ 289559 h 289559"/>
              <a:gd name="connsiteX4" fmla="*/ 0 w 297180"/>
              <a:gd name="connsiteY4" fmla="*/ 144779 h 289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180" h="289559">
                <a:moveTo>
                  <a:pt x="0" y="144779"/>
                </a:moveTo>
                <a:cubicBezTo>
                  <a:pt x="0" y="64770"/>
                  <a:pt x="66547" y="0"/>
                  <a:pt x="148590" y="0"/>
                </a:cubicBezTo>
                <a:cubicBezTo>
                  <a:pt x="230632" y="0"/>
                  <a:pt x="297179" y="64770"/>
                  <a:pt x="297179" y="144779"/>
                </a:cubicBezTo>
                <a:cubicBezTo>
                  <a:pt x="297179" y="224789"/>
                  <a:pt x="230632" y="289559"/>
                  <a:pt x="148590" y="289559"/>
                </a:cubicBezTo>
                <a:cubicBezTo>
                  <a:pt x="66547" y="289559"/>
                  <a:pt x="0" y="224789"/>
                  <a:pt x="0" y="144779"/>
                </a:cubicBez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09162" y="4097782"/>
            <a:ext cx="309880" cy="302259"/>
          </a:xfrm>
          <a:custGeom>
            <a:avLst/>
            <a:gdLst>
              <a:gd name="connsiteX0" fmla="*/ 6350 w 309880"/>
              <a:gd name="connsiteY0" fmla="*/ 151129 h 302259"/>
              <a:gd name="connsiteX1" fmla="*/ 154940 w 309880"/>
              <a:gd name="connsiteY1" fmla="*/ 6350 h 302259"/>
              <a:gd name="connsiteX2" fmla="*/ 303529 w 309880"/>
              <a:gd name="connsiteY2" fmla="*/ 151129 h 302259"/>
              <a:gd name="connsiteX3" fmla="*/ 154940 w 309880"/>
              <a:gd name="connsiteY3" fmla="*/ 295909 h 302259"/>
              <a:gd name="connsiteX4" fmla="*/ 6350 w 309880"/>
              <a:gd name="connsiteY4" fmla="*/ 151129 h 3022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880" h="302259">
                <a:moveTo>
                  <a:pt x="6350" y="151129"/>
                </a:moveTo>
                <a:cubicBezTo>
                  <a:pt x="6350" y="71120"/>
                  <a:pt x="72897" y="6350"/>
                  <a:pt x="154940" y="6350"/>
                </a:cubicBezTo>
                <a:cubicBezTo>
                  <a:pt x="236982" y="6350"/>
                  <a:pt x="303529" y="71120"/>
                  <a:pt x="303529" y="151129"/>
                </a:cubicBezTo>
                <a:cubicBezTo>
                  <a:pt x="303529" y="231139"/>
                  <a:pt x="236982" y="295909"/>
                  <a:pt x="154940" y="295909"/>
                </a:cubicBezTo>
                <a:cubicBezTo>
                  <a:pt x="72897" y="295909"/>
                  <a:pt x="6350" y="231139"/>
                  <a:pt x="6350" y="15112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0369" y="2584450"/>
            <a:ext cx="9084691" cy="21844"/>
          </a:xfrm>
          <a:custGeom>
            <a:avLst/>
            <a:gdLst>
              <a:gd name="connsiteX0" fmla="*/ 6350 w 9084691"/>
              <a:gd name="connsiteY0" fmla="*/ 6350 h 21844"/>
              <a:gd name="connsiteX1" fmla="*/ 9078341 w 9084691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084691" h="21844">
                <a:moveTo>
                  <a:pt x="6350" y="6350"/>
                </a:moveTo>
                <a:lnTo>
                  <a:pt x="9078341" y="6350"/>
                </a:lnTo>
              </a:path>
            </a:pathLst>
          </a:custGeom>
          <a:ln w="12700">
            <a:solidFill>
              <a:srgbClr val="7283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68769" y="6024118"/>
            <a:ext cx="2820670" cy="21844"/>
          </a:xfrm>
          <a:custGeom>
            <a:avLst/>
            <a:gdLst>
              <a:gd name="connsiteX0" fmla="*/ 6350 w 2820670"/>
              <a:gd name="connsiteY0" fmla="*/ 6350 h 21844"/>
              <a:gd name="connsiteX1" fmla="*/ 2814320 w 282067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20670" h="21844">
                <a:moveTo>
                  <a:pt x="6350" y="6350"/>
                </a:moveTo>
                <a:lnTo>
                  <a:pt x="2814320" y="6350"/>
                </a:lnTo>
              </a:path>
            </a:pathLst>
          </a:custGeom>
          <a:ln w="12700">
            <a:solidFill>
              <a:srgbClr val="7283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0369" y="6013450"/>
            <a:ext cx="2820670" cy="21844"/>
          </a:xfrm>
          <a:custGeom>
            <a:avLst/>
            <a:gdLst>
              <a:gd name="connsiteX0" fmla="*/ 6350 w 2820670"/>
              <a:gd name="connsiteY0" fmla="*/ 6350 h 21844"/>
              <a:gd name="connsiteX1" fmla="*/ 2814320 w 282067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20670" h="21844">
                <a:moveTo>
                  <a:pt x="6350" y="6350"/>
                </a:moveTo>
                <a:lnTo>
                  <a:pt x="2814320" y="6350"/>
                </a:lnTo>
              </a:path>
            </a:pathLst>
          </a:custGeom>
          <a:ln w="12700">
            <a:solidFill>
              <a:srgbClr val="7283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60700" y="1587500"/>
            <a:ext cx="2959100" cy="863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32500" y="1739900"/>
            <a:ext cx="812800" cy="711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9100" y="2578100"/>
            <a:ext cx="9080500" cy="345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65600" y="4267200"/>
            <a:ext cx="1574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王府井全渠道（</a:t>
            </a:r>
            <a:r>
              <a:rPr lang="en-US" altLang="zh-CN" sz="1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O2O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）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1202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年度</a:t>
            </a:r>
            <a:r>
              <a:rPr lang="en-US" altLang="zh-CN" sz="120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19</a:t>
            </a:r>
            <a:r>
              <a:rPr lang="en-US" altLang="zh-CN" sz="1202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大重点产品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81700" y="4178300"/>
            <a:ext cx="76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10000" y="4178300"/>
            <a:ext cx="76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86200" y="5270500"/>
            <a:ext cx="6096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76200" algn="l"/>
                <a:tab pos="2540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76200" algn="l"/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供应商</a:t>
            </a:r>
          </a:p>
          <a:p>
            <a:pPr>
              <a:lnSpc>
                <a:spcPts val="1400"/>
              </a:lnSpc>
              <a:tabLst>
                <a:tab pos="76200" algn="l"/>
                <a:tab pos="254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资源整合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48300" y="5270500"/>
            <a:ext cx="4572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203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商品信</a:t>
            </a:r>
          </a:p>
          <a:p>
            <a:pPr>
              <a:lnSpc>
                <a:spcPts val="1400"/>
              </a:lnSpc>
              <a:tabLst>
                <a:tab pos="203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息互通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94200" y="3111500"/>
            <a:ext cx="1066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5207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渠道拓展与营销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520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57500" y="4089400"/>
            <a:ext cx="762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支付与交付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50100" y="4737100"/>
            <a:ext cx="21336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商管理，推进商品、价格、库存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管理，支持商品上线、共享门店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库存并实时更新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⑻移动工作台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针对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SKU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及价格单品支持销售开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单与移动支付、库存维护等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61100" y="4064000"/>
            <a:ext cx="30099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889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会员与服务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升客户服务水平</a:t>
            </a:r>
          </a:p>
          <a:p>
            <a:pPr>
              <a:lnSpc>
                <a:spcPts val="1800"/>
              </a:lnSpc>
              <a:tabLst>
                <a:tab pos="889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⑹单品管理及价格管理</a:t>
            </a:r>
          </a:p>
          <a:p>
            <a:pPr>
              <a:lnSpc>
                <a:spcPts val="1500"/>
              </a:lnSpc>
              <a:tabLst>
                <a:tab pos="889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针对联营及自营模式，统一供应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1549400"/>
            <a:ext cx="2286000" cy="254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⑵⑶⒅⒆电商网站、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H5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商城、微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信、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依托中台单品管理能力，提升线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上各端口营销、销售与服务能力，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一致化客户体验与运营效率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⑿⒀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⒄订单与库存管理、自提与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退换货、开放门店配送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优化订单寻源与配送体系，实现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客户多渠道无缝购物体验与服务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⑽⑾统一支付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移动支付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建立统一支付体系，支持储值、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积分、第三方（含移动）、银行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50100" y="1549400"/>
            <a:ext cx="2209800" cy="254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⑴体验店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互联网门店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依托电商体验店进行电商推广，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并支持线上商户落地线下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⑼统一营销管理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支持跨门店、跨区域、跨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SKU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及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价格单品营销联动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⑷⑸统一会员体系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电子帐户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整合全渠道会员，规范储值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积分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优惠券等电子帐户管理，支持积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分通存通兑、会员营销与服务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⒁客服管理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线上线下各端口统一接入，支持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全渠道客户统一跟踪与处理，提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4064000"/>
            <a:ext cx="21336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卡等支付方式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⑺供应商协同管理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统一全渠道供应商编码，规范供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4737100"/>
            <a:ext cx="21336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应商准入与管理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⒂云店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按照门店组织商户及商品上线并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以“云店”集中展示，方便客户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进行商品浏览、选购及享受服务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⒃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(20)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虚拟架货、门店电子屏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通过虚拟货架丰富门店商品陈列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92100"/>
            <a:ext cx="91313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围绕全渠道蓝图，建议从稳步推进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18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项重点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O2O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产品设计与实施，争取在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2014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年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底可以全面推进全渠道</a:t>
            </a: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O2O</a:t>
            </a: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试点工作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152402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152402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189918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1899183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2274341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2274341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264937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264937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264937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024530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024530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024530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399688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399688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399688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774846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774846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774846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150004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150004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150004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52516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52516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52516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90019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900193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900193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5275389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5275389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5275389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565053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565053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6025667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6025667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15176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63944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2606040"/>
            <a:ext cx="251459" cy="431292"/>
          </a:xfrm>
          <a:custGeom>
            <a:avLst/>
            <a:gdLst>
              <a:gd name="connsiteX0" fmla="*/ 0 w 251459"/>
              <a:gd name="connsiteY0" fmla="*/ 107823 h 431292"/>
              <a:gd name="connsiteX1" fmla="*/ 125729 w 251459"/>
              <a:gd name="connsiteY1" fmla="*/ 107823 h 431292"/>
              <a:gd name="connsiteX2" fmla="*/ 125729 w 251459"/>
              <a:gd name="connsiteY2" fmla="*/ 0 h 431292"/>
              <a:gd name="connsiteX3" fmla="*/ 251459 w 251459"/>
              <a:gd name="connsiteY3" fmla="*/ 215645 h 431292"/>
              <a:gd name="connsiteX4" fmla="*/ 125729 w 251459"/>
              <a:gd name="connsiteY4" fmla="*/ 431292 h 431292"/>
              <a:gd name="connsiteX5" fmla="*/ 125729 w 251459"/>
              <a:gd name="connsiteY5" fmla="*/ 323469 h 431292"/>
              <a:gd name="connsiteX6" fmla="*/ 0 w 251459"/>
              <a:gd name="connsiteY6" fmla="*/ 323469 h 431292"/>
              <a:gd name="connsiteX7" fmla="*/ 0 w 251459"/>
              <a:gd name="connsiteY7" fmla="*/ 107823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1292">
                <a:moveTo>
                  <a:pt x="0" y="107823"/>
                </a:moveTo>
                <a:lnTo>
                  <a:pt x="125729" y="107823"/>
                </a:lnTo>
                <a:lnTo>
                  <a:pt x="125729" y="0"/>
                </a:lnTo>
                <a:lnTo>
                  <a:pt x="251459" y="215645"/>
                </a:lnTo>
                <a:lnTo>
                  <a:pt x="125729" y="431292"/>
                </a:lnTo>
                <a:lnTo>
                  <a:pt x="125729" y="323469"/>
                </a:lnTo>
                <a:lnTo>
                  <a:pt x="0" y="323469"/>
                </a:lnTo>
                <a:lnTo>
                  <a:pt x="0" y="107823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目录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1600200"/>
            <a:ext cx="1143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1600200"/>
            <a:ext cx="32385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2794000"/>
            <a:ext cx="3175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3-1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3-2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3-3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3-4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3-5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3-6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3-7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66900" y="2794000"/>
            <a:ext cx="8001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单品管理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价格管理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订单管理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库存管理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会员管理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营销管理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支付管理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客服管理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5715000"/>
            <a:ext cx="114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5715000"/>
            <a:ext cx="26289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006600"/>
            <a:ext cx="152400" cy="224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2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第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一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阶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段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第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二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阶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段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5067300"/>
            <a:ext cx="1524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第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三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阶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段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596900"/>
            <a:ext cx="8509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单品管理实施建议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——分阶段逐步推进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SKU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单品运营能力，兼顾价格单品，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逐步建立并完善全渠道单品管理体系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736600"/>
            <a:ext cx="190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单品管理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59300" y="21209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41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商品一体化</a:t>
            </a:r>
          </a:p>
          <a:p>
            <a:pPr>
              <a:lnSpc>
                <a:spcPts val="14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16000" y="2171700"/>
            <a:ext cx="749300" cy="187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供应商编码</a:t>
            </a:r>
          </a:p>
          <a:p>
            <a:pPr>
              <a:lnSpc>
                <a:spcPts val="14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一体化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供应商一体</a:t>
            </a:r>
          </a:p>
          <a:p>
            <a:pPr>
              <a:lnSpc>
                <a:spcPts val="14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化管理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16000" y="5232400"/>
            <a:ext cx="7493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业务财务一</a:t>
            </a:r>
          </a:p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体化整合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09900" y="5232400"/>
            <a:ext cx="685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667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MAP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能力建</a:t>
            </a:r>
          </a:p>
          <a:p>
            <a:pPr>
              <a:lnSpc>
                <a:spcPts val="14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06800" y="42164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体化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70200" y="1955800"/>
            <a:ext cx="1270000" cy="229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8100" algn="l"/>
                <a:tab pos="5080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SKU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单品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38100" algn="l"/>
                <a:tab pos="508000" algn="l"/>
                <a:tab pos="736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价格单品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38100" algn="l"/>
                <a:tab pos="508000" algn="l"/>
                <a:tab pos="736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商品单品化</a:t>
            </a:r>
          </a:p>
          <a:p>
            <a:pPr>
              <a:lnSpc>
                <a:spcPts val="1400"/>
              </a:lnSpc>
              <a:tabLst>
                <a:tab pos="38100" algn="l"/>
                <a:tab pos="508000" algn="l"/>
                <a:tab pos="736600" algn="l"/>
              </a:tabLst>
            </a:pPr>
            <a:r>
              <a:rPr lang="en-US" altLang="zh-CN" dirty="0" smtClean="0"/>
              <a:t>		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38100" algn="l"/>
                <a:tab pos="508000" algn="l"/>
                <a:tab pos="736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财务结算一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53100" y="1828800"/>
            <a:ext cx="1346200" cy="242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销售一体化</a:t>
            </a:r>
          </a:p>
          <a:p>
            <a:pPr>
              <a:lnSpc>
                <a:spcPts val="14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会员一体化</a:t>
            </a:r>
          </a:p>
          <a:p>
            <a:pPr>
              <a:lnSpc>
                <a:spcPts val="14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营销一体化</a:t>
            </a:r>
          </a:p>
          <a:p>
            <a:pPr>
              <a:lnSpc>
                <a:spcPts val="14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支付一体化</a:t>
            </a:r>
          </a:p>
          <a:p>
            <a:pPr>
              <a:lnSpc>
                <a:spcPts val="14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订单一体化</a:t>
            </a:r>
          </a:p>
          <a:p>
            <a:pPr>
              <a:lnSpc>
                <a:spcPts val="14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配送一体化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销售一体化</a:t>
            </a:r>
          </a:p>
          <a:p>
            <a:pPr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会员一体化</a:t>
            </a:r>
          </a:p>
          <a:p>
            <a:pPr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营销一体化</a:t>
            </a:r>
          </a:p>
          <a:p>
            <a:pPr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支付一体化</a:t>
            </a:r>
          </a:p>
          <a:p>
            <a:pPr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订单一体化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15300" y="2095500"/>
            <a:ext cx="1295400" cy="205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8100" algn="l"/>
                <a:tab pos="342900" algn="l"/>
                <a:tab pos="419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指定门店（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2-6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家）</a:t>
            </a:r>
          </a:p>
          <a:p>
            <a:pPr>
              <a:lnSpc>
                <a:spcPts val="1400"/>
              </a:lnSpc>
              <a:tabLst>
                <a:tab pos="38100" algn="l"/>
                <a:tab pos="342900" algn="l"/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全渠道实现一体化</a:t>
            </a:r>
          </a:p>
          <a:p>
            <a:pPr>
              <a:lnSpc>
                <a:spcPts val="1400"/>
              </a:lnSpc>
              <a:tabLst>
                <a:tab pos="38100" algn="l"/>
                <a:tab pos="342900" algn="l"/>
                <a:tab pos="4191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客户体验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38100" algn="l"/>
                <a:tab pos="342900" algn="l"/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指定区域全门店实</a:t>
            </a:r>
          </a:p>
          <a:p>
            <a:pPr>
              <a:lnSpc>
                <a:spcPts val="1400"/>
              </a:lnSpc>
              <a:tabLst>
                <a:tab pos="38100" algn="l"/>
                <a:tab pos="342900" algn="l"/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现全渠道一体化客</a:t>
            </a:r>
          </a:p>
          <a:p>
            <a:pPr>
              <a:lnSpc>
                <a:spcPts val="1400"/>
              </a:lnSpc>
              <a:tabLst>
                <a:tab pos="38100" algn="l"/>
                <a:tab pos="342900" algn="l"/>
                <a:tab pos="419100" algn="l"/>
              </a:tabLst>
            </a:pPr>
            <a:r>
              <a:rPr lang="en-US" altLang="zh-CN" dirty="0" smtClean="0"/>
              <a:t>		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户体验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53400" y="5118100"/>
            <a:ext cx="12192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81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全国全门店基本实</a:t>
            </a:r>
          </a:p>
          <a:p>
            <a:pPr>
              <a:lnSpc>
                <a:spcPts val="1400"/>
              </a:lnSpc>
              <a:tabLst>
                <a:tab pos="381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现全渠道一体化客</a:t>
            </a:r>
          </a:p>
          <a:p>
            <a:pPr>
              <a:lnSpc>
                <a:spcPts val="1400"/>
              </a:lnSpc>
              <a:tabLst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户体验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53100" y="4241800"/>
            <a:ext cx="11684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406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配送一体化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销售一体化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59500" y="5067300"/>
            <a:ext cx="7620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会员一体化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营销一体化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支付一体化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订单一体化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59500" y="5778500"/>
            <a:ext cx="762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配送一体化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14900" y="52324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28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商品单品化</a:t>
            </a:r>
          </a:p>
          <a:p>
            <a:pPr>
              <a:lnSpc>
                <a:spcPts val="14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管理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1485900"/>
            <a:ext cx="381000" cy="685800"/>
          </a:xfrm>
          <a:custGeom>
            <a:avLst/>
            <a:gdLst>
              <a:gd name="connsiteX0" fmla="*/ 0 w 381000"/>
              <a:gd name="connsiteY0" fmla="*/ 171450 h 685800"/>
              <a:gd name="connsiteX1" fmla="*/ 190500 w 381000"/>
              <a:gd name="connsiteY1" fmla="*/ 171450 h 685800"/>
              <a:gd name="connsiteX2" fmla="*/ 190500 w 381000"/>
              <a:gd name="connsiteY2" fmla="*/ 0 h 685800"/>
              <a:gd name="connsiteX3" fmla="*/ 381000 w 381000"/>
              <a:gd name="connsiteY3" fmla="*/ 342900 h 685800"/>
              <a:gd name="connsiteX4" fmla="*/ 190500 w 381000"/>
              <a:gd name="connsiteY4" fmla="*/ 685800 h 685800"/>
              <a:gd name="connsiteX5" fmla="*/ 190500 w 381000"/>
              <a:gd name="connsiteY5" fmla="*/ 514350 h 685800"/>
              <a:gd name="connsiteX6" fmla="*/ 0 w 381000"/>
              <a:gd name="connsiteY6" fmla="*/ 514350 h 685800"/>
              <a:gd name="connsiteX7" fmla="*/ 0 w 381000"/>
              <a:gd name="connsiteY7" fmla="*/ 17145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81000" h="685800">
                <a:moveTo>
                  <a:pt x="0" y="171450"/>
                </a:moveTo>
                <a:lnTo>
                  <a:pt x="190500" y="171450"/>
                </a:lnTo>
                <a:lnTo>
                  <a:pt x="190500" y="0"/>
                </a:lnTo>
                <a:lnTo>
                  <a:pt x="381000" y="342900"/>
                </a:lnTo>
                <a:lnTo>
                  <a:pt x="190500" y="685800"/>
                </a:lnTo>
                <a:lnTo>
                  <a:pt x="190500" y="514350"/>
                </a:lnTo>
                <a:lnTo>
                  <a:pt x="0" y="514350"/>
                </a:lnTo>
                <a:lnTo>
                  <a:pt x="0" y="171450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1479550"/>
            <a:ext cx="393700" cy="698500"/>
          </a:xfrm>
          <a:custGeom>
            <a:avLst/>
            <a:gdLst>
              <a:gd name="connsiteX0" fmla="*/ 6350 w 393700"/>
              <a:gd name="connsiteY0" fmla="*/ 177800 h 698500"/>
              <a:gd name="connsiteX1" fmla="*/ 196850 w 393700"/>
              <a:gd name="connsiteY1" fmla="*/ 177800 h 698500"/>
              <a:gd name="connsiteX2" fmla="*/ 196850 w 393700"/>
              <a:gd name="connsiteY2" fmla="*/ 6350 h 698500"/>
              <a:gd name="connsiteX3" fmla="*/ 387350 w 393700"/>
              <a:gd name="connsiteY3" fmla="*/ 349250 h 698500"/>
              <a:gd name="connsiteX4" fmla="*/ 196850 w 393700"/>
              <a:gd name="connsiteY4" fmla="*/ 692150 h 698500"/>
              <a:gd name="connsiteX5" fmla="*/ 196850 w 393700"/>
              <a:gd name="connsiteY5" fmla="*/ 520700 h 698500"/>
              <a:gd name="connsiteX6" fmla="*/ 6350 w 393700"/>
              <a:gd name="connsiteY6" fmla="*/ 520700 h 698500"/>
              <a:gd name="connsiteX7" fmla="*/ 6350 w 393700"/>
              <a:gd name="connsiteY7" fmla="*/ 17780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3700" h="698500">
                <a:moveTo>
                  <a:pt x="6350" y="177800"/>
                </a:moveTo>
                <a:lnTo>
                  <a:pt x="196850" y="177800"/>
                </a:lnTo>
                <a:lnTo>
                  <a:pt x="196850" y="6350"/>
                </a:lnTo>
                <a:lnTo>
                  <a:pt x="387350" y="349250"/>
                </a:lnTo>
                <a:lnTo>
                  <a:pt x="196850" y="692150"/>
                </a:lnTo>
                <a:lnTo>
                  <a:pt x="196850" y="520700"/>
                </a:lnTo>
                <a:lnTo>
                  <a:pt x="6350" y="520700"/>
                </a:lnTo>
                <a:lnTo>
                  <a:pt x="6350" y="1778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d9d9d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43000" y="1447800"/>
            <a:ext cx="8534400" cy="762000"/>
          </a:xfrm>
          <a:custGeom>
            <a:avLst/>
            <a:gdLst>
              <a:gd name="connsiteX0" fmla="*/ 0 w 8534400"/>
              <a:gd name="connsiteY0" fmla="*/ 762000 h 762000"/>
              <a:gd name="connsiteX1" fmla="*/ 8534400 w 8534400"/>
              <a:gd name="connsiteY1" fmla="*/ 762000 h 762000"/>
              <a:gd name="connsiteX2" fmla="*/ 8534400 w 8534400"/>
              <a:gd name="connsiteY2" fmla="*/ 0 h 762000"/>
              <a:gd name="connsiteX3" fmla="*/ 0 w 8534400"/>
              <a:gd name="connsiteY3" fmla="*/ 0 h 762000"/>
              <a:gd name="connsiteX4" fmla="*/ 0 w 8534400"/>
              <a:gd name="connsiteY4" fmla="*/ 76200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34400" h="762000">
                <a:moveTo>
                  <a:pt x="0" y="762000"/>
                </a:moveTo>
                <a:lnTo>
                  <a:pt x="8534400" y="762000"/>
                </a:lnTo>
                <a:lnTo>
                  <a:pt x="8534400" y="0"/>
                </a:lnTo>
                <a:lnTo>
                  <a:pt x="0" y="0"/>
                </a:lnTo>
                <a:lnTo>
                  <a:pt x="0" y="7620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36650" y="1441450"/>
            <a:ext cx="8547100" cy="774700"/>
          </a:xfrm>
          <a:custGeom>
            <a:avLst/>
            <a:gdLst>
              <a:gd name="connsiteX0" fmla="*/ 6350 w 8547100"/>
              <a:gd name="connsiteY0" fmla="*/ 768350 h 774700"/>
              <a:gd name="connsiteX1" fmla="*/ 8540750 w 8547100"/>
              <a:gd name="connsiteY1" fmla="*/ 768350 h 774700"/>
              <a:gd name="connsiteX2" fmla="*/ 8540750 w 8547100"/>
              <a:gd name="connsiteY2" fmla="*/ 6350 h 774700"/>
              <a:gd name="connsiteX3" fmla="*/ 6350 w 8547100"/>
              <a:gd name="connsiteY3" fmla="*/ 6350 h 774700"/>
              <a:gd name="connsiteX4" fmla="*/ 6350 w 8547100"/>
              <a:gd name="connsiteY4" fmla="*/ 76835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47100" h="774700">
                <a:moveTo>
                  <a:pt x="6350" y="768350"/>
                </a:moveTo>
                <a:lnTo>
                  <a:pt x="8540750" y="768350"/>
                </a:lnTo>
                <a:lnTo>
                  <a:pt x="8540750" y="6350"/>
                </a:lnTo>
                <a:lnTo>
                  <a:pt x="6350" y="6350"/>
                </a:lnTo>
                <a:lnTo>
                  <a:pt x="6350" y="768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2496312"/>
            <a:ext cx="381000" cy="685800"/>
          </a:xfrm>
          <a:custGeom>
            <a:avLst/>
            <a:gdLst>
              <a:gd name="connsiteX0" fmla="*/ 0 w 381000"/>
              <a:gd name="connsiteY0" fmla="*/ 171450 h 685800"/>
              <a:gd name="connsiteX1" fmla="*/ 190500 w 381000"/>
              <a:gd name="connsiteY1" fmla="*/ 171450 h 685800"/>
              <a:gd name="connsiteX2" fmla="*/ 190500 w 381000"/>
              <a:gd name="connsiteY2" fmla="*/ 0 h 685800"/>
              <a:gd name="connsiteX3" fmla="*/ 381000 w 381000"/>
              <a:gd name="connsiteY3" fmla="*/ 342900 h 685800"/>
              <a:gd name="connsiteX4" fmla="*/ 190500 w 381000"/>
              <a:gd name="connsiteY4" fmla="*/ 685800 h 685800"/>
              <a:gd name="connsiteX5" fmla="*/ 190500 w 381000"/>
              <a:gd name="connsiteY5" fmla="*/ 514350 h 685800"/>
              <a:gd name="connsiteX6" fmla="*/ 0 w 381000"/>
              <a:gd name="connsiteY6" fmla="*/ 514350 h 685800"/>
              <a:gd name="connsiteX7" fmla="*/ 0 w 381000"/>
              <a:gd name="connsiteY7" fmla="*/ 17145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81000" h="685800">
                <a:moveTo>
                  <a:pt x="0" y="171450"/>
                </a:moveTo>
                <a:lnTo>
                  <a:pt x="190500" y="171450"/>
                </a:lnTo>
                <a:lnTo>
                  <a:pt x="190500" y="0"/>
                </a:lnTo>
                <a:lnTo>
                  <a:pt x="381000" y="342900"/>
                </a:lnTo>
                <a:lnTo>
                  <a:pt x="190500" y="685800"/>
                </a:lnTo>
                <a:lnTo>
                  <a:pt x="190500" y="514350"/>
                </a:lnTo>
                <a:lnTo>
                  <a:pt x="0" y="514350"/>
                </a:lnTo>
                <a:lnTo>
                  <a:pt x="0" y="171450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2489962"/>
            <a:ext cx="393700" cy="698500"/>
          </a:xfrm>
          <a:custGeom>
            <a:avLst/>
            <a:gdLst>
              <a:gd name="connsiteX0" fmla="*/ 6350 w 393700"/>
              <a:gd name="connsiteY0" fmla="*/ 177800 h 698500"/>
              <a:gd name="connsiteX1" fmla="*/ 196850 w 393700"/>
              <a:gd name="connsiteY1" fmla="*/ 177800 h 698500"/>
              <a:gd name="connsiteX2" fmla="*/ 196850 w 393700"/>
              <a:gd name="connsiteY2" fmla="*/ 6350 h 698500"/>
              <a:gd name="connsiteX3" fmla="*/ 387350 w 393700"/>
              <a:gd name="connsiteY3" fmla="*/ 349250 h 698500"/>
              <a:gd name="connsiteX4" fmla="*/ 196850 w 393700"/>
              <a:gd name="connsiteY4" fmla="*/ 692150 h 698500"/>
              <a:gd name="connsiteX5" fmla="*/ 196850 w 393700"/>
              <a:gd name="connsiteY5" fmla="*/ 520700 h 698500"/>
              <a:gd name="connsiteX6" fmla="*/ 6350 w 393700"/>
              <a:gd name="connsiteY6" fmla="*/ 520700 h 698500"/>
              <a:gd name="connsiteX7" fmla="*/ 6350 w 393700"/>
              <a:gd name="connsiteY7" fmla="*/ 17780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3700" h="698500">
                <a:moveTo>
                  <a:pt x="6350" y="177800"/>
                </a:moveTo>
                <a:lnTo>
                  <a:pt x="196850" y="177800"/>
                </a:lnTo>
                <a:lnTo>
                  <a:pt x="196850" y="6350"/>
                </a:lnTo>
                <a:lnTo>
                  <a:pt x="387350" y="349250"/>
                </a:lnTo>
                <a:lnTo>
                  <a:pt x="196850" y="692150"/>
                </a:lnTo>
                <a:lnTo>
                  <a:pt x="196850" y="520700"/>
                </a:lnTo>
                <a:lnTo>
                  <a:pt x="6350" y="520700"/>
                </a:lnTo>
                <a:lnTo>
                  <a:pt x="6350" y="1778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d9d9d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43000" y="2458212"/>
            <a:ext cx="8534400" cy="762000"/>
          </a:xfrm>
          <a:custGeom>
            <a:avLst/>
            <a:gdLst>
              <a:gd name="connsiteX0" fmla="*/ 0 w 8534400"/>
              <a:gd name="connsiteY0" fmla="*/ 762000 h 762000"/>
              <a:gd name="connsiteX1" fmla="*/ 8534400 w 8534400"/>
              <a:gd name="connsiteY1" fmla="*/ 762000 h 762000"/>
              <a:gd name="connsiteX2" fmla="*/ 8534400 w 8534400"/>
              <a:gd name="connsiteY2" fmla="*/ 0 h 762000"/>
              <a:gd name="connsiteX3" fmla="*/ 0 w 8534400"/>
              <a:gd name="connsiteY3" fmla="*/ 0 h 762000"/>
              <a:gd name="connsiteX4" fmla="*/ 0 w 8534400"/>
              <a:gd name="connsiteY4" fmla="*/ 76200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34400" h="762000">
                <a:moveTo>
                  <a:pt x="0" y="762000"/>
                </a:moveTo>
                <a:lnTo>
                  <a:pt x="8534400" y="762000"/>
                </a:lnTo>
                <a:lnTo>
                  <a:pt x="8534400" y="0"/>
                </a:lnTo>
                <a:lnTo>
                  <a:pt x="0" y="0"/>
                </a:lnTo>
                <a:lnTo>
                  <a:pt x="0" y="7620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36650" y="2451862"/>
            <a:ext cx="8547100" cy="774700"/>
          </a:xfrm>
          <a:custGeom>
            <a:avLst/>
            <a:gdLst>
              <a:gd name="connsiteX0" fmla="*/ 6350 w 8547100"/>
              <a:gd name="connsiteY0" fmla="*/ 768350 h 774700"/>
              <a:gd name="connsiteX1" fmla="*/ 8540750 w 8547100"/>
              <a:gd name="connsiteY1" fmla="*/ 768350 h 774700"/>
              <a:gd name="connsiteX2" fmla="*/ 8540750 w 8547100"/>
              <a:gd name="connsiteY2" fmla="*/ 6350 h 774700"/>
              <a:gd name="connsiteX3" fmla="*/ 6350 w 8547100"/>
              <a:gd name="connsiteY3" fmla="*/ 6350 h 774700"/>
              <a:gd name="connsiteX4" fmla="*/ 6350 w 8547100"/>
              <a:gd name="connsiteY4" fmla="*/ 76835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47100" h="774700">
                <a:moveTo>
                  <a:pt x="6350" y="768350"/>
                </a:moveTo>
                <a:lnTo>
                  <a:pt x="8540750" y="768350"/>
                </a:lnTo>
                <a:lnTo>
                  <a:pt x="8540750" y="6350"/>
                </a:lnTo>
                <a:lnTo>
                  <a:pt x="6350" y="6350"/>
                </a:lnTo>
                <a:lnTo>
                  <a:pt x="6350" y="768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3506724"/>
            <a:ext cx="381000" cy="685800"/>
          </a:xfrm>
          <a:custGeom>
            <a:avLst/>
            <a:gdLst>
              <a:gd name="connsiteX0" fmla="*/ 0 w 381000"/>
              <a:gd name="connsiteY0" fmla="*/ 171450 h 685800"/>
              <a:gd name="connsiteX1" fmla="*/ 190500 w 381000"/>
              <a:gd name="connsiteY1" fmla="*/ 171450 h 685800"/>
              <a:gd name="connsiteX2" fmla="*/ 190500 w 381000"/>
              <a:gd name="connsiteY2" fmla="*/ 0 h 685800"/>
              <a:gd name="connsiteX3" fmla="*/ 381000 w 381000"/>
              <a:gd name="connsiteY3" fmla="*/ 342900 h 685800"/>
              <a:gd name="connsiteX4" fmla="*/ 190500 w 381000"/>
              <a:gd name="connsiteY4" fmla="*/ 685800 h 685800"/>
              <a:gd name="connsiteX5" fmla="*/ 190500 w 381000"/>
              <a:gd name="connsiteY5" fmla="*/ 514350 h 685800"/>
              <a:gd name="connsiteX6" fmla="*/ 0 w 381000"/>
              <a:gd name="connsiteY6" fmla="*/ 514350 h 685800"/>
              <a:gd name="connsiteX7" fmla="*/ 0 w 381000"/>
              <a:gd name="connsiteY7" fmla="*/ 17145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81000" h="685800">
                <a:moveTo>
                  <a:pt x="0" y="171450"/>
                </a:moveTo>
                <a:lnTo>
                  <a:pt x="190500" y="171450"/>
                </a:lnTo>
                <a:lnTo>
                  <a:pt x="190500" y="0"/>
                </a:lnTo>
                <a:lnTo>
                  <a:pt x="381000" y="342900"/>
                </a:lnTo>
                <a:lnTo>
                  <a:pt x="190500" y="685800"/>
                </a:lnTo>
                <a:lnTo>
                  <a:pt x="190500" y="514350"/>
                </a:lnTo>
                <a:lnTo>
                  <a:pt x="0" y="514350"/>
                </a:lnTo>
                <a:lnTo>
                  <a:pt x="0" y="171450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3500374"/>
            <a:ext cx="393700" cy="698500"/>
          </a:xfrm>
          <a:custGeom>
            <a:avLst/>
            <a:gdLst>
              <a:gd name="connsiteX0" fmla="*/ 6350 w 393700"/>
              <a:gd name="connsiteY0" fmla="*/ 177800 h 698500"/>
              <a:gd name="connsiteX1" fmla="*/ 196850 w 393700"/>
              <a:gd name="connsiteY1" fmla="*/ 177800 h 698500"/>
              <a:gd name="connsiteX2" fmla="*/ 196850 w 393700"/>
              <a:gd name="connsiteY2" fmla="*/ 6350 h 698500"/>
              <a:gd name="connsiteX3" fmla="*/ 387350 w 393700"/>
              <a:gd name="connsiteY3" fmla="*/ 349250 h 698500"/>
              <a:gd name="connsiteX4" fmla="*/ 196850 w 393700"/>
              <a:gd name="connsiteY4" fmla="*/ 692150 h 698500"/>
              <a:gd name="connsiteX5" fmla="*/ 196850 w 393700"/>
              <a:gd name="connsiteY5" fmla="*/ 520700 h 698500"/>
              <a:gd name="connsiteX6" fmla="*/ 6350 w 393700"/>
              <a:gd name="connsiteY6" fmla="*/ 520700 h 698500"/>
              <a:gd name="connsiteX7" fmla="*/ 6350 w 393700"/>
              <a:gd name="connsiteY7" fmla="*/ 17780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3700" h="698500">
                <a:moveTo>
                  <a:pt x="6350" y="177800"/>
                </a:moveTo>
                <a:lnTo>
                  <a:pt x="196850" y="177800"/>
                </a:lnTo>
                <a:lnTo>
                  <a:pt x="196850" y="6350"/>
                </a:lnTo>
                <a:lnTo>
                  <a:pt x="387350" y="349250"/>
                </a:lnTo>
                <a:lnTo>
                  <a:pt x="196850" y="692150"/>
                </a:lnTo>
                <a:lnTo>
                  <a:pt x="196850" y="520700"/>
                </a:lnTo>
                <a:lnTo>
                  <a:pt x="6350" y="520700"/>
                </a:lnTo>
                <a:lnTo>
                  <a:pt x="6350" y="1778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d9d9d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43000" y="3468624"/>
            <a:ext cx="8534400" cy="762000"/>
          </a:xfrm>
          <a:custGeom>
            <a:avLst/>
            <a:gdLst>
              <a:gd name="connsiteX0" fmla="*/ 0 w 8534400"/>
              <a:gd name="connsiteY0" fmla="*/ 762000 h 762000"/>
              <a:gd name="connsiteX1" fmla="*/ 8534400 w 8534400"/>
              <a:gd name="connsiteY1" fmla="*/ 762000 h 762000"/>
              <a:gd name="connsiteX2" fmla="*/ 8534400 w 8534400"/>
              <a:gd name="connsiteY2" fmla="*/ 0 h 762000"/>
              <a:gd name="connsiteX3" fmla="*/ 0 w 8534400"/>
              <a:gd name="connsiteY3" fmla="*/ 0 h 762000"/>
              <a:gd name="connsiteX4" fmla="*/ 0 w 8534400"/>
              <a:gd name="connsiteY4" fmla="*/ 76200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34400" h="762000">
                <a:moveTo>
                  <a:pt x="0" y="762000"/>
                </a:moveTo>
                <a:lnTo>
                  <a:pt x="8534400" y="762000"/>
                </a:lnTo>
                <a:lnTo>
                  <a:pt x="8534400" y="0"/>
                </a:lnTo>
                <a:lnTo>
                  <a:pt x="0" y="0"/>
                </a:lnTo>
                <a:lnTo>
                  <a:pt x="0" y="7620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36650" y="3462274"/>
            <a:ext cx="8547100" cy="774700"/>
          </a:xfrm>
          <a:custGeom>
            <a:avLst/>
            <a:gdLst>
              <a:gd name="connsiteX0" fmla="*/ 6350 w 8547100"/>
              <a:gd name="connsiteY0" fmla="*/ 768350 h 774700"/>
              <a:gd name="connsiteX1" fmla="*/ 8540750 w 8547100"/>
              <a:gd name="connsiteY1" fmla="*/ 768350 h 774700"/>
              <a:gd name="connsiteX2" fmla="*/ 8540750 w 8547100"/>
              <a:gd name="connsiteY2" fmla="*/ 6350 h 774700"/>
              <a:gd name="connsiteX3" fmla="*/ 6350 w 8547100"/>
              <a:gd name="connsiteY3" fmla="*/ 6350 h 774700"/>
              <a:gd name="connsiteX4" fmla="*/ 6350 w 8547100"/>
              <a:gd name="connsiteY4" fmla="*/ 76835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47100" h="774700">
                <a:moveTo>
                  <a:pt x="6350" y="768350"/>
                </a:moveTo>
                <a:lnTo>
                  <a:pt x="8540750" y="768350"/>
                </a:lnTo>
                <a:lnTo>
                  <a:pt x="8540750" y="6350"/>
                </a:lnTo>
                <a:lnTo>
                  <a:pt x="6350" y="6350"/>
                </a:lnTo>
                <a:lnTo>
                  <a:pt x="6350" y="768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4518660"/>
            <a:ext cx="381000" cy="685800"/>
          </a:xfrm>
          <a:custGeom>
            <a:avLst/>
            <a:gdLst>
              <a:gd name="connsiteX0" fmla="*/ 0 w 381000"/>
              <a:gd name="connsiteY0" fmla="*/ 171450 h 685800"/>
              <a:gd name="connsiteX1" fmla="*/ 190500 w 381000"/>
              <a:gd name="connsiteY1" fmla="*/ 171450 h 685800"/>
              <a:gd name="connsiteX2" fmla="*/ 190500 w 381000"/>
              <a:gd name="connsiteY2" fmla="*/ 0 h 685800"/>
              <a:gd name="connsiteX3" fmla="*/ 381000 w 381000"/>
              <a:gd name="connsiteY3" fmla="*/ 342900 h 685800"/>
              <a:gd name="connsiteX4" fmla="*/ 190500 w 381000"/>
              <a:gd name="connsiteY4" fmla="*/ 685800 h 685800"/>
              <a:gd name="connsiteX5" fmla="*/ 190500 w 381000"/>
              <a:gd name="connsiteY5" fmla="*/ 514350 h 685800"/>
              <a:gd name="connsiteX6" fmla="*/ 0 w 381000"/>
              <a:gd name="connsiteY6" fmla="*/ 514350 h 685800"/>
              <a:gd name="connsiteX7" fmla="*/ 0 w 381000"/>
              <a:gd name="connsiteY7" fmla="*/ 17145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81000" h="685800">
                <a:moveTo>
                  <a:pt x="0" y="171450"/>
                </a:moveTo>
                <a:lnTo>
                  <a:pt x="190500" y="171450"/>
                </a:lnTo>
                <a:lnTo>
                  <a:pt x="190500" y="0"/>
                </a:lnTo>
                <a:lnTo>
                  <a:pt x="381000" y="342900"/>
                </a:lnTo>
                <a:lnTo>
                  <a:pt x="190500" y="685800"/>
                </a:lnTo>
                <a:lnTo>
                  <a:pt x="190500" y="514350"/>
                </a:lnTo>
                <a:lnTo>
                  <a:pt x="0" y="514350"/>
                </a:lnTo>
                <a:lnTo>
                  <a:pt x="0" y="171450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4512310"/>
            <a:ext cx="393700" cy="698500"/>
          </a:xfrm>
          <a:custGeom>
            <a:avLst/>
            <a:gdLst>
              <a:gd name="connsiteX0" fmla="*/ 6350 w 393700"/>
              <a:gd name="connsiteY0" fmla="*/ 177800 h 698500"/>
              <a:gd name="connsiteX1" fmla="*/ 196850 w 393700"/>
              <a:gd name="connsiteY1" fmla="*/ 177800 h 698500"/>
              <a:gd name="connsiteX2" fmla="*/ 196850 w 393700"/>
              <a:gd name="connsiteY2" fmla="*/ 6350 h 698500"/>
              <a:gd name="connsiteX3" fmla="*/ 387350 w 393700"/>
              <a:gd name="connsiteY3" fmla="*/ 349250 h 698500"/>
              <a:gd name="connsiteX4" fmla="*/ 196850 w 393700"/>
              <a:gd name="connsiteY4" fmla="*/ 692150 h 698500"/>
              <a:gd name="connsiteX5" fmla="*/ 196850 w 393700"/>
              <a:gd name="connsiteY5" fmla="*/ 520700 h 698500"/>
              <a:gd name="connsiteX6" fmla="*/ 6350 w 393700"/>
              <a:gd name="connsiteY6" fmla="*/ 520700 h 698500"/>
              <a:gd name="connsiteX7" fmla="*/ 6350 w 393700"/>
              <a:gd name="connsiteY7" fmla="*/ 17780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3700" h="698500">
                <a:moveTo>
                  <a:pt x="6350" y="177800"/>
                </a:moveTo>
                <a:lnTo>
                  <a:pt x="196850" y="177800"/>
                </a:lnTo>
                <a:lnTo>
                  <a:pt x="196850" y="6350"/>
                </a:lnTo>
                <a:lnTo>
                  <a:pt x="387350" y="349250"/>
                </a:lnTo>
                <a:lnTo>
                  <a:pt x="196850" y="692150"/>
                </a:lnTo>
                <a:lnTo>
                  <a:pt x="196850" y="520700"/>
                </a:lnTo>
                <a:lnTo>
                  <a:pt x="6350" y="520700"/>
                </a:lnTo>
                <a:lnTo>
                  <a:pt x="6350" y="1778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d9d9d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43000" y="4480560"/>
            <a:ext cx="8534400" cy="762000"/>
          </a:xfrm>
          <a:custGeom>
            <a:avLst/>
            <a:gdLst>
              <a:gd name="connsiteX0" fmla="*/ 0 w 8534400"/>
              <a:gd name="connsiteY0" fmla="*/ 762000 h 762000"/>
              <a:gd name="connsiteX1" fmla="*/ 8534400 w 8534400"/>
              <a:gd name="connsiteY1" fmla="*/ 762000 h 762000"/>
              <a:gd name="connsiteX2" fmla="*/ 8534400 w 8534400"/>
              <a:gd name="connsiteY2" fmla="*/ 0 h 762000"/>
              <a:gd name="connsiteX3" fmla="*/ 0 w 8534400"/>
              <a:gd name="connsiteY3" fmla="*/ 0 h 762000"/>
              <a:gd name="connsiteX4" fmla="*/ 0 w 8534400"/>
              <a:gd name="connsiteY4" fmla="*/ 76200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34400" h="762000">
                <a:moveTo>
                  <a:pt x="0" y="762000"/>
                </a:moveTo>
                <a:lnTo>
                  <a:pt x="8534400" y="762000"/>
                </a:lnTo>
                <a:lnTo>
                  <a:pt x="8534400" y="0"/>
                </a:lnTo>
                <a:lnTo>
                  <a:pt x="0" y="0"/>
                </a:lnTo>
                <a:lnTo>
                  <a:pt x="0" y="7620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36650" y="4474210"/>
            <a:ext cx="8547100" cy="774700"/>
          </a:xfrm>
          <a:custGeom>
            <a:avLst/>
            <a:gdLst>
              <a:gd name="connsiteX0" fmla="*/ 6350 w 8547100"/>
              <a:gd name="connsiteY0" fmla="*/ 768350 h 774700"/>
              <a:gd name="connsiteX1" fmla="*/ 8540750 w 8547100"/>
              <a:gd name="connsiteY1" fmla="*/ 768350 h 774700"/>
              <a:gd name="connsiteX2" fmla="*/ 8540750 w 8547100"/>
              <a:gd name="connsiteY2" fmla="*/ 6350 h 774700"/>
              <a:gd name="connsiteX3" fmla="*/ 6350 w 8547100"/>
              <a:gd name="connsiteY3" fmla="*/ 6350 h 774700"/>
              <a:gd name="connsiteX4" fmla="*/ 6350 w 8547100"/>
              <a:gd name="connsiteY4" fmla="*/ 76835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47100" h="774700">
                <a:moveTo>
                  <a:pt x="6350" y="768350"/>
                </a:moveTo>
                <a:lnTo>
                  <a:pt x="8540750" y="768350"/>
                </a:lnTo>
                <a:lnTo>
                  <a:pt x="8540750" y="6350"/>
                </a:lnTo>
                <a:lnTo>
                  <a:pt x="6350" y="6350"/>
                </a:lnTo>
                <a:lnTo>
                  <a:pt x="6350" y="768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5529072"/>
            <a:ext cx="381000" cy="685800"/>
          </a:xfrm>
          <a:custGeom>
            <a:avLst/>
            <a:gdLst>
              <a:gd name="connsiteX0" fmla="*/ 0 w 381000"/>
              <a:gd name="connsiteY0" fmla="*/ 171450 h 685800"/>
              <a:gd name="connsiteX1" fmla="*/ 190500 w 381000"/>
              <a:gd name="connsiteY1" fmla="*/ 171450 h 685800"/>
              <a:gd name="connsiteX2" fmla="*/ 190500 w 381000"/>
              <a:gd name="connsiteY2" fmla="*/ 0 h 685800"/>
              <a:gd name="connsiteX3" fmla="*/ 381000 w 381000"/>
              <a:gd name="connsiteY3" fmla="*/ 342900 h 685800"/>
              <a:gd name="connsiteX4" fmla="*/ 190500 w 381000"/>
              <a:gd name="connsiteY4" fmla="*/ 685800 h 685800"/>
              <a:gd name="connsiteX5" fmla="*/ 190500 w 381000"/>
              <a:gd name="connsiteY5" fmla="*/ 514350 h 685800"/>
              <a:gd name="connsiteX6" fmla="*/ 0 w 381000"/>
              <a:gd name="connsiteY6" fmla="*/ 514350 h 685800"/>
              <a:gd name="connsiteX7" fmla="*/ 0 w 381000"/>
              <a:gd name="connsiteY7" fmla="*/ 17145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81000" h="685800">
                <a:moveTo>
                  <a:pt x="0" y="171450"/>
                </a:moveTo>
                <a:lnTo>
                  <a:pt x="190500" y="171450"/>
                </a:lnTo>
                <a:lnTo>
                  <a:pt x="190500" y="0"/>
                </a:lnTo>
                <a:lnTo>
                  <a:pt x="381000" y="342900"/>
                </a:lnTo>
                <a:lnTo>
                  <a:pt x="190500" y="685800"/>
                </a:lnTo>
                <a:lnTo>
                  <a:pt x="190500" y="514350"/>
                </a:lnTo>
                <a:lnTo>
                  <a:pt x="0" y="514350"/>
                </a:lnTo>
                <a:lnTo>
                  <a:pt x="0" y="171450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5522722"/>
            <a:ext cx="393700" cy="698500"/>
          </a:xfrm>
          <a:custGeom>
            <a:avLst/>
            <a:gdLst>
              <a:gd name="connsiteX0" fmla="*/ 6350 w 393700"/>
              <a:gd name="connsiteY0" fmla="*/ 177800 h 698500"/>
              <a:gd name="connsiteX1" fmla="*/ 196850 w 393700"/>
              <a:gd name="connsiteY1" fmla="*/ 177800 h 698500"/>
              <a:gd name="connsiteX2" fmla="*/ 196850 w 393700"/>
              <a:gd name="connsiteY2" fmla="*/ 6350 h 698500"/>
              <a:gd name="connsiteX3" fmla="*/ 387350 w 393700"/>
              <a:gd name="connsiteY3" fmla="*/ 349250 h 698500"/>
              <a:gd name="connsiteX4" fmla="*/ 196850 w 393700"/>
              <a:gd name="connsiteY4" fmla="*/ 692150 h 698500"/>
              <a:gd name="connsiteX5" fmla="*/ 196850 w 393700"/>
              <a:gd name="connsiteY5" fmla="*/ 520700 h 698500"/>
              <a:gd name="connsiteX6" fmla="*/ 6350 w 393700"/>
              <a:gd name="connsiteY6" fmla="*/ 520700 h 698500"/>
              <a:gd name="connsiteX7" fmla="*/ 6350 w 393700"/>
              <a:gd name="connsiteY7" fmla="*/ 17780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3700" h="698500">
                <a:moveTo>
                  <a:pt x="6350" y="177800"/>
                </a:moveTo>
                <a:lnTo>
                  <a:pt x="196850" y="177800"/>
                </a:lnTo>
                <a:lnTo>
                  <a:pt x="196850" y="6350"/>
                </a:lnTo>
                <a:lnTo>
                  <a:pt x="387350" y="349250"/>
                </a:lnTo>
                <a:lnTo>
                  <a:pt x="196850" y="692150"/>
                </a:lnTo>
                <a:lnTo>
                  <a:pt x="196850" y="520700"/>
                </a:lnTo>
                <a:lnTo>
                  <a:pt x="6350" y="520700"/>
                </a:lnTo>
                <a:lnTo>
                  <a:pt x="6350" y="1778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d9d9d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43000" y="5490972"/>
            <a:ext cx="8534400" cy="762000"/>
          </a:xfrm>
          <a:custGeom>
            <a:avLst/>
            <a:gdLst>
              <a:gd name="connsiteX0" fmla="*/ 0 w 8534400"/>
              <a:gd name="connsiteY0" fmla="*/ 762000 h 762000"/>
              <a:gd name="connsiteX1" fmla="*/ 8534400 w 8534400"/>
              <a:gd name="connsiteY1" fmla="*/ 762000 h 762000"/>
              <a:gd name="connsiteX2" fmla="*/ 8534400 w 8534400"/>
              <a:gd name="connsiteY2" fmla="*/ 0 h 762000"/>
              <a:gd name="connsiteX3" fmla="*/ 0 w 8534400"/>
              <a:gd name="connsiteY3" fmla="*/ 0 h 762000"/>
              <a:gd name="connsiteX4" fmla="*/ 0 w 8534400"/>
              <a:gd name="connsiteY4" fmla="*/ 76200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34400" h="762000">
                <a:moveTo>
                  <a:pt x="0" y="762000"/>
                </a:moveTo>
                <a:lnTo>
                  <a:pt x="8534400" y="762000"/>
                </a:lnTo>
                <a:lnTo>
                  <a:pt x="8534400" y="0"/>
                </a:lnTo>
                <a:lnTo>
                  <a:pt x="0" y="0"/>
                </a:lnTo>
                <a:lnTo>
                  <a:pt x="0" y="7620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36650" y="5484622"/>
            <a:ext cx="8547100" cy="774700"/>
          </a:xfrm>
          <a:custGeom>
            <a:avLst/>
            <a:gdLst>
              <a:gd name="connsiteX0" fmla="*/ 6350 w 8547100"/>
              <a:gd name="connsiteY0" fmla="*/ 768350 h 774700"/>
              <a:gd name="connsiteX1" fmla="*/ 8540750 w 8547100"/>
              <a:gd name="connsiteY1" fmla="*/ 768350 h 774700"/>
              <a:gd name="connsiteX2" fmla="*/ 8540750 w 8547100"/>
              <a:gd name="connsiteY2" fmla="*/ 6350 h 774700"/>
              <a:gd name="connsiteX3" fmla="*/ 6350 w 8547100"/>
              <a:gd name="connsiteY3" fmla="*/ 6350 h 774700"/>
              <a:gd name="connsiteX4" fmla="*/ 6350 w 8547100"/>
              <a:gd name="connsiteY4" fmla="*/ 76835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47100" h="774700">
                <a:moveTo>
                  <a:pt x="6350" y="768350"/>
                </a:moveTo>
                <a:lnTo>
                  <a:pt x="8540750" y="768350"/>
                </a:lnTo>
                <a:lnTo>
                  <a:pt x="8540750" y="6350"/>
                </a:lnTo>
                <a:lnTo>
                  <a:pt x="6350" y="6350"/>
                </a:lnTo>
                <a:lnTo>
                  <a:pt x="6350" y="768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1422400"/>
            <a:ext cx="8674100" cy="88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6800" y="2425700"/>
            <a:ext cx="8699500" cy="88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66800" y="3441700"/>
            <a:ext cx="8674100" cy="88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66800" y="4445000"/>
            <a:ext cx="8674100" cy="88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66800" y="5461000"/>
            <a:ext cx="8750300" cy="889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457200"/>
            <a:ext cx="9347200" cy="581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9525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摘要</a:t>
            </a:r>
          </a:p>
          <a:p>
            <a:pPr>
              <a:lnSpc>
                <a:spcPts val="3500"/>
              </a:lnSpc>
              <a:tabLst>
                <a:tab pos="952500" algn="l"/>
              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汇报摘要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逐一阐述全渠道特点，业务场景要求，关键运营能力，运营组织与</a:t>
            </a:r>
          </a:p>
          <a:p>
            <a:pPr>
              <a:lnSpc>
                <a:spcPts val="2100"/>
              </a:lnSpc>
              <a:tabLst>
                <a:tab pos="952500" algn="l"/>
              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绩效，推进工作方法与计划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结合零售生态体系定义王府井全渠道，助“</a:t>
            </a:r>
            <a:r>
              <a:rPr lang="en-US" altLang="zh-CN" sz="14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（供应商）”聚“</a:t>
            </a:r>
            <a:r>
              <a:rPr lang="en-US" altLang="zh-CN" sz="14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（消费者）”，整合王府井、供应商、消</a:t>
            </a:r>
          </a:p>
          <a:p>
            <a:pPr>
              <a:lnSpc>
                <a:spcPts val="16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费者及第三方服务商等资源，基于“八统一”原则，构建线上线下融合（</a:t>
            </a:r>
            <a:r>
              <a:rPr lang="en-US" altLang="zh-CN" sz="14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O2O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）一体化开放平台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消费者越来越习惯通过线上和线下多种渠道购物，线上线下购物将逐步融为一体，王府井需全面提升线上、</a:t>
            </a:r>
          </a:p>
          <a:p>
            <a:pPr>
              <a:lnSpc>
                <a:spcPts val="16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线下各种渠道接触消费者的能力，为消费者提供多渠道、无缝、一致化的购物体验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为支持全渠道战略落地，需重点构建统一的供应商、商品、价格、库存、会员、营销、订单、支付、客服</a:t>
            </a:r>
          </a:p>
          <a:p>
            <a:pPr>
              <a:lnSpc>
                <a:spcPts val="16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管理能力，快赢切入并初步形成全渠道运营能力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需建立客户、商品、运营等中心，并在总部、区域与门店相应建立</a:t>
            </a:r>
            <a:r>
              <a:rPr lang="en-US" altLang="zh-CN" sz="14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O2O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相关组织及定义相关岗责，以及调</a:t>
            </a:r>
          </a:p>
          <a:p>
            <a:pPr>
              <a:lnSpc>
                <a:spcPts val="15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整线上线下相关部门的绩效指标与考核体系，以形成全渠道推进合力，确保全渠道快速体现实效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建议在转型变革委员会的指导下，成立全渠道转型项目群管理办公室（</a:t>
            </a:r>
            <a:r>
              <a:rPr lang="en-US" altLang="zh-CN" sz="14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PMO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），统一协调各专项工作小组、</a:t>
            </a:r>
          </a:p>
          <a:p>
            <a:pPr>
              <a:lnSpc>
                <a:spcPts val="16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各部门快速推动全渠道关键产品（或业务项目）变革方案详细设计及</a:t>
            </a:r>
            <a:r>
              <a:rPr lang="en-US" altLang="zh-CN" sz="14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项目实施工作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2316" y="1295400"/>
            <a:ext cx="3060192" cy="396239"/>
          </a:xfrm>
          <a:custGeom>
            <a:avLst/>
            <a:gdLst>
              <a:gd name="connsiteX0" fmla="*/ 0 w 3060192"/>
              <a:gd name="connsiteY0" fmla="*/ 396239 h 396239"/>
              <a:gd name="connsiteX1" fmla="*/ 3060192 w 3060192"/>
              <a:gd name="connsiteY1" fmla="*/ 396239 h 396239"/>
              <a:gd name="connsiteX2" fmla="*/ 3060192 w 3060192"/>
              <a:gd name="connsiteY2" fmla="*/ 0 h 396239"/>
              <a:gd name="connsiteX3" fmla="*/ 0 w 3060192"/>
              <a:gd name="connsiteY3" fmla="*/ 0 h 396239"/>
              <a:gd name="connsiteX4" fmla="*/ 0 w 3060192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396239">
                <a:moveTo>
                  <a:pt x="0" y="396239"/>
                </a:moveTo>
                <a:lnTo>
                  <a:pt x="3060192" y="396239"/>
                </a:lnTo>
                <a:lnTo>
                  <a:pt x="3060192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5966" y="1289050"/>
            <a:ext cx="3072892" cy="408939"/>
          </a:xfrm>
          <a:custGeom>
            <a:avLst/>
            <a:gdLst>
              <a:gd name="connsiteX0" fmla="*/ 6350 w 3072892"/>
              <a:gd name="connsiteY0" fmla="*/ 402589 h 408939"/>
              <a:gd name="connsiteX1" fmla="*/ 3066542 w 3072892"/>
              <a:gd name="connsiteY1" fmla="*/ 402589 h 408939"/>
              <a:gd name="connsiteX2" fmla="*/ 3066542 w 3072892"/>
              <a:gd name="connsiteY2" fmla="*/ 6350 h 408939"/>
              <a:gd name="connsiteX3" fmla="*/ 6350 w 3072892"/>
              <a:gd name="connsiteY3" fmla="*/ 6350 h 408939"/>
              <a:gd name="connsiteX4" fmla="*/ 6350 w 3072892"/>
              <a:gd name="connsiteY4" fmla="*/ 402589 h 4089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408939">
                <a:moveTo>
                  <a:pt x="6350" y="402589"/>
                </a:moveTo>
                <a:lnTo>
                  <a:pt x="3066542" y="402589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4025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2316" y="1760220"/>
            <a:ext cx="3060192" cy="1164335"/>
          </a:xfrm>
          <a:custGeom>
            <a:avLst/>
            <a:gdLst>
              <a:gd name="connsiteX0" fmla="*/ 0 w 3060192"/>
              <a:gd name="connsiteY0" fmla="*/ 1164335 h 1164335"/>
              <a:gd name="connsiteX1" fmla="*/ 3060192 w 3060192"/>
              <a:gd name="connsiteY1" fmla="*/ 1164335 h 1164335"/>
              <a:gd name="connsiteX2" fmla="*/ 3060192 w 3060192"/>
              <a:gd name="connsiteY2" fmla="*/ 0 h 1164335"/>
              <a:gd name="connsiteX3" fmla="*/ 0 w 3060192"/>
              <a:gd name="connsiteY3" fmla="*/ 0 h 1164335"/>
              <a:gd name="connsiteX4" fmla="*/ 0 w 3060192"/>
              <a:gd name="connsiteY4" fmla="*/ 1164335 h 1164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1164335">
                <a:moveTo>
                  <a:pt x="0" y="1164335"/>
                </a:moveTo>
                <a:lnTo>
                  <a:pt x="3060192" y="1164335"/>
                </a:lnTo>
                <a:lnTo>
                  <a:pt x="3060192" y="0"/>
                </a:lnTo>
                <a:lnTo>
                  <a:pt x="0" y="0"/>
                </a:lnTo>
                <a:lnTo>
                  <a:pt x="0" y="1164335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5966" y="1753870"/>
            <a:ext cx="3072892" cy="1177035"/>
          </a:xfrm>
          <a:custGeom>
            <a:avLst/>
            <a:gdLst>
              <a:gd name="connsiteX0" fmla="*/ 6350 w 3072892"/>
              <a:gd name="connsiteY0" fmla="*/ 1170685 h 1177035"/>
              <a:gd name="connsiteX1" fmla="*/ 3066542 w 3072892"/>
              <a:gd name="connsiteY1" fmla="*/ 1170685 h 1177035"/>
              <a:gd name="connsiteX2" fmla="*/ 3066542 w 3072892"/>
              <a:gd name="connsiteY2" fmla="*/ 6350 h 1177035"/>
              <a:gd name="connsiteX3" fmla="*/ 6350 w 3072892"/>
              <a:gd name="connsiteY3" fmla="*/ 6350 h 1177035"/>
              <a:gd name="connsiteX4" fmla="*/ 6350 w 3072892"/>
              <a:gd name="connsiteY4" fmla="*/ 1170685 h 1177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1177035">
                <a:moveTo>
                  <a:pt x="6350" y="1170685"/>
                </a:moveTo>
                <a:lnTo>
                  <a:pt x="3066542" y="1170685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117068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36620" y="1295400"/>
            <a:ext cx="3060192" cy="396239"/>
          </a:xfrm>
          <a:custGeom>
            <a:avLst/>
            <a:gdLst>
              <a:gd name="connsiteX0" fmla="*/ 0 w 3060192"/>
              <a:gd name="connsiteY0" fmla="*/ 396239 h 396239"/>
              <a:gd name="connsiteX1" fmla="*/ 3060192 w 3060192"/>
              <a:gd name="connsiteY1" fmla="*/ 396239 h 396239"/>
              <a:gd name="connsiteX2" fmla="*/ 3060192 w 3060192"/>
              <a:gd name="connsiteY2" fmla="*/ 0 h 396239"/>
              <a:gd name="connsiteX3" fmla="*/ 0 w 3060192"/>
              <a:gd name="connsiteY3" fmla="*/ 0 h 396239"/>
              <a:gd name="connsiteX4" fmla="*/ 0 w 3060192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396239">
                <a:moveTo>
                  <a:pt x="0" y="396239"/>
                </a:moveTo>
                <a:lnTo>
                  <a:pt x="3060192" y="396239"/>
                </a:lnTo>
                <a:lnTo>
                  <a:pt x="3060192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30270" y="1289050"/>
            <a:ext cx="3072892" cy="408939"/>
          </a:xfrm>
          <a:custGeom>
            <a:avLst/>
            <a:gdLst>
              <a:gd name="connsiteX0" fmla="*/ 6350 w 3072892"/>
              <a:gd name="connsiteY0" fmla="*/ 402589 h 408939"/>
              <a:gd name="connsiteX1" fmla="*/ 3066542 w 3072892"/>
              <a:gd name="connsiteY1" fmla="*/ 402589 h 408939"/>
              <a:gd name="connsiteX2" fmla="*/ 3066542 w 3072892"/>
              <a:gd name="connsiteY2" fmla="*/ 6350 h 408939"/>
              <a:gd name="connsiteX3" fmla="*/ 6350 w 3072892"/>
              <a:gd name="connsiteY3" fmla="*/ 6350 h 408939"/>
              <a:gd name="connsiteX4" fmla="*/ 6350 w 3072892"/>
              <a:gd name="connsiteY4" fmla="*/ 402589 h 4089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408939">
                <a:moveTo>
                  <a:pt x="6350" y="402589"/>
                </a:moveTo>
                <a:lnTo>
                  <a:pt x="3066542" y="402589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4025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b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36620" y="1760220"/>
            <a:ext cx="3060192" cy="1164335"/>
          </a:xfrm>
          <a:custGeom>
            <a:avLst/>
            <a:gdLst>
              <a:gd name="connsiteX0" fmla="*/ 0 w 3060192"/>
              <a:gd name="connsiteY0" fmla="*/ 1164335 h 1164335"/>
              <a:gd name="connsiteX1" fmla="*/ 3060192 w 3060192"/>
              <a:gd name="connsiteY1" fmla="*/ 1164335 h 1164335"/>
              <a:gd name="connsiteX2" fmla="*/ 3060192 w 3060192"/>
              <a:gd name="connsiteY2" fmla="*/ 0 h 1164335"/>
              <a:gd name="connsiteX3" fmla="*/ 0 w 3060192"/>
              <a:gd name="connsiteY3" fmla="*/ 0 h 1164335"/>
              <a:gd name="connsiteX4" fmla="*/ 0 w 3060192"/>
              <a:gd name="connsiteY4" fmla="*/ 1164335 h 1164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1164335">
                <a:moveTo>
                  <a:pt x="0" y="1164335"/>
                </a:moveTo>
                <a:lnTo>
                  <a:pt x="3060192" y="1164335"/>
                </a:lnTo>
                <a:lnTo>
                  <a:pt x="3060192" y="0"/>
                </a:lnTo>
                <a:lnTo>
                  <a:pt x="0" y="0"/>
                </a:lnTo>
                <a:lnTo>
                  <a:pt x="0" y="1164335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30270" y="1753870"/>
            <a:ext cx="3072892" cy="1177035"/>
          </a:xfrm>
          <a:custGeom>
            <a:avLst/>
            <a:gdLst>
              <a:gd name="connsiteX0" fmla="*/ 6350 w 3072892"/>
              <a:gd name="connsiteY0" fmla="*/ 1170685 h 1177035"/>
              <a:gd name="connsiteX1" fmla="*/ 3066542 w 3072892"/>
              <a:gd name="connsiteY1" fmla="*/ 1170685 h 1177035"/>
              <a:gd name="connsiteX2" fmla="*/ 3066542 w 3072892"/>
              <a:gd name="connsiteY2" fmla="*/ 6350 h 1177035"/>
              <a:gd name="connsiteX3" fmla="*/ 6350 w 3072892"/>
              <a:gd name="connsiteY3" fmla="*/ 6350 h 1177035"/>
              <a:gd name="connsiteX4" fmla="*/ 6350 w 3072892"/>
              <a:gd name="connsiteY4" fmla="*/ 1170685 h 1177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1177035">
                <a:moveTo>
                  <a:pt x="6350" y="1170685"/>
                </a:moveTo>
                <a:lnTo>
                  <a:pt x="3066542" y="1170685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117068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b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29400" y="1295400"/>
            <a:ext cx="3060192" cy="396239"/>
          </a:xfrm>
          <a:custGeom>
            <a:avLst/>
            <a:gdLst>
              <a:gd name="connsiteX0" fmla="*/ 0 w 3060192"/>
              <a:gd name="connsiteY0" fmla="*/ 396239 h 396239"/>
              <a:gd name="connsiteX1" fmla="*/ 3060192 w 3060192"/>
              <a:gd name="connsiteY1" fmla="*/ 396239 h 396239"/>
              <a:gd name="connsiteX2" fmla="*/ 3060192 w 3060192"/>
              <a:gd name="connsiteY2" fmla="*/ 0 h 396239"/>
              <a:gd name="connsiteX3" fmla="*/ 0 w 3060192"/>
              <a:gd name="connsiteY3" fmla="*/ 0 h 396239"/>
              <a:gd name="connsiteX4" fmla="*/ 0 w 3060192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396239">
                <a:moveTo>
                  <a:pt x="0" y="396239"/>
                </a:moveTo>
                <a:lnTo>
                  <a:pt x="3060192" y="396239"/>
                </a:lnTo>
                <a:lnTo>
                  <a:pt x="3060192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23050" y="1289050"/>
            <a:ext cx="3072892" cy="408939"/>
          </a:xfrm>
          <a:custGeom>
            <a:avLst/>
            <a:gdLst>
              <a:gd name="connsiteX0" fmla="*/ 6350 w 3072892"/>
              <a:gd name="connsiteY0" fmla="*/ 402589 h 408939"/>
              <a:gd name="connsiteX1" fmla="*/ 3066542 w 3072892"/>
              <a:gd name="connsiteY1" fmla="*/ 402589 h 408939"/>
              <a:gd name="connsiteX2" fmla="*/ 3066542 w 3072892"/>
              <a:gd name="connsiteY2" fmla="*/ 6350 h 408939"/>
              <a:gd name="connsiteX3" fmla="*/ 6350 w 3072892"/>
              <a:gd name="connsiteY3" fmla="*/ 6350 h 408939"/>
              <a:gd name="connsiteX4" fmla="*/ 6350 w 3072892"/>
              <a:gd name="connsiteY4" fmla="*/ 402589 h 4089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408939">
                <a:moveTo>
                  <a:pt x="6350" y="402589"/>
                </a:moveTo>
                <a:lnTo>
                  <a:pt x="3066542" y="402589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4025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b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29400" y="1760220"/>
            <a:ext cx="3060192" cy="1164335"/>
          </a:xfrm>
          <a:custGeom>
            <a:avLst/>
            <a:gdLst>
              <a:gd name="connsiteX0" fmla="*/ 0 w 3060192"/>
              <a:gd name="connsiteY0" fmla="*/ 1164335 h 1164335"/>
              <a:gd name="connsiteX1" fmla="*/ 3060192 w 3060192"/>
              <a:gd name="connsiteY1" fmla="*/ 1164335 h 1164335"/>
              <a:gd name="connsiteX2" fmla="*/ 3060192 w 3060192"/>
              <a:gd name="connsiteY2" fmla="*/ 0 h 1164335"/>
              <a:gd name="connsiteX3" fmla="*/ 0 w 3060192"/>
              <a:gd name="connsiteY3" fmla="*/ 0 h 1164335"/>
              <a:gd name="connsiteX4" fmla="*/ 0 w 3060192"/>
              <a:gd name="connsiteY4" fmla="*/ 1164335 h 1164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1164335">
                <a:moveTo>
                  <a:pt x="0" y="1164335"/>
                </a:moveTo>
                <a:lnTo>
                  <a:pt x="3060192" y="1164335"/>
                </a:lnTo>
                <a:lnTo>
                  <a:pt x="3060192" y="0"/>
                </a:lnTo>
                <a:lnTo>
                  <a:pt x="0" y="0"/>
                </a:lnTo>
                <a:lnTo>
                  <a:pt x="0" y="1164335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23050" y="1753870"/>
            <a:ext cx="3072892" cy="1177035"/>
          </a:xfrm>
          <a:custGeom>
            <a:avLst/>
            <a:gdLst>
              <a:gd name="connsiteX0" fmla="*/ 6350 w 3072892"/>
              <a:gd name="connsiteY0" fmla="*/ 1170685 h 1177035"/>
              <a:gd name="connsiteX1" fmla="*/ 3066542 w 3072892"/>
              <a:gd name="connsiteY1" fmla="*/ 1170685 h 1177035"/>
              <a:gd name="connsiteX2" fmla="*/ 3066542 w 3072892"/>
              <a:gd name="connsiteY2" fmla="*/ 6350 h 1177035"/>
              <a:gd name="connsiteX3" fmla="*/ 6350 w 3072892"/>
              <a:gd name="connsiteY3" fmla="*/ 6350 h 1177035"/>
              <a:gd name="connsiteX4" fmla="*/ 6350 w 3072892"/>
              <a:gd name="connsiteY4" fmla="*/ 1170685 h 1177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1177035">
                <a:moveTo>
                  <a:pt x="6350" y="1170685"/>
                </a:moveTo>
                <a:lnTo>
                  <a:pt x="3066542" y="1170685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117068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b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2993136"/>
            <a:ext cx="3060192" cy="1219200"/>
          </a:xfrm>
          <a:custGeom>
            <a:avLst/>
            <a:gdLst>
              <a:gd name="connsiteX0" fmla="*/ 0 w 3060192"/>
              <a:gd name="connsiteY0" fmla="*/ 1219200 h 1219200"/>
              <a:gd name="connsiteX1" fmla="*/ 3060192 w 3060192"/>
              <a:gd name="connsiteY1" fmla="*/ 1219200 h 1219200"/>
              <a:gd name="connsiteX2" fmla="*/ 3060192 w 3060192"/>
              <a:gd name="connsiteY2" fmla="*/ 0 h 1219200"/>
              <a:gd name="connsiteX3" fmla="*/ 0 w 3060192"/>
              <a:gd name="connsiteY3" fmla="*/ 0 h 1219200"/>
              <a:gd name="connsiteX4" fmla="*/ 0 w 3060192"/>
              <a:gd name="connsiteY4" fmla="*/ 1219200 h 1219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1219200">
                <a:moveTo>
                  <a:pt x="0" y="1219200"/>
                </a:moveTo>
                <a:lnTo>
                  <a:pt x="3060192" y="1219200"/>
                </a:lnTo>
                <a:lnTo>
                  <a:pt x="3060192" y="0"/>
                </a:lnTo>
                <a:lnTo>
                  <a:pt x="0" y="0"/>
                </a:lnTo>
                <a:lnTo>
                  <a:pt x="0" y="12192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2986786"/>
            <a:ext cx="3072892" cy="1231900"/>
          </a:xfrm>
          <a:custGeom>
            <a:avLst/>
            <a:gdLst>
              <a:gd name="connsiteX0" fmla="*/ 6350 w 3072892"/>
              <a:gd name="connsiteY0" fmla="*/ 1225550 h 1231900"/>
              <a:gd name="connsiteX1" fmla="*/ 3066542 w 3072892"/>
              <a:gd name="connsiteY1" fmla="*/ 1225550 h 1231900"/>
              <a:gd name="connsiteX2" fmla="*/ 3066542 w 3072892"/>
              <a:gd name="connsiteY2" fmla="*/ 6350 h 1231900"/>
              <a:gd name="connsiteX3" fmla="*/ 6350 w 3072892"/>
              <a:gd name="connsiteY3" fmla="*/ 6350 h 1231900"/>
              <a:gd name="connsiteX4" fmla="*/ 6350 w 3072892"/>
              <a:gd name="connsiteY4" fmla="*/ 1225550 h 1231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1231900">
                <a:moveTo>
                  <a:pt x="6350" y="1225550"/>
                </a:moveTo>
                <a:lnTo>
                  <a:pt x="3066542" y="1225550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1225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21380" y="2993136"/>
            <a:ext cx="3060192" cy="1219200"/>
          </a:xfrm>
          <a:custGeom>
            <a:avLst/>
            <a:gdLst>
              <a:gd name="connsiteX0" fmla="*/ 0 w 3060192"/>
              <a:gd name="connsiteY0" fmla="*/ 1219200 h 1219200"/>
              <a:gd name="connsiteX1" fmla="*/ 3060192 w 3060192"/>
              <a:gd name="connsiteY1" fmla="*/ 1219200 h 1219200"/>
              <a:gd name="connsiteX2" fmla="*/ 3060192 w 3060192"/>
              <a:gd name="connsiteY2" fmla="*/ 0 h 1219200"/>
              <a:gd name="connsiteX3" fmla="*/ 0 w 3060192"/>
              <a:gd name="connsiteY3" fmla="*/ 0 h 1219200"/>
              <a:gd name="connsiteX4" fmla="*/ 0 w 3060192"/>
              <a:gd name="connsiteY4" fmla="*/ 1219200 h 1219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1219200">
                <a:moveTo>
                  <a:pt x="0" y="1219200"/>
                </a:moveTo>
                <a:lnTo>
                  <a:pt x="3060192" y="1219200"/>
                </a:lnTo>
                <a:lnTo>
                  <a:pt x="3060192" y="0"/>
                </a:lnTo>
                <a:lnTo>
                  <a:pt x="0" y="0"/>
                </a:lnTo>
                <a:lnTo>
                  <a:pt x="0" y="12192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15030" y="2986786"/>
            <a:ext cx="3072892" cy="1231900"/>
          </a:xfrm>
          <a:custGeom>
            <a:avLst/>
            <a:gdLst>
              <a:gd name="connsiteX0" fmla="*/ 6350 w 3072892"/>
              <a:gd name="connsiteY0" fmla="*/ 1225550 h 1231900"/>
              <a:gd name="connsiteX1" fmla="*/ 3066542 w 3072892"/>
              <a:gd name="connsiteY1" fmla="*/ 1225550 h 1231900"/>
              <a:gd name="connsiteX2" fmla="*/ 3066542 w 3072892"/>
              <a:gd name="connsiteY2" fmla="*/ 6350 h 1231900"/>
              <a:gd name="connsiteX3" fmla="*/ 6350 w 3072892"/>
              <a:gd name="connsiteY3" fmla="*/ 6350 h 1231900"/>
              <a:gd name="connsiteX4" fmla="*/ 6350 w 3072892"/>
              <a:gd name="connsiteY4" fmla="*/ 1225550 h 1231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1231900">
                <a:moveTo>
                  <a:pt x="6350" y="1225550"/>
                </a:moveTo>
                <a:lnTo>
                  <a:pt x="3066542" y="1225550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1225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b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15684" y="2993136"/>
            <a:ext cx="3060192" cy="1219200"/>
          </a:xfrm>
          <a:custGeom>
            <a:avLst/>
            <a:gdLst>
              <a:gd name="connsiteX0" fmla="*/ 0 w 3060192"/>
              <a:gd name="connsiteY0" fmla="*/ 1219200 h 1219200"/>
              <a:gd name="connsiteX1" fmla="*/ 3060192 w 3060192"/>
              <a:gd name="connsiteY1" fmla="*/ 1219200 h 1219200"/>
              <a:gd name="connsiteX2" fmla="*/ 3060192 w 3060192"/>
              <a:gd name="connsiteY2" fmla="*/ 0 h 1219200"/>
              <a:gd name="connsiteX3" fmla="*/ 0 w 3060192"/>
              <a:gd name="connsiteY3" fmla="*/ 0 h 1219200"/>
              <a:gd name="connsiteX4" fmla="*/ 0 w 3060192"/>
              <a:gd name="connsiteY4" fmla="*/ 1219200 h 1219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1219200">
                <a:moveTo>
                  <a:pt x="0" y="1219200"/>
                </a:moveTo>
                <a:lnTo>
                  <a:pt x="3060192" y="1219200"/>
                </a:lnTo>
                <a:lnTo>
                  <a:pt x="3060192" y="0"/>
                </a:lnTo>
                <a:lnTo>
                  <a:pt x="0" y="0"/>
                </a:lnTo>
                <a:lnTo>
                  <a:pt x="0" y="12192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09334" y="2986786"/>
            <a:ext cx="3072892" cy="1231900"/>
          </a:xfrm>
          <a:custGeom>
            <a:avLst/>
            <a:gdLst>
              <a:gd name="connsiteX0" fmla="*/ 6350 w 3072892"/>
              <a:gd name="connsiteY0" fmla="*/ 1225550 h 1231900"/>
              <a:gd name="connsiteX1" fmla="*/ 3066542 w 3072892"/>
              <a:gd name="connsiteY1" fmla="*/ 1225550 h 1231900"/>
              <a:gd name="connsiteX2" fmla="*/ 3066542 w 3072892"/>
              <a:gd name="connsiteY2" fmla="*/ 6350 h 1231900"/>
              <a:gd name="connsiteX3" fmla="*/ 6350 w 3072892"/>
              <a:gd name="connsiteY3" fmla="*/ 6350 h 1231900"/>
              <a:gd name="connsiteX4" fmla="*/ 6350 w 3072892"/>
              <a:gd name="connsiteY4" fmla="*/ 1225550 h 1231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1231900">
                <a:moveTo>
                  <a:pt x="6350" y="1225550"/>
                </a:moveTo>
                <a:lnTo>
                  <a:pt x="3066542" y="1225550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1225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b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2316" y="4293108"/>
            <a:ext cx="3060192" cy="1819656"/>
          </a:xfrm>
          <a:custGeom>
            <a:avLst/>
            <a:gdLst>
              <a:gd name="connsiteX0" fmla="*/ 0 w 3060192"/>
              <a:gd name="connsiteY0" fmla="*/ 1819656 h 1819656"/>
              <a:gd name="connsiteX1" fmla="*/ 3060192 w 3060192"/>
              <a:gd name="connsiteY1" fmla="*/ 1819656 h 1819656"/>
              <a:gd name="connsiteX2" fmla="*/ 3060192 w 3060192"/>
              <a:gd name="connsiteY2" fmla="*/ 0 h 1819656"/>
              <a:gd name="connsiteX3" fmla="*/ 0 w 3060192"/>
              <a:gd name="connsiteY3" fmla="*/ 0 h 1819656"/>
              <a:gd name="connsiteX4" fmla="*/ 0 w 3060192"/>
              <a:gd name="connsiteY4" fmla="*/ 1819656 h 18196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1819656">
                <a:moveTo>
                  <a:pt x="0" y="1819656"/>
                </a:moveTo>
                <a:lnTo>
                  <a:pt x="3060192" y="1819656"/>
                </a:lnTo>
                <a:lnTo>
                  <a:pt x="3060192" y="0"/>
                </a:lnTo>
                <a:lnTo>
                  <a:pt x="0" y="0"/>
                </a:lnTo>
                <a:lnTo>
                  <a:pt x="0" y="1819656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5966" y="4286758"/>
            <a:ext cx="3072892" cy="1832356"/>
          </a:xfrm>
          <a:custGeom>
            <a:avLst/>
            <a:gdLst>
              <a:gd name="connsiteX0" fmla="*/ 6350 w 3072892"/>
              <a:gd name="connsiteY0" fmla="*/ 1826006 h 1832356"/>
              <a:gd name="connsiteX1" fmla="*/ 3066542 w 3072892"/>
              <a:gd name="connsiteY1" fmla="*/ 1826006 h 1832356"/>
              <a:gd name="connsiteX2" fmla="*/ 3066542 w 3072892"/>
              <a:gd name="connsiteY2" fmla="*/ 6350 h 1832356"/>
              <a:gd name="connsiteX3" fmla="*/ 6350 w 3072892"/>
              <a:gd name="connsiteY3" fmla="*/ 6350 h 1832356"/>
              <a:gd name="connsiteX4" fmla="*/ 6350 w 3072892"/>
              <a:gd name="connsiteY4" fmla="*/ 1826006 h 1832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1832356">
                <a:moveTo>
                  <a:pt x="6350" y="1826006"/>
                </a:moveTo>
                <a:lnTo>
                  <a:pt x="3066542" y="1826006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18260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36620" y="4293108"/>
            <a:ext cx="3060192" cy="1819656"/>
          </a:xfrm>
          <a:custGeom>
            <a:avLst/>
            <a:gdLst>
              <a:gd name="connsiteX0" fmla="*/ 0 w 3060192"/>
              <a:gd name="connsiteY0" fmla="*/ 1819656 h 1819656"/>
              <a:gd name="connsiteX1" fmla="*/ 3060192 w 3060192"/>
              <a:gd name="connsiteY1" fmla="*/ 1819656 h 1819656"/>
              <a:gd name="connsiteX2" fmla="*/ 3060192 w 3060192"/>
              <a:gd name="connsiteY2" fmla="*/ 0 h 1819656"/>
              <a:gd name="connsiteX3" fmla="*/ 0 w 3060192"/>
              <a:gd name="connsiteY3" fmla="*/ 0 h 1819656"/>
              <a:gd name="connsiteX4" fmla="*/ 0 w 3060192"/>
              <a:gd name="connsiteY4" fmla="*/ 1819656 h 18196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1819656">
                <a:moveTo>
                  <a:pt x="0" y="1819656"/>
                </a:moveTo>
                <a:lnTo>
                  <a:pt x="3060192" y="1819656"/>
                </a:lnTo>
                <a:lnTo>
                  <a:pt x="3060192" y="0"/>
                </a:lnTo>
                <a:lnTo>
                  <a:pt x="0" y="0"/>
                </a:lnTo>
                <a:lnTo>
                  <a:pt x="0" y="1819656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30270" y="4286758"/>
            <a:ext cx="3072892" cy="1832356"/>
          </a:xfrm>
          <a:custGeom>
            <a:avLst/>
            <a:gdLst>
              <a:gd name="connsiteX0" fmla="*/ 6350 w 3072892"/>
              <a:gd name="connsiteY0" fmla="*/ 1826006 h 1832356"/>
              <a:gd name="connsiteX1" fmla="*/ 3066542 w 3072892"/>
              <a:gd name="connsiteY1" fmla="*/ 1826006 h 1832356"/>
              <a:gd name="connsiteX2" fmla="*/ 3066542 w 3072892"/>
              <a:gd name="connsiteY2" fmla="*/ 6350 h 1832356"/>
              <a:gd name="connsiteX3" fmla="*/ 6350 w 3072892"/>
              <a:gd name="connsiteY3" fmla="*/ 6350 h 1832356"/>
              <a:gd name="connsiteX4" fmla="*/ 6350 w 3072892"/>
              <a:gd name="connsiteY4" fmla="*/ 1826006 h 1832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1832356">
                <a:moveTo>
                  <a:pt x="6350" y="1826006"/>
                </a:moveTo>
                <a:lnTo>
                  <a:pt x="3066542" y="1826006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18260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b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29400" y="4293108"/>
            <a:ext cx="3060192" cy="1819656"/>
          </a:xfrm>
          <a:custGeom>
            <a:avLst/>
            <a:gdLst>
              <a:gd name="connsiteX0" fmla="*/ 0 w 3060192"/>
              <a:gd name="connsiteY0" fmla="*/ 1819656 h 1819656"/>
              <a:gd name="connsiteX1" fmla="*/ 3060192 w 3060192"/>
              <a:gd name="connsiteY1" fmla="*/ 1819656 h 1819656"/>
              <a:gd name="connsiteX2" fmla="*/ 3060192 w 3060192"/>
              <a:gd name="connsiteY2" fmla="*/ 0 h 1819656"/>
              <a:gd name="connsiteX3" fmla="*/ 0 w 3060192"/>
              <a:gd name="connsiteY3" fmla="*/ 0 h 1819656"/>
              <a:gd name="connsiteX4" fmla="*/ 0 w 3060192"/>
              <a:gd name="connsiteY4" fmla="*/ 1819656 h 18196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192" h="1819656">
                <a:moveTo>
                  <a:pt x="0" y="1819656"/>
                </a:moveTo>
                <a:lnTo>
                  <a:pt x="3060192" y="1819656"/>
                </a:lnTo>
                <a:lnTo>
                  <a:pt x="3060192" y="0"/>
                </a:lnTo>
                <a:lnTo>
                  <a:pt x="0" y="0"/>
                </a:lnTo>
                <a:lnTo>
                  <a:pt x="0" y="1819656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23050" y="4286758"/>
            <a:ext cx="3072892" cy="1832356"/>
          </a:xfrm>
          <a:custGeom>
            <a:avLst/>
            <a:gdLst>
              <a:gd name="connsiteX0" fmla="*/ 6350 w 3072892"/>
              <a:gd name="connsiteY0" fmla="*/ 1826006 h 1832356"/>
              <a:gd name="connsiteX1" fmla="*/ 3066542 w 3072892"/>
              <a:gd name="connsiteY1" fmla="*/ 1826006 h 1832356"/>
              <a:gd name="connsiteX2" fmla="*/ 3066542 w 3072892"/>
              <a:gd name="connsiteY2" fmla="*/ 6350 h 1832356"/>
              <a:gd name="connsiteX3" fmla="*/ 6350 w 3072892"/>
              <a:gd name="connsiteY3" fmla="*/ 6350 h 1832356"/>
              <a:gd name="connsiteX4" fmla="*/ 6350 w 3072892"/>
              <a:gd name="connsiteY4" fmla="*/ 1826006 h 1832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2892" h="1832356">
                <a:moveTo>
                  <a:pt x="6350" y="1826006"/>
                </a:moveTo>
                <a:lnTo>
                  <a:pt x="3066542" y="1826006"/>
                </a:lnTo>
                <a:lnTo>
                  <a:pt x="3066542" y="6350"/>
                </a:lnTo>
                <a:lnTo>
                  <a:pt x="6350" y="6350"/>
                </a:lnTo>
                <a:lnTo>
                  <a:pt x="6350" y="18260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b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" y="1587500"/>
            <a:ext cx="2832100" cy="454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596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第一阶段（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2014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年）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目标——根据王府井单品管理战略，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2014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年开始推进试点：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1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）按照门店维度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推进试点，即在北京地区选择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2-6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家门店，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2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）按照供应商维度推进试点，选择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40%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的供应商推进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SKU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单品管理，其它供应商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沿用价格单品管理模式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原则——建立初步单品管理能力，形成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试点门店全渠道运营能力，优先百货品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类（具体品类待讨论）推进单品化管理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试点工作，积累单品管理体系所需能力，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为后期推进作好基础性准备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路径——统一供应商编码体系，在不改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变原有业务运营模式的前提下整合能够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利用的数据，提供价格单品及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SKU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单品管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理能力，打通全渠道库存及销售价格，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提供一体化的会员及营销能力，梳理并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整理全渠道模式下的品类管理、运营管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理能力，在单店基础上试点并根据反馈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相应优化；在此基础上为顾客提供可触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摸的全渠道体验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83000" y="1562100"/>
            <a:ext cx="2679700" cy="400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第二阶段（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2015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年）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目标——根据王府井单品管理战略，继</a:t>
            </a:r>
          </a:p>
          <a:p>
            <a:pPr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续推进单品管理：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1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）指定区域全门店推</a:t>
            </a:r>
          </a:p>
          <a:p>
            <a:pPr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进单品管理，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2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）按照供应商维度进行单</a:t>
            </a:r>
          </a:p>
          <a:p>
            <a:pPr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品管理推广，不低于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60%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的供应商实现</a:t>
            </a:r>
          </a:p>
          <a:p>
            <a:pPr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SKU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单品管理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原则——提供集中化单品管理能力，门</a:t>
            </a:r>
          </a:p>
          <a:p>
            <a:pPr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店运营可以保留一定程度上的运营灵活</a:t>
            </a:r>
          </a:p>
          <a:p>
            <a:pPr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性；建立一体化的财务结算体系能力，</a:t>
            </a:r>
          </a:p>
          <a:p>
            <a:pPr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形成集中财务视图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路径——统一供应商准入，根据需要建</a:t>
            </a:r>
          </a:p>
          <a:p>
            <a:pPr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立分层次品类管理体系；统一商品准入</a:t>
            </a:r>
          </a:p>
          <a:p>
            <a:pPr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体系，为供应商或自营所涉及商品提供</a:t>
            </a:r>
          </a:p>
          <a:p>
            <a:pPr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规范性运营管理，加强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SKU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单品数量；建</a:t>
            </a:r>
          </a:p>
          <a:p>
            <a:pPr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立一体化的财务结算体系，提供全渠道</a:t>
            </a:r>
          </a:p>
          <a:p>
            <a:pPr>
              <a:lnSpc>
                <a:spcPts val="1400"/>
              </a:lnSpc>
              <a:tabLst>
                <a:tab pos="584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财务视图能力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70700" y="1536700"/>
            <a:ext cx="2679700" cy="345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596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第三阶段（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2016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年）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目标——根据王府井单品管理战略，完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成全国推广：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1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）在全国全门店基本实现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单品管理，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2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）除极少数供应商外，不低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于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80%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的供应商实现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SKU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单品管理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原则——形成统一单品管理体系，提供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财务业务一体化能力；形成统一招商采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购规划及运营管理能力，提升商品运营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与洞察能力并成为王府井的核心竞争力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路径——整合提供整合运营管理支持，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并在此基础上建立招商采购所涉及的品</a:t>
            </a:r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类规划能力，提升商品经营能力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79400"/>
            <a:ext cx="7937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单品管理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…  分阶段逐步推进单品运营能力，逐步建立并完善全渠道单品管理体系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596900"/>
            <a:ext cx="8128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基于单品管理理念，建议重构前后台类目管理体系，即后台类目（工业分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类）与前台类目（展示分类），此外为满足考核需要形成管理分类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67000" y="1625600"/>
            <a:ext cx="5588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青春动感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运动达人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10100" y="2057400"/>
            <a:ext cx="203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T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恤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26100" y="1562100"/>
            <a:ext cx="2794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女装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裙子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29200" y="29464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款式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61100" y="2946400"/>
            <a:ext cx="5588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适合季节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03700" y="2946400"/>
            <a:ext cx="5588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适合场所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15000" y="29464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领子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62800" y="2946400"/>
            <a:ext cx="139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29200" y="34671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长袖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00800" y="34671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春节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29464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品牌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52800" y="2946400"/>
            <a:ext cx="5588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适合人群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06700" y="29464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性别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34671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Nike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0" y="3467100"/>
            <a:ext cx="419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青少年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82900" y="3467100"/>
            <a:ext cx="139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43400" y="34671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休闲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15000" y="34671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无领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62800" y="3467100"/>
            <a:ext cx="139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32300" y="4203700"/>
            <a:ext cx="5588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产品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SPU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72000" y="47117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72000" y="52324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颜色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86200" y="52324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尺寸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94300" y="5232400"/>
            <a:ext cx="419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自定义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72000" y="57404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黑色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62400" y="5740400"/>
            <a:ext cx="139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XL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94300" y="5740400"/>
            <a:ext cx="419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属性值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172200"/>
            <a:ext cx="838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317500" algn="l"/>
              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基本库存单元</a:t>
            </a:r>
          </a:p>
          <a:p>
            <a:pPr>
              <a:lnSpc>
                <a:spcPts val="1300"/>
              </a:lnSpc>
              <a:tabLst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SKU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11400" y="1460500"/>
            <a:ext cx="1524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前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台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类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91300" y="1460500"/>
            <a:ext cx="6096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后台类目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……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48600" y="29337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属性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96200" y="34417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属性值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04200" y="1422400"/>
            <a:ext cx="13716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相对固定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供应商通过后台类目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发布商品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" y="1371600"/>
            <a:ext cx="9144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消费者通过前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台类目选择商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品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根据前台导购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需要，将前台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" y="2273300"/>
            <a:ext cx="9144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类目叶子结点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关联后台类目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并增加属性筛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" y="2806700"/>
            <a:ext cx="914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选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前台类目一般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" y="3175000"/>
            <a:ext cx="762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不超过三级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96100" y="5232400"/>
            <a:ext cx="1930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买家信用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新旧程度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是否消保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" y="4064000"/>
            <a:ext cx="22860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一个产品可能存在多个供应商在卖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商品编码需体现产品、供应商、区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域、门店、专柜等销售属性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43600" y="52324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商品属性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91200" y="5740400"/>
            <a:ext cx="762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商品属性值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80500" y="52197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附加属性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08900" y="57277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新品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23100" y="57277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五星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42300" y="5727700"/>
            <a:ext cx="14351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三年质保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附加属性值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11300" y="6007100"/>
            <a:ext cx="1676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即标准库存单位，线上或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称之为最小购买单位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88400" y="3517900"/>
            <a:ext cx="914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如新旧程度、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88400" y="3721100"/>
            <a:ext cx="7620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保修方式或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附加服务等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与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SPU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或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SKU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关系不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大，与供应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88400" y="4610100"/>
            <a:ext cx="762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商存在关联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00700" y="4724400"/>
            <a:ext cx="419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供应商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" y="4876800"/>
            <a:ext cx="2286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供应商发布商品时，将判断是否已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有该商品对应的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SPU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，有则直接发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" y="5219700"/>
            <a:ext cx="2286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布该商品，否则将自动挂一个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SPU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" y="5410200"/>
            <a:ext cx="1828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上去，然后同步发布该商品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1500" y="736600"/>
            <a:ext cx="16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B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单品管理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4914900"/>
            <a:ext cx="83058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65100" algn="l"/>
              </a:tabLst>
            </a:pPr>
            <a:r>
              <a:rPr lang="en-US" altLang="zh-CN" sz="11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SKU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单品管理及使用：</a:t>
            </a:r>
          </a:p>
          <a:p>
            <a:pPr>
              <a:lnSpc>
                <a:spcPts val="12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商品基本信息包括条码信息，此条码信息为供应商条码，用以提供全店统一商品条码信息，若供应商无条码，则根据管理规则生成条</a:t>
            </a:r>
          </a:p>
          <a:p>
            <a:pPr>
              <a:lnSpc>
                <a:spcPts val="12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1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码</a:t>
            </a:r>
          </a:p>
          <a:p>
            <a:pPr>
              <a:lnSpc>
                <a:spcPts val="14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由于商品主数据被全店共享使用，故此识别某一专柜商品的条件为：区域</a:t>
            </a:r>
            <a:r>
              <a:rPr lang="en-US" altLang="zh-CN" sz="11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</a:t>
            </a:r>
            <a:r>
              <a:rPr lang="en-US" altLang="zh-CN" sz="11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供应商编码</a:t>
            </a:r>
            <a:r>
              <a:rPr lang="en-US" altLang="zh-CN" sz="11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</a:t>
            </a:r>
            <a:r>
              <a:rPr lang="en-US" altLang="zh-CN" sz="11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（到规格）；此部分编码组合同</a:t>
            </a:r>
          </a:p>
          <a:p>
            <a:pPr>
              <a:lnSpc>
                <a:spcPts val="12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时作为专柜商品唯一识别编码使用，方便后期入库、出库、盘点、发货、复检等步骤的商品识别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SKU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商品信息建立完成后分别下发至所需门店</a:t>
            </a:r>
            <a:r>
              <a:rPr lang="en-US" altLang="zh-CN" sz="11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POS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与线上各前台，以支持销售开单时识别营销方案等</a:t>
            </a:r>
          </a:p>
          <a:p>
            <a:pPr>
              <a:lnSpc>
                <a:spcPts val="1200"/>
              </a:lnSpc>
              <a:tabLst>
                <a:tab pos="165100" algn="l"/>
              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价格单品管理及使用：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建立供应商价格单品信息，每个供应商可根据合同相关扣率建立多个价格单品数据，其商品编码遵循统一条件：区域</a:t>
            </a:r>
            <a:r>
              <a:rPr lang="en-US" altLang="zh-CN" sz="11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</a:t>
            </a:r>
            <a:r>
              <a:rPr lang="en-US" altLang="zh-CN" sz="11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供应商编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码</a:t>
            </a:r>
            <a:r>
              <a:rPr lang="en-US" altLang="zh-CN" sz="11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自动生成编码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价格单品信息建立完成后下发至所需门店</a:t>
            </a:r>
            <a:r>
              <a:rPr lang="en-US" altLang="zh-CN" sz="11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POS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与商城前台网站，以支持销售开单时识别营销方案等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1500" y="736600"/>
            <a:ext cx="16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609600"/>
            <a:ext cx="68707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336800" algn="l"/>
              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建议建立统一的商品管理体系，涉及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SKU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单品管理及价格单品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2336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统一商品管理（含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SKU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单品、价格单品）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93800" y="1892300"/>
            <a:ext cx="6350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1143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品类信息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品类类型</a:t>
            </a:r>
          </a:p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属性字典</a:t>
            </a:r>
          </a:p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标签字典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品类目录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33900" y="1892300"/>
            <a:ext cx="8128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254000" algn="l"/>
              </a:tabLst>
            </a:pPr>
            <a:r>
              <a:rPr lang="en-US" altLang="zh-CN" sz="105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SKU</a:t>
            </a:r>
            <a:r>
              <a:rPr lang="en-US" altLang="zh-CN" sz="105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商品信息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商品编码</a:t>
            </a:r>
          </a:p>
          <a:p>
            <a:pPr>
              <a:lnSpc>
                <a:spcPts val="18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基本信息</a:t>
            </a:r>
          </a:p>
          <a:p>
            <a:pPr>
              <a:lnSpc>
                <a:spcPts val="18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扩展信息</a:t>
            </a:r>
          </a:p>
          <a:p>
            <a:pPr>
              <a:lnSpc>
                <a:spcPts val="19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图片信息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53400" y="1892300"/>
            <a:ext cx="6350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114300" algn="l"/>
                <a:tab pos="1524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库存信息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1143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库位信息</a:t>
            </a:r>
          </a:p>
          <a:p>
            <a:pPr>
              <a:lnSpc>
                <a:spcPts val="1900"/>
              </a:lnSpc>
              <a:tabLst>
                <a:tab pos="1143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出</a:t>
            </a:r>
            <a:r>
              <a:rPr lang="en-US" altLang="zh-CN" sz="105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入库</a:t>
            </a:r>
          </a:p>
          <a:p>
            <a:pPr>
              <a:lnSpc>
                <a:spcPts val="1700"/>
              </a:lnSpc>
              <a:tabLst>
                <a:tab pos="1143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库存调整</a:t>
            </a:r>
          </a:p>
          <a:p>
            <a:pPr>
              <a:lnSpc>
                <a:spcPts val="1900"/>
              </a:lnSpc>
              <a:tabLst>
                <a:tab pos="1143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库存同步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13500" y="1892300"/>
            <a:ext cx="6350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1143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价格信息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价格条件</a:t>
            </a:r>
          </a:p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价格信息</a:t>
            </a:r>
          </a:p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价格调整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价格同步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70200" y="1892300"/>
            <a:ext cx="7747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114300" algn="l"/>
                <a:tab pos="1778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供应商信息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114300" algn="l"/>
                <a:tab pos="177800" algn="l"/>
              </a:tabLst>
            </a:pPr>
            <a:r>
              <a:rPr lang="en-US" altLang="zh-CN" dirty="0" smtClean="0"/>
              <a:t>	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合同信息</a:t>
            </a:r>
          </a:p>
          <a:p>
            <a:pPr>
              <a:lnSpc>
                <a:spcPts val="1800"/>
              </a:lnSpc>
              <a:tabLst>
                <a:tab pos="114300" algn="l"/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供应商信息</a:t>
            </a:r>
          </a:p>
          <a:p>
            <a:pPr>
              <a:lnSpc>
                <a:spcPts val="1800"/>
              </a:lnSpc>
              <a:tabLst>
                <a:tab pos="114300" algn="l"/>
                <a:tab pos="177800" algn="l"/>
              </a:tabLst>
            </a:pPr>
            <a:r>
              <a:rPr lang="en-US" altLang="zh-CN" dirty="0" smtClean="0"/>
              <a:t>	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经营范围</a:t>
            </a:r>
          </a:p>
          <a:p>
            <a:pPr>
              <a:lnSpc>
                <a:spcPts val="1900"/>
              </a:lnSpc>
              <a:tabLst>
                <a:tab pos="114300" algn="l"/>
                <a:tab pos="177800" algn="l"/>
              </a:tabLst>
            </a:pPr>
            <a:r>
              <a:rPr lang="en-US" altLang="zh-CN" dirty="0" smtClean="0"/>
              <a:t>	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信息同步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46600" y="3429000"/>
            <a:ext cx="8001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2413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价格商品信息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商品编码</a:t>
            </a:r>
          </a:p>
          <a:p>
            <a:pPr>
              <a:lnSpc>
                <a:spcPts val="17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基本信息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3162300"/>
            <a:ext cx="26670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228600" algn="l"/>
                <a:tab pos="533400" algn="l"/>
              </a:tabLst>
            </a:pPr>
            <a:r>
              <a:rPr lang="en-US" altLang="zh-CN" dirty="0" smtClean="0"/>
              <a:t>		</a:t>
            </a:r>
            <a:r>
              <a:rPr lang="en-US" altLang="zh-CN" sz="105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属性关系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228600" algn="l"/>
                <a:tab pos="5334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商品自身所包含的供应商条码信息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  <a:p>
            <a:pPr>
              <a:lnSpc>
                <a:spcPts val="1300"/>
              </a:lnSpc>
              <a:tabLst>
                <a:tab pos="228600" algn="l"/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王府井自有编码，建立关联</a:t>
            </a:r>
          </a:p>
          <a:p>
            <a:pPr>
              <a:lnSpc>
                <a:spcPts val="1500"/>
              </a:lnSpc>
              <a:tabLst>
                <a:tab pos="228600" algn="l"/>
                <a:tab pos="5334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在供应商和商品关联后，生成对应到</a:t>
            </a:r>
          </a:p>
          <a:p>
            <a:pPr>
              <a:lnSpc>
                <a:spcPts val="1300"/>
              </a:lnSpc>
              <a:tabLst>
                <a:tab pos="228600" algn="l"/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供应商的商品编码，包括：区域编码</a:t>
            </a:r>
          </a:p>
          <a:p>
            <a:pPr>
              <a:lnSpc>
                <a:spcPts val="1400"/>
              </a:lnSpc>
              <a:tabLst>
                <a:tab pos="228600" algn="l"/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门店编码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供应商编码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商品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ID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（到</a:t>
            </a:r>
          </a:p>
          <a:p>
            <a:pPr>
              <a:lnSpc>
                <a:spcPts val="1300"/>
              </a:lnSpc>
              <a:tabLst>
                <a:tab pos="228600" algn="l"/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规格）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26200" y="3644900"/>
            <a:ext cx="26797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286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根据供应商主数据信息建立价格单品</a:t>
            </a:r>
          </a:p>
          <a:p>
            <a:pPr>
              <a:lnSpc>
                <a:spcPts val="12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信息</a:t>
            </a:r>
          </a:p>
          <a:p>
            <a:pPr>
              <a:lnSpc>
                <a:spcPts val="1500"/>
              </a:lnSpc>
              <a:tabLst>
                <a:tab pos="228600" algn="l"/>
              </a:tabLst>
            </a:pPr>
            <a:r>
              <a:rPr lang="en-US" altLang="zh-CN" sz="120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2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跟据统一规则生成商品编码（即销售</a:t>
            </a:r>
          </a:p>
          <a:p>
            <a:pPr>
              <a:lnSpc>
                <a:spcPts val="13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码）：区域编码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门店编码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供应商编</a:t>
            </a:r>
          </a:p>
          <a:p>
            <a:pPr>
              <a:lnSpc>
                <a:spcPts val="14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码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自动生成编码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单品管理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596900"/>
            <a:ext cx="8064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全渠道单品管理全流程与职责分解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针对联营与自营两种经营模式，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建立从招商采购到顾客的端到端单品管理体系与能力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736600"/>
            <a:ext cx="190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0700" y="14986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顾客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22400" y="1498600"/>
            <a:ext cx="1295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联营招商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自营采购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38500" y="14986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供应商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27500" y="1498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专柜导购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80000" y="1498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门店运营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32500" y="1498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市场营销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97700" y="1498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电商运营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02600" y="14986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摄影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902700" y="1498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物流配送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71600" y="19685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招商邀约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71600" y="28829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8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合同签订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22500" y="1905000"/>
            <a:ext cx="622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540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建立采购计</a:t>
            </a:r>
          </a:p>
          <a:p>
            <a:pPr>
              <a:lnSpc>
                <a:spcPts val="12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划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22500" y="3784600"/>
            <a:ext cx="622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635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根据实际到</a:t>
            </a:r>
          </a:p>
          <a:p>
            <a:pPr>
              <a:lnSpc>
                <a:spcPts val="1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货单收货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" y="46736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门店购买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" y="53721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线上下单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86100" y="2679700"/>
            <a:ext cx="7493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508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提供联营商</a:t>
            </a:r>
          </a:p>
          <a:p>
            <a:pPr>
              <a:lnSpc>
                <a:spcPts val="1200"/>
              </a:lnSpc>
              <a:tabLst>
                <a:tab pos="508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品主数据</a:t>
            </a:r>
          </a:p>
          <a:p>
            <a:pPr>
              <a:lnSpc>
                <a:spcPts val="1200"/>
              </a:lnSpc>
              <a:tabLst>
                <a:tab pos="508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（基本信息</a:t>
            </a:r>
          </a:p>
          <a:p>
            <a:pPr>
              <a:lnSpc>
                <a:spcPts val="1100"/>
              </a:lnSpc>
              <a:tabLst>
                <a:tab pos="50800" algn="l"/>
                <a:tab pos="1143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及价格信息）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14800" y="3632200"/>
            <a:ext cx="622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专柜导购根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14800" y="3784600"/>
            <a:ext cx="622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据到货情况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录入销售库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67300" y="2794000"/>
            <a:ext cx="6223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905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抽查主数据</a:t>
            </a:r>
          </a:p>
          <a:p>
            <a:pPr>
              <a:lnSpc>
                <a:spcPts val="1200"/>
              </a:lnSpc>
              <a:tabLst>
                <a:tab pos="1905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准确性（商</a:t>
            </a:r>
          </a:p>
          <a:p>
            <a:pPr>
              <a:lnSpc>
                <a:spcPts val="1200"/>
              </a:lnSpc>
              <a:tabLst>
                <a:tab pos="190500" algn="l"/>
              </a:tabLst>
            </a:pPr>
            <a:r>
              <a:rPr lang="en-US" altLang="zh-CN" sz="998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品信息、价</a:t>
            </a:r>
          </a:p>
          <a:p>
            <a:pPr>
              <a:lnSpc>
                <a:spcPts val="1200"/>
              </a:lnSpc>
              <a:tabLst>
                <a:tab pos="1905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格、库存信</a:t>
            </a:r>
          </a:p>
          <a:p>
            <a:pPr>
              <a:lnSpc>
                <a:spcPts val="12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息）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32500" y="2260600"/>
            <a:ext cx="622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413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制定营销计</a:t>
            </a:r>
          </a:p>
          <a:p>
            <a:pPr>
              <a:lnSpc>
                <a:spcPts val="12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划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32500" y="2857500"/>
            <a:ext cx="6223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41300" algn="l"/>
              </a:tabLst>
            </a:pPr>
            <a:r>
              <a:rPr lang="en-US" altLang="zh-CN" sz="998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制定统一或</a:t>
            </a:r>
          </a:p>
          <a:p>
            <a:pPr>
              <a:lnSpc>
                <a:spcPts val="1200"/>
              </a:lnSpc>
              <a:tabLst>
                <a:tab pos="2413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单店营销计</a:t>
            </a:r>
          </a:p>
          <a:p>
            <a:pPr>
              <a:lnSpc>
                <a:spcPts val="11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划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94400" y="3784600"/>
            <a:ext cx="685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381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营销方案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</a:t>
            </a:r>
          </a:p>
          <a:p>
            <a:pPr>
              <a:lnSpc>
                <a:spcPts val="12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销规则设计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0" y="1905000"/>
            <a:ext cx="622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运营选品建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立选品计划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0" y="2933700"/>
            <a:ext cx="6223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54000" algn="l"/>
              </a:tabLst>
            </a:pPr>
            <a:r>
              <a:rPr lang="en-US" altLang="zh-CN" sz="998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完善商品信</a:t>
            </a:r>
          </a:p>
          <a:p>
            <a:pPr>
              <a:lnSpc>
                <a:spcPts val="12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0" y="3784600"/>
            <a:ext cx="622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635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自动或人工</a:t>
            </a:r>
          </a:p>
          <a:p>
            <a:pPr>
              <a:lnSpc>
                <a:spcPts val="1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上线销售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76700" y="4114800"/>
            <a:ext cx="6858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38100" algn="l"/>
                <a:tab pos="63500" algn="l"/>
                <a:tab pos="292100" algn="l"/>
              </a:tabLst>
            </a:pPr>
            <a:r>
              <a:rPr lang="en-US" altLang="zh-CN" dirty="0" smtClean="0"/>
              <a:t>		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38100" algn="l"/>
                <a:tab pos="63500" algn="l"/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导购或自助</a:t>
            </a:r>
          </a:p>
          <a:p>
            <a:pPr>
              <a:lnSpc>
                <a:spcPts val="1200"/>
              </a:lnSpc>
              <a:tabLst>
                <a:tab pos="38100" algn="l"/>
                <a:tab pos="63500" algn="l"/>
                <a:tab pos="2921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开单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支付并</a:t>
            </a:r>
          </a:p>
          <a:p>
            <a:pPr>
              <a:lnSpc>
                <a:spcPts val="1200"/>
              </a:lnSpc>
              <a:tabLst>
                <a:tab pos="38100" algn="l"/>
                <a:tab pos="63500" algn="l"/>
                <a:tab pos="2921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收单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拣货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01000" y="53721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线上收单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64600" y="4533900"/>
            <a:ext cx="6858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配送管理</a:t>
            </a:r>
          </a:p>
          <a:p>
            <a:pPr>
              <a:lnSpc>
                <a:spcPts val="1200"/>
              </a:lnSpc>
              <a:tabLst>
                <a:tab pos="101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集货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二次分</a:t>
            </a:r>
          </a:p>
          <a:p>
            <a:pPr>
              <a:lnSpc>
                <a:spcPts val="1200"/>
              </a:lnSpc>
              <a:tabLst>
                <a:tab pos="101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拣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送交配送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902700" y="6337300"/>
            <a:ext cx="622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第三方配送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78300" y="58547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预约提货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37500" y="1905000"/>
            <a:ext cx="622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根据选品计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划制定未提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37500" y="2209800"/>
            <a:ext cx="622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供商品图片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的拍照计划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并下发门店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37500" y="2933700"/>
            <a:ext cx="6223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54000" algn="l"/>
              </a:tabLst>
            </a:pPr>
            <a:r>
              <a:rPr lang="en-US" altLang="zh-CN" sz="998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拍照修图上</a:t>
            </a:r>
          </a:p>
          <a:p>
            <a:pPr>
              <a:lnSpc>
                <a:spcPts val="12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" y="58547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门店提货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" y="63373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配送收货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单品管理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22500" y="2527300"/>
            <a:ext cx="622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建立自营商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22500" y="2705100"/>
            <a:ext cx="6223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63500" algn="l"/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品主数据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63500" algn="l"/>
                <a:tab pos="2540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建立采购订</a:t>
            </a:r>
          </a:p>
          <a:p>
            <a:pPr>
              <a:lnSpc>
                <a:spcPts val="1100"/>
              </a:lnSpc>
              <a:tabLst>
                <a:tab pos="63500" algn="l"/>
                <a:tab pos="2540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单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85004" y="1143000"/>
            <a:ext cx="3886200" cy="3200400"/>
          </a:xfrm>
          <a:custGeom>
            <a:avLst/>
            <a:gdLst>
              <a:gd name="connsiteX0" fmla="*/ 0 w 3886200"/>
              <a:gd name="connsiteY0" fmla="*/ 228980 h 3200400"/>
              <a:gd name="connsiteX1" fmla="*/ 228980 w 3886200"/>
              <a:gd name="connsiteY1" fmla="*/ 0 h 3200400"/>
              <a:gd name="connsiteX2" fmla="*/ 3657219 w 3886200"/>
              <a:gd name="connsiteY2" fmla="*/ 0 h 3200400"/>
              <a:gd name="connsiteX3" fmla="*/ 3886200 w 3886200"/>
              <a:gd name="connsiteY3" fmla="*/ 228980 h 3200400"/>
              <a:gd name="connsiteX4" fmla="*/ 3886200 w 3886200"/>
              <a:gd name="connsiteY4" fmla="*/ 2971419 h 3200400"/>
              <a:gd name="connsiteX5" fmla="*/ 3657219 w 3886200"/>
              <a:gd name="connsiteY5" fmla="*/ 3200400 h 3200400"/>
              <a:gd name="connsiteX6" fmla="*/ 228980 w 3886200"/>
              <a:gd name="connsiteY6" fmla="*/ 3200400 h 3200400"/>
              <a:gd name="connsiteX7" fmla="*/ 0 w 3886200"/>
              <a:gd name="connsiteY7" fmla="*/ 2971419 h 3200400"/>
              <a:gd name="connsiteX8" fmla="*/ 0 w 3886200"/>
              <a:gd name="connsiteY8" fmla="*/ 228980 h 3200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886200" h="3200400">
                <a:moveTo>
                  <a:pt x="0" y="228980"/>
                </a:moveTo>
                <a:cubicBezTo>
                  <a:pt x="0" y="102489"/>
                  <a:pt x="102489" y="0"/>
                  <a:pt x="228980" y="0"/>
                </a:cubicBezTo>
                <a:lnTo>
                  <a:pt x="3657219" y="0"/>
                </a:lnTo>
                <a:cubicBezTo>
                  <a:pt x="3783711" y="0"/>
                  <a:pt x="3886200" y="102489"/>
                  <a:pt x="3886200" y="228980"/>
                </a:cubicBezTo>
                <a:lnTo>
                  <a:pt x="3886200" y="2971419"/>
                </a:lnTo>
                <a:cubicBezTo>
                  <a:pt x="3886200" y="3097911"/>
                  <a:pt x="3783711" y="3200400"/>
                  <a:pt x="3657219" y="3200400"/>
                </a:cubicBezTo>
                <a:lnTo>
                  <a:pt x="228980" y="3200400"/>
                </a:lnTo>
                <a:cubicBezTo>
                  <a:pt x="102489" y="3200400"/>
                  <a:pt x="0" y="3097911"/>
                  <a:pt x="0" y="2971419"/>
                </a:cubicBezTo>
                <a:lnTo>
                  <a:pt x="0" y="22898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78654" y="1136650"/>
            <a:ext cx="3898900" cy="3213100"/>
          </a:xfrm>
          <a:custGeom>
            <a:avLst/>
            <a:gdLst>
              <a:gd name="connsiteX0" fmla="*/ 6350 w 3898900"/>
              <a:gd name="connsiteY0" fmla="*/ 235330 h 3213100"/>
              <a:gd name="connsiteX1" fmla="*/ 235330 w 3898900"/>
              <a:gd name="connsiteY1" fmla="*/ 6350 h 3213100"/>
              <a:gd name="connsiteX2" fmla="*/ 3663569 w 3898900"/>
              <a:gd name="connsiteY2" fmla="*/ 6350 h 3213100"/>
              <a:gd name="connsiteX3" fmla="*/ 3892550 w 3898900"/>
              <a:gd name="connsiteY3" fmla="*/ 235330 h 3213100"/>
              <a:gd name="connsiteX4" fmla="*/ 3892550 w 3898900"/>
              <a:gd name="connsiteY4" fmla="*/ 2977769 h 3213100"/>
              <a:gd name="connsiteX5" fmla="*/ 3663569 w 3898900"/>
              <a:gd name="connsiteY5" fmla="*/ 3206750 h 3213100"/>
              <a:gd name="connsiteX6" fmla="*/ 235330 w 3898900"/>
              <a:gd name="connsiteY6" fmla="*/ 3206750 h 3213100"/>
              <a:gd name="connsiteX7" fmla="*/ 6350 w 3898900"/>
              <a:gd name="connsiteY7" fmla="*/ 2977769 h 3213100"/>
              <a:gd name="connsiteX8" fmla="*/ 6350 w 3898900"/>
              <a:gd name="connsiteY8" fmla="*/ 235330 h 321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898900" h="3213100">
                <a:moveTo>
                  <a:pt x="6350" y="235330"/>
                </a:moveTo>
                <a:cubicBezTo>
                  <a:pt x="6350" y="108839"/>
                  <a:pt x="108839" y="6350"/>
                  <a:pt x="235330" y="6350"/>
                </a:cubicBezTo>
                <a:lnTo>
                  <a:pt x="3663569" y="6350"/>
                </a:lnTo>
                <a:cubicBezTo>
                  <a:pt x="3790061" y="6350"/>
                  <a:pt x="3892550" y="108839"/>
                  <a:pt x="3892550" y="235330"/>
                </a:cubicBezTo>
                <a:lnTo>
                  <a:pt x="3892550" y="2977769"/>
                </a:lnTo>
                <a:cubicBezTo>
                  <a:pt x="3892550" y="3104261"/>
                  <a:pt x="3790061" y="3206750"/>
                  <a:pt x="3663569" y="3206750"/>
                </a:cubicBezTo>
                <a:lnTo>
                  <a:pt x="235330" y="3206750"/>
                </a:lnTo>
                <a:cubicBezTo>
                  <a:pt x="108839" y="3206750"/>
                  <a:pt x="6350" y="3104261"/>
                  <a:pt x="6350" y="2977769"/>
                </a:cubicBezTo>
                <a:lnTo>
                  <a:pt x="6350" y="2353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0600" y="1143000"/>
            <a:ext cx="3886200" cy="3200400"/>
          </a:xfrm>
          <a:custGeom>
            <a:avLst/>
            <a:gdLst>
              <a:gd name="connsiteX0" fmla="*/ 0 w 3886200"/>
              <a:gd name="connsiteY0" fmla="*/ 228980 h 3200400"/>
              <a:gd name="connsiteX1" fmla="*/ 228993 w 3886200"/>
              <a:gd name="connsiteY1" fmla="*/ 0 h 3200400"/>
              <a:gd name="connsiteX2" fmla="*/ 3657219 w 3886200"/>
              <a:gd name="connsiteY2" fmla="*/ 0 h 3200400"/>
              <a:gd name="connsiteX3" fmla="*/ 3886200 w 3886200"/>
              <a:gd name="connsiteY3" fmla="*/ 228980 h 3200400"/>
              <a:gd name="connsiteX4" fmla="*/ 3886200 w 3886200"/>
              <a:gd name="connsiteY4" fmla="*/ 2971419 h 3200400"/>
              <a:gd name="connsiteX5" fmla="*/ 3657219 w 3886200"/>
              <a:gd name="connsiteY5" fmla="*/ 3200400 h 3200400"/>
              <a:gd name="connsiteX6" fmla="*/ 228993 w 3886200"/>
              <a:gd name="connsiteY6" fmla="*/ 3200400 h 3200400"/>
              <a:gd name="connsiteX7" fmla="*/ 0 w 3886200"/>
              <a:gd name="connsiteY7" fmla="*/ 2971419 h 3200400"/>
              <a:gd name="connsiteX8" fmla="*/ 0 w 3886200"/>
              <a:gd name="connsiteY8" fmla="*/ 228980 h 3200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886200" h="3200400">
                <a:moveTo>
                  <a:pt x="0" y="228980"/>
                </a:moveTo>
                <a:cubicBezTo>
                  <a:pt x="0" y="102489"/>
                  <a:pt x="102527" y="0"/>
                  <a:pt x="228993" y="0"/>
                </a:cubicBezTo>
                <a:lnTo>
                  <a:pt x="3657219" y="0"/>
                </a:lnTo>
                <a:cubicBezTo>
                  <a:pt x="3783711" y="0"/>
                  <a:pt x="3886200" y="102489"/>
                  <a:pt x="3886200" y="228980"/>
                </a:cubicBezTo>
                <a:lnTo>
                  <a:pt x="3886200" y="2971419"/>
                </a:lnTo>
                <a:cubicBezTo>
                  <a:pt x="3886200" y="3097911"/>
                  <a:pt x="3783711" y="3200400"/>
                  <a:pt x="3657219" y="3200400"/>
                </a:cubicBezTo>
                <a:lnTo>
                  <a:pt x="228993" y="3200400"/>
                </a:lnTo>
                <a:cubicBezTo>
                  <a:pt x="102527" y="3200400"/>
                  <a:pt x="0" y="3097911"/>
                  <a:pt x="0" y="2971419"/>
                </a:cubicBezTo>
                <a:lnTo>
                  <a:pt x="0" y="22898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4250" y="1136650"/>
            <a:ext cx="3898900" cy="3213100"/>
          </a:xfrm>
          <a:custGeom>
            <a:avLst/>
            <a:gdLst>
              <a:gd name="connsiteX0" fmla="*/ 6350 w 3898900"/>
              <a:gd name="connsiteY0" fmla="*/ 235330 h 3213100"/>
              <a:gd name="connsiteX1" fmla="*/ 235343 w 3898900"/>
              <a:gd name="connsiteY1" fmla="*/ 6350 h 3213100"/>
              <a:gd name="connsiteX2" fmla="*/ 3663569 w 3898900"/>
              <a:gd name="connsiteY2" fmla="*/ 6350 h 3213100"/>
              <a:gd name="connsiteX3" fmla="*/ 3892550 w 3898900"/>
              <a:gd name="connsiteY3" fmla="*/ 235330 h 3213100"/>
              <a:gd name="connsiteX4" fmla="*/ 3892550 w 3898900"/>
              <a:gd name="connsiteY4" fmla="*/ 2977769 h 3213100"/>
              <a:gd name="connsiteX5" fmla="*/ 3663569 w 3898900"/>
              <a:gd name="connsiteY5" fmla="*/ 3206750 h 3213100"/>
              <a:gd name="connsiteX6" fmla="*/ 235343 w 3898900"/>
              <a:gd name="connsiteY6" fmla="*/ 3206750 h 3213100"/>
              <a:gd name="connsiteX7" fmla="*/ 6350 w 3898900"/>
              <a:gd name="connsiteY7" fmla="*/ 2977769 h 3213100"/>
              <a:gd name="connsiteX8" fmla="*/ 6350 w 3898900"/>
              <a:gd name="connsiteY8" fmla="*/ 235330 h 321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898900" h="3213100">
                <a:moveTo>
                  <a:pt x="6350" y="235330"/>
                </a:moveTo>
                <a:cubicBezTo>
                  <a:pt x="6350" y="108839"/>
                  <a:pt x="108877" y="6350"/>
                  <a:pt x="235343" y="6350"/>
                </a:cubicBezTo>
                <a:lnTo>
                  <a:pt x="3663569" y="6350"/>
                </a:lnTo>
                <a:cubicBezTo>
                  <a:pt x="3790061" y="6350"/>
                  <a:pt x="3892550" y="108839"/>
                  <a:pt x="3892550" y="235330"/>
                </a:cubicBezTo>
                <a:lnTo>
                  <a:pt x="3892550" y="2977769"/>
                </a:lnTo>
                <a:cubicBezTo>
                  <a:pt x="3892550" y="3104261"/>
                  <a:pt x="3790061" y="3206750"/>
                  <a:pt x="3663569" y="3206750"/>
                </a:cubicBezTo>
                <a:lnTo>
                  <a:pt x="235343" y="3206750"/>
                </a:lnTo>
                <a:cubicBezTo>
                  <a:pt x="108877" y="3206750"/>
                  <a:pt x="6350" y="3104261"/>
                  <a:pt x="6350" y="2977769"/>
                </a:cubicBezTo>
                <a:lnTo>
                  <a:pt x="6350" y="2353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4240911"/>
            <a:ext cx="4649724" cy="2482977"/>
          </a:xfrm>
          <a:custGeom>
            <a:avLst/>
            <a:gdLst>
              <a:gd name="connsiteX0" fmla="*/ 0 w 4649724"/>
              <a:gd name="connsiteY0" fmla="*/ 562737 h 2482977"/>
              <a:gd name="connsiteX1" fmla="*/ 384060 w 4649724"/>
              <a:gd name="connsiteY1" fmla="*/ 178689 h 2482977"/>
              <a:gd name="connsiteX2" fmla="*/ 774953 w 4649724"/>
              <a:gd name="connsiteY2" fmla="*/ 178689 h 2482977"/>
              <a:gd name="connsiteX3" fmla="*/ 1527429 w 4649724"/>
              <a:gd name="connsiteY3" fmla="*/ 0 h 2482977"/>
              <a:gd name="connsiteX4" fmla="*/ 1937385 w 4649724"/>
              <a:gd name="connsiteY4" fmla="*/ 178689 h 2482977"/>
              <a:gd name="connsiteX5" fmla="*/ 4265676 w 4649724"/>
              <a:gd name="connsiteY5" fmla="*/ 178689 h 2482977"/>
              <a:gd name="connsiteX6" fmla="*/ 4649724 w 4649724"/>
              <a:gd name="connsiteY6" fmla="*/ 562737 h 2482977"/>
              <a:gd name="connsiteX7" fmla="*/ 4649724 w 4649724"/>
              <a:gd name="connsiteY7" fmla="*/ 562737 h 2482977"/>
              <a:gd name="connsiteX8" fmla="*/ 4649724 w 4649724"/>
              <a:gd name="connsiteY8" fmla="*/ 562737 h 2482977"/>
              <a:gd name="connsiteX9" fmla="*/ 4649724 w 4649724"/>
              <a:gd name="connsiteY9" fmla="*/ 1138809 h 2482977"/>
              <a:gd name="connsiteX10" fmla="*/ 4649724 w 4649724"/>
              <a:gd name="connsiteY10" fmla="*/ 2098916 h 2482977"/>
              <a:gd name="connsiteX11" fmla="*/ 4265676 w 4649724"/>
              <a:gd name="connsiteY11" fmla="*/ 2482977 h 2482977"/>
              <a:gd name="connsiteX12" fmla="*/ 1937385 w 4649724"/>
              <a:gd name="connsiteY12" fmla="*/ 2482977 h 2482977"/>
              <a:gd name="connsiteX13" fmla="*/ 774953 w 4649724"/>
              <a:gd name="connsiteY13" fmla="*/ 2482977 h 2482977"/>
              <a:gd name="connsiteX14" fmla="*/ 774953 w 4649724"/>
              <a:gd name="connsiteY14" fmla="*/ 2482977 h 2482977"/>
              <a:gd name="connsiteX15" fmla="*/ 384060 w 4649724"/>
              <a:gd name="connsiteY15" fmla="*/ 2482977 h 2482977"/>
              <a:gd name="connsiteX16" fmla="*/ 0 w 4649724"/>
              <a:gd name="connsiteY16" fmla="*/ 2098916 h 2482977"/>
              <a:gd name="connsiteX17" fmla="*/ 0 w 4649724"/>
              <a:gd name="connsiteY17" fmla="*/ 1138809 h 2482977"/>
              <a:gd name="connsiteX18" fmla="*/ 0 w 4649724"/>
              <a:gd name="connsiteY18" fmla="*/ 562737 h 2482977"/>
              <a:gd name="connsiteX19" fmla="*/ 0 w 4649724"/>
              <a:gd name="connsiteY19" fmla="*/ 562737 h 24829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4649724" h="2482977">
                <a:moveTo>
                  <a:pt x="0" y="562737"/>
                </a:moveTo>
                <a:cubicBezTo>
                  <a:pt x="0" y="350647"/>
                  <a:pt x="171945" y="178689"/>
                  <a:pt x="384060" y="178689"/>
                </a:cubicBezTo>
                <a:lnTo>
                  <a:pt x="774953" y="178689"/>
                </a:lnTo>
                <a:lnTo>
                  <a:pt x="1527429" y="0"/>
                </a:lnTo>
                <a:lnTo>
                  <a:pt x="1937385" y="178689"/>
                </a:lnTo>
                <a:lnTo>
                  <a:pt x="4265676" y="178689"/>
                </a:lnTo>
                <a:cubicBezTo>
                  <a:pt x="4477766" y="178689"/>
                  <a:pt x="4649724" y="350647"/>
                  <a:pt x="4649724" y="562737"/>
                </a:cubicBezTo>
                <a:lnTo>
                  <a:pt x="4649724" y="562737"/>
                </a:lnTo>
                <a:lnTo>
                  <a:pt x="4649724" y="562737"/>
                </a:lnTo>
                <a:lnTo>
                  <a:pt x="4649724" y="1138809"/>
                </a:lnTo>
                <a:lnTo>
                  <a:pt x="4649724" y="2098916"/>
                </a:lnTo>
                <a:cubicBezTo>
                  <a:pt x="4649724" y="2311031"/>
                  <a:pt x="4477766" y="2482977"/>
                  <a:pt x="4265676" y="2482977"/>
                </a:cubicBezTo>
                <a:lnTo>
                  <a:pt x="1937385" y="2482977"/>
                </a:lnTo>
                <a:lnTo>
                  <a:pt x="774953" y="2482977"/>
                </a:lnTo>
                <a:lnTo>
                  <a:pt x="774953" y="2482977"/>
                </a:lnTo>
                <a:lnTo>
                  <a:pt x="384060" y="2482977"/>
                </a:lnTo>
                <a:cubicBezTo>
                  <a:pt x="171945" y="2482977"/>
                  <a:pt x="0" y="2311031"/>
                  <a:pt x="0" y="2098916"/>
                </a:cubicBezTo>
                <a:lnTo>
                  <a:pt x="0" y="1138809"/>
                </a:lnTo>
                <a:lnTo>
                  <a:pt x="0" y="562737"/>
                </a:lnTo>
                <a:lnTo>
                  <a:pt x="0" y="562737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4234561"/>
            <a:ext cx="4662424" cy="2495677"/>
          </a:xfrm>
          <a:custGeom>
            <a:avLst/>
            <a:gdLst>
              <a:gd name="connsiteX0" fmla="*/ 6350 w 4662424"/>
              <a:gd name="connsiteY0" fmla="*/ 569087 h 2495677"/>
              <a:gd name="connsiteX1" fmla="*/ 390410 w 4662424"/>
              <a:gd name="connsiteY1" fmla="*/ 185039 h 2495677"/>
              <a:gd name="connsiteX2" fmla="*/ 781303 w 4662424"/>
              <a:gd name="connsiteY2" fmla="*/ 185039 h 2495677"/>
              <a:gd name="connsiteX3" fmla="*/ 1533779 w 4662424"/>
              <a:gd name="connsiteY3" fmla="*/ 6350 h 2495677"/>
              <a:gd name="connsiteX4" fmla="*/ 1943735 w 4662424"/>
              <a:gd name="connsiteY4" fmla="*/ 185039 h 2495677"/>
              <a:gd name="connsiteX5" fmla="*/ 4272026 w 4662424"/>
              <a:gd name="connsiteY5" fmla="*/ 185039 h 2495677"/>
              <a:gd name="connsiteX6" fmla="*/ 4656074 w 4662424"/>
              <a:gd name="connsiteY6" fmla="*/ 569087 h 2495677"/>
              <a:gd name="connsiteX7" fmla="*/ 4656074 w 4662424"/>
              <a:gd name="connsiteY7" fmla="*/ 569087 h 2495677"/>
              <a:gd name="connsiteX8" fmla="*/ 4656074 w 4662424"/>
              <a:gd name="connsiteY8" fmla="*/ 569087 h 2495677"/>
              <a:gd name="connsiteX9" fmla="*/ 4656074 w 4662424"/>
              <a:gd name="connsiteY9" fmla="*/ 1145159 h 2495677"/>
              <a:gd name="connsiteX10" fmla="*/ 4656074 w 4662424"/>
              <a:gd name="connsiteY10" fmla="*/ 2105266 h 2495677"/>
              <a:gd name="connsiteX11" fmla="*/ 4272026 w 4662424"/>
              <a:gd name="connsiteY11" fmla="*/ 2489327 h 2495677"/>
              <a:gd name="connsiteX12" fmla="*/ 1943735 w 4662424"/>
              <a:gd name="connsiteY12" fmla="*/ 2489327 h 2495677"/>
              <a:gd name="connsiteX13" fmla="*/ 781303 w 4662424"/>
              <a:gd name="connsiteY13" fmla="*/ 2489327 h 2495677"/>
              <a:gd name="connsiteX14" fmla="*/ 781303 w 4662424"/>
              <a:gd name="connsiteY14" fmla="*/ 2489327 h 2495677"/>
              <a:gd name="connsiteX15" fmla="*/ 390410 w 4662424"/>
              <a:gd name="connsiteY15" fmla="*/ 2489327 h 2495677"/>
              <a:gd name="connsiteX16" fmla="*/ 6350 w 4662424"/>
              <a:gd name="connsiteY16" fmla="*/ 2105266 h 2495677"/>
              <a:gd name="connsiteX17" fmla="*/ 6350 w 4662424"/>
              <a:gd name="connsiteY17" fmla="*/ 1145159 h 2495677"/>
              <a:gd name="connsiteX18" fmla="*/ 6350 w 4662424"/>
              <a:gd name="connsiteY18" fmla="*/ 569087 h 2495677"/>
              <a:gd name="connsiteX19" fmla="*/ 6350 w 4662424"/>
              <a:gd name="connsiteY19" fmla="*/ 569087 h 24956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4662424" h="2495677">
                <a:moveTo>
                  <a:pt x="6350" y="569087"/>
                </a:moveTo>
                <a:cubicBezTo>
                  <a:pt x="6350" y="356997"/>
                  <a:pt x="178295" y="185039"/>
                  <a:pt x="390410" y="185039"/>
                </a:cubicBezTo>
                <a:lnTo>
                  <a:pt x="781303" y="185039"/>
                </a:lnTo>
                <a:lnTo>
                  <a:pt x="1533779" y="6350"/>
                </a:lnTo>
                <a:lnTo>
                  <a:pt x="1943735" y="185039"/>
                </a:lnTo>
                <a:lnTo>
                  <a:pt x="4272026" y="185039"/>
                </a:lnTo>
                <a:cubicBezTo>
                  <a:pt x="4484116" y="185039"/>
                  <a:pt x="4656074" y="356997"/>
                  <a:pt x="4656074" y="569087"/>
                </a:cubicBezTo>
                <a:lnTo>
                  <a:pt x="4656074" y="569087"/>
                </a:lnTo>
                <a:lnTo>
                  <a:pt x="4656074" y="569087"/>
                </a:lnTo>
                <a:lnTo>
                  <a:pt x="4656074" y="1145159"/>
                </a:lnTo>
                <a:lnTo>
                  <a:pt x="4656074" y="2105266"/>
                </a:lnTo>
                <a:cubicBezTo>
                  <a:pt x="4656074" y="2317381"/>
                  <a:pt x="4484116" y="2489327"/>
                  <a:pt x="4272026" y="2489327"/>
                </a:cubicBezTo>
                <a:lnTo>
                  <a:pt x="1943735" y="2489327"/>
                </a:lnTo>
                <a:lnTo>
                  <a:pt x="781303" y="2489327"/>
                </a:lnTo>
                <a:lnTo>
                  <a:pt x="781303" y="2489327"/>
                </a:lnTo>
                <a:lnTo>
                  <a:pt x="390410" y="2489327"/>
                </a:lnTo>
                <a:cubicBezTo>
                  <a:pt x="178295" y="2489327"/>
                  <a:pt x="6350" y="2317381"/>
                  <a:pt x="6350" y="2105266"/>
                </a:cubicBezTo>
                <a:lnTo>
                  <a:pt x="6350" y="1145159"/>
                </a:lnTo>
                <a:lnTo>
                  <a:pt x="6350" y="569087"/>
                </a:lnTo>
                <a:lnTo>
                  <a:pt x="6350" y="56908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85004" y="4289552"/>
            <a:ext cx="4692396" cy="2434336"/>
          </a:xfrm>
          <a:custGeom>
            <a:avLst/>
            <a:gdLst>
              <a:gd name="connsiteX0" fmla="*/ 0 w 4692396"/>
              <a:gd name="connsiteY0" fmla="*/ 514095 h 2434336"/>
              <a:gd name="connsiteX1" fmla="*/ 384048 w 4692396"/>
              <a:gd name="connsiteY1" fmla="*/ 130047 h 2434336"/>
              <a:gd name="connsiteX2" fmla="*/ 782066 w 4692396"/>
              <a:gd name="connsiteY2" fmla="*/ 130047 h 2434336"/>
              <a:gd name="connsiteX3" fmla="*/ 1291971 w 4692396"/>
              <a:gd name="connsiteY3" fmla="*/ 0 h 2434336"/>
              <a:gd name="connsiteX4" fmla="*/ 1955164 w 4692396"/>
              <a:gd name="connsiteY4" fmla="*/ 130047 h 2434336"/>
              <a:gd name="connsiteX5" fmla="*/ 4308348 w 4692396"/>
              <a:gd name="connsiteY5" fmla="*/ 130047 h 2434336"/>
              <a:gd name="connsiteX6" fmla="*/ 4692396 w 4692396"/>
              <a:gd name="connsiteY6" fmla="*/ 514095 h 2434336"/>
              <a:gd name="connsiteX7" fmla="*/ 4692396 w 4692396"/>
              <a:gd name="connsiteY7" fmla="*/ 514095 h 2434336"/>
              <a:gd name="connsiteX8" fmla="*/ 4692396 w 4692396"/>
              <a:gd name="connsiteY8" fmla="*/ 514095 h 2434336"/>
              <a:gd name="connsiteX9" fmla="*/ 4692396 w 4692396"/>
              <a:gd name="connsiteY9" fmla="*/ 1090168 h 2434336"/>
              <a:gd name="connsiteX10" fmla="*/ 4692396 w 4692396"/>
              <a:gd name="connsiteY10" fmla="*/ 2050275 h 2434336"/>
              <a:gd name="connsiteX11" fmla="*/ 4308348 w 4692396"/>
              <a:gd name="connsiteY11" fmla="*/ 2434336 h 2434336"/>
              <a:gd name="connsiteX12" fmla="*/ 1955164 w 4692396"/>
              <a:gd name="connsiteY12" fmla="*/ 2434336 h 2434336"/>
              <a:gd name="connsiteX13" fmla="*/ 782066 w 4692396"/>
              <a:gd name="connsiteY13" fmla="*/ 2434336 h 2434336"/>
              <a:gd name="connsiteX14" fmla="*/ 782066 w 4692396"/>
              <a:gd name="connsiteY14" fmla="*/ 2434336 h 2434336"/>
              <a:gd name="connsiteX15" fmla="*/ 384048 w 4692396"/>
              <a:gd name="connsiteY15" fmla="*/ 2434336 h 2434336"/>
              <a:gd name="connsiteX16" fmla="*/ 0 w 4692396"/>
              <a:gd name="connsiteY16" fmla="*/ 2050275 h 2434336"/>
              <a:gd name="connsiteX17" fmla="*/ 0 w 4692396"/>
              <a:gd name="connsiteY17" fmla="*/ 1090168 h 2434336"/>
              <a:gd name="connsiteX18" fmla="*/ 0 w 4692396"/>
              <a:gd name="connsiteY18" fmla="*/ 514095 h 2434336"/>
              <a:gd name="connsiteX19" fmla="*/ 0 w 4692396"/>
              <a:gd name="connsiteY19" fmla="*/ 514095 h 2434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4692396" h="2434336">
                <a:moveTo>
                  <a:pt x="0" y="514095"/>
                </a:moveTo>
                <a:cubicBezTo>
                  <a:pt x="0" y="302006"/>
                  <a:pt x="171958" y="130047"/>
                  <a:pt x="384048" y="130047"/>
                </a:cubicBezTo>
                <a:lnTo>
                  <a:pt x="782066" y="130047"/>
                </a:lnTo>
                <a:lnTo>
                  <a:pt x="1291971" y="0"/>
                </a:lnTo>
                <a:lnTo>
                  <a:pt x="1955164" y="130047"/>
                </a:lnTo>
                <a:lnTo>
                  <a:pt x="4308348" y="130047"/>
                </a:lnTo>
                <a:cubicBezTo>
                  <a:pt x="4520438" y="130047"/>
                  <a:pt x="4692396" y="302006"/>
                  <a:pt x="4692396" y="514095"/>
                </a:cubicBezTo>
                <a:lnTo>
                  <a:pt x="4692396" y="514095"/>
                </a:lnTo>
                <a:lnTo>
                  <a:pt x="4692396" y="514095"/>
                </a:lnTo>
                <a:lnTo>
                  <a:pt x="4692396" y="1090168"/>
                </a:lnTo>
                <a:lnTo>
                  <a:pt x="4692396" y="2050275"/>
                </a:lnTo>
                <a:cubicBezTo>
                  <a:pt x="4692396" y="2262390"/>
                  <a:pt x="4520438" y="2434336"/>
                  <a:pt x="4308348" y="2434336"/>
                </a:cubicBezTo>
                <a:lnTo>
                  <a:pt x="1955164" y="2434336"/>
                </a:lnTo>
                <a:lnTo>
                  <a:pt x="782066" y="2434336"/>
                </a:lnTo>
                <a:lnTo>
                  <a:pt x="782066" y="2434336"/>
                </a:lnTo>
                <a:lnTo>
                  <a:pt x="384048" y="2434336"/>
                </a:lnTo>
                <a:cubicBezTo>
                  <a:pt x="171958" y="2434336"/>
                  <a:pt x="0" y="2262390"/>
                  <a:pt x="0" y="2050275"/>
                </a:cubicBezTo>
                <a:lnTo>
                  <a:pt x="0" y="1090168"/>
                </a:lnTo>
                <a:lnTo>
                  <a:pt x="0" y="514095"/>
                </a:lnTo>
                <a:lnTo>
                  <a:pt x="0" y="514095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78654" y="4283202"/>
            <a:ext cx="4705096" cy="2447036"/>
          </a:xfrm>
          <a:custGeom>
            <a:avLst/>
            <a:gdLst>
              <a:gd name="connsiteX0" fmla="*/ 6350 w 4705096"/>
              <a:gd name="connsiteY0" fmla="*/ 520445 h 2447036"/>
              <a:gd name="connsiteX1" fmla="*/ 390398 w 4705096"/>
              <a:gd name="connsiteY1" fmla="*/ 136397 h 2447036"/>
              <a:gd name="connsiteX2" fmla="*/ 788416 w 4705096"/>
              <a:gd name="connsiteY2" fmla="*/ 136397 h 2447036"/>
              <a:gd name="connsiteX3" fmla="*/ 1298321 w 4705096"/>
              <a:gd name="connsiteY3" fmla="*/ 6350 h 2447036"/>
              <a:gd name="connsiteX4" fmla="*/ 1961514 w 4705096"/>
              <a:gd name="connsiteY4" fmla="*/ 136397 h 2447036"/>
              <a:gd name="connsiteX5" fmla="*/ 4314698 w 4705096"/>
              <a:gd name="connsiteY5" fmla="*/ 136397 h 2447036"/>
              <a:gd name="connsiteX6" fmla="*/ 4698746 w 4705096"/>
              <a:gd name="connsiteY6" fmla="*/ 520445 h 2447036"/>
              <a:gd name="connsiteX7" fmla="*/ 4698746 w 4705096"/>
              <a:gd name="connsiteY7" fmla="*/ 520445 h 2447036"/>
              <a:gd name="connsiteX8" fmla="*/ 4698746 w 4705096"/>
              <a:gd name="connsiteY8" fmla="*/ 520445 h 2447036"/>
              <a:gd name="connsiteX9" fmla="*/ 4698746 w 4705096"/>
              <a:gd name="connsiteY9" fmla="*/ 1096518 h 2447036"/>
              <a:gd name="connsiteX10" fmla="*/ 4698746 w 4705096"/>
              <a:gd name="connsiteY10" fmla="*/ 2056625 h 2447036"/>
              <a:gd name="connsiteX11" fmla="*/ 4314698 w 4705096"/>
              <a:gd name="connsiteY11" fmla="*/ 2440686 h 2447036"/>
              <a:gd name="connsiteX12" fmla="*/ 1961514 w 4705096"/>
              <a:gd name="connsiteY12" fmla="*/ 2440686 h 2447036"/>
              <a:gd name="connsiteX13" fmla="*/ 788416 w 4705096"/>
              <a:gd name="connsiteY13" fmla="*/ 2440686 h 2447036"/>
              <a:gd name="connsiteX14" fmla="*/ 788416 w 4705096"/>
              <a:gd name="connsiteY14" fmla="*/ 2440686 h 2447036"/>
              <a:gd name="connsiteX15" fmla="*/ 390398 w 4705096"/>
              <a:gd name="connsiteY15" fmla="*/ 2440686 h 2447036"/>
              <a:gd name="connsiteX16" fmla="*/ 6350 w 4705096"/>
              <a:gd name="connsiteY16" fmla="*/ 2056625 h 2447036"/>
              <a:gd name="connsiteX17" fmla="*/ 6350 w 4705096"/>
              <a:gd name="connsiteY17" fmla="*/ 1096518 h 2447036"/>
              <a:gd name="connsiteX18" fmla="*/ 6350 w 4705096"/>
              <a:gd name="connsiteY18" fmla="*/ 520445 h 2447036"/>
              <a:gd name="connsiteX19" fmla="*/ 6350 w 4705096"/>
              <a:gd name="connsiteY19" fmla="*/ 520445 h 2447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4705096" h="2447036">
                <a:moveTo>
                  <a:pt x="6350" y="520445"/>
                </a:moveTo>
                <a:cubicBezTo>
                  <a:pt x="6350" y="308356"/>
                  <a:pt x="178308" y="136397"/>
                  <a:pt x="390398" y="136397"/>
                </a:cubicBezTo>
                <a:lnTo>
                  <a:pt x="788416" y="136397"/>
                </a:lnTo>
                <a:lnTo>
                  <a:pt x="1298321" y="6350"/>
                </a:lnTo>
                <a:lnTo>
                  <a:pt x="1961514" y="136397"/>
                </a:lnTo>
                <a:lnTo>
                  <a:pt x="4314698" y="136397"/>
                </a:lnTo>
                <a:cubicBezTo>
                  <a:pt x="4526788" y="136397"/>
                  <a:pt x="4698746" y="308356"/>
                  <a:pt x="4698746" y="520445"/>
                </a:cubicBezTo>
                <a:lnTo>
                  <a:pt x="4698746" y="520445"/>
                </a:lnTo>
                <a:lnTo>
                  <a:pt x="4698746" y="520445"/>
                </a:lnTo>
                <a:lnTo>
                  <a:pt x="4698746" y="1096518"/>
                </a:lnTo>
                <a:lnTo>
                  <a:pt x="4698746" y="2056625"/>
                </a:lnTo>
                <a:cubicBezTo>
                  <a:pt x="4698746" y="2268740"/>
                  <a:pt x="4526788" y="2440686"/>
                  <a:pt x="4314698" y="2440686"/>
                </a:cubicBezTo>
                <a:lnTo>
                  <a:pt x="1961514" y="2440686"/>
                </a:lnTo>
                <a:lnTo>
                  <a:pt x="788416" y="2440686"/>
                </a:lnTo>
                <a:lnTo>
                  <a:pt x="788416" y="2440686"/>
                </a:lnTo>
                <a:lnTo>
                  <a:pt x="390398" y="2440686"/>
                </a:lnTo>
                <a:cubicBezTo>
                  <a:pt x="178308" y="2440686"/>
                  <a:pt x="6350" y="2268740"/>
                  <a:pt x="6350" y="2056625"/>
                </a:cubicBezTo>
                <a:lnTo>
                  <a:pt x="6350" y="1096518"/>
                </a:lnTo>
                <a:lnTo>
                  <a:pt x="6350" y="520445"/>
                </a:lnTo>
                <a:lnTo>
                  <a:pt x="6350" y="5204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43928" y="1245108"/>
            <a:ext cx="1719071" cy="502919"/>
          </a:xfrm>
          <a:custGeom>
            <a:avLst/>
            <a:gdLst>
              <a:gd name="connsiteX0" fmla="*/ 0 w 1719071"/>
              <a:gd name="connsiteY0" fmla="*/ 502919 h 502919"/>
              <a:gd name="connsiteX1" fmla="*/ 1719071 w 1719071"/>
              <a:gd name="connsiteY1" fmla="*/ 502919 h 502919"/>
              <a:gd name="connsiteX2" fmla="*/ 1719071 w 1719071"/>
              <a:gd name="connsiteY2" fmla="*/ 0 h 502919"/>
              <a:gd name="connsiteX3" fmla="*/ 0 w 1719071"/>
              <a:gd name="connsiteY3" fmla="*/ 0 h 502919"/>
              <a:gd name="connsiteX4" fmla="*/ 0 w 1719071"/>
              <a:gd name="connsiteY4" fmla="*/ 502919 h 502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071" h="502919">
                <a:moveTo>
                  <a:pt x="0" y="502919"/>
                </a:moveTo>
                <a:lnTo>
                  <a:pt x="1719071" y="502919"/>
                </a:lnTo>
                <a:lnTo>
                  <a:pt x="1719071" y="0"/>
                </a:lnTo>
                <a:lnTo>
                  <a:pt x="0" y="0"/>
                </a:lnTo>
                <a:lnTo>
                  <a:pt x="0" y="502919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41904" y="1245108"/>
            <a:ext cx="1719072" cy="502919"/>
          </a:xfrm>
          <a:custGeom>
            <a:avLst/>
            <a:gdLst>
              <a:gd name="connsiteX0" fmla="*/ 0 w 1719072"/>
              <a:gd name="connsiteY0" fmla="*/ 502919 h 502919"/>
              <a:gd name="connsiteX1" fmla="*/ 1719072 w 1719072"/>
              <a:gd name="connsiteY1" fmla="*/ 502919 h 502919"/>
              <a:gd name="connsiteX2" fmla="*/ 1719072 w 1719072"/>
              <a:gd name="connsiteY2" fmla="*/ 0 h 502919"/>
              <a:gd name="connsiteX3" fmla="*/ 0 w 1719072"/>
              <a:gd name="connsiteY3" fmla="*/ 0 h 502919"/>
              <a:gd name="connsiteX4" fmla="*/ 0 w 1719072"/>
              <a:gd name="connsiteY4" fmla="*/ 502919 h 502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072" h="502919">
                <a:moveTo>
                  <a:pt x="0" y="502919"/>
                </a:moveTo>
                <a:lnTo>
                  <a:pt x="1719072" y="502919"/>
                </a:lnTo>
                <a:lnTo>
                  <a:pt x="1719072" y="0"/>
                </a:lnTo>
                <a:lnTo>
                  <a:pt x="0" y="0"/>
                </a:lnTo>
                <a:lnTo>
                  <a:pt x="0" y="502919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02352" y="1245108"/>
            <a:ext cx="1719071" cy="502919"/>
          </a:xfrm>
          <a:custGeom>
            <a:avLst/>
            <a:gdLst>
              <a:gd name="connsiteX0" fmla="*/ 0 w 1719071"/>
              <a:gd name="connsiteY0" fmla="*/ 502919 h 502919"/>
              <a:gd name="connsiteX1" fmla="*/ 1719071 w 1719071"/>
              <a:gd name="connsiteY1" fmla="*/ 502919 h 502919"/>
              <a:gd name="connsiteX2" fmla="*/ 1719071 w 1719071"/>
              <a:gd name="connsiteY2" fmla="*/ 0 h 502919"/>
              <a:gd name="connsiteX3" fmla="*/ 0 w 1719071"/>
              <a:gd name="connsiteY3" fmla="*/ 0 h 502919"/>
              <a:gd name="connsiteX4" fmla="*/ 0 w 1719071"/>
              <a:gd name="connsiteY4" fmla="*/ 502919 h 502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071" h="502919">
                <a:moveTo>
                  <a:pt x="0" y="502919"/>
                </a:moveTo>
                <a:lnTo>
                  <a:pt x="1719071" y="502919"/>
                </a:lnTo>
                <a:lnTo>
                  <a:pt x="1719071" y="0"/>
                </a:lnTo>
                <a:lnTo>
                  <a:pt x="0" y="0"/>
                </a:lnTo>
                <a:lnTo>
                  <a:pt x="0" y="502919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00328" y="1245108"/>
            <a:ext cx="1719072" cy="502919"/>
          </a:xfrm>
          <a:custGeom>
            <a:avLst/>
            <a:gdLst>
              <a:gd name="connsiteX0" fmla="*/ 0 w 1719072"/>
              <a:gd name="connsiteY0" fmla="*/ 502919 h 502919"/>
              <a:gd name="connsiteX1" fmla="*/ 1719072 w 1719072"/>
              <a:gd name="connsiteY1" fmla="*/ 502919 h 502919"/>
              <a:gd name="connsiteX2" fmla="*/ 1719072 w 1719072"/>
              <a:gd name="connsiteY2" fmla="*/ 0 h 502919"/>
              <a:gd name="connsiteX3" fmla="*/ 0 w 1719072"/>
              <a:gd name="connsiteY3" fmla="*/ 0 h 502919"/>
              <a:gd name="connsiteX4" fmla="*/ 0 w 1719072"/>
              <a:gd name="connsiteY4" fmla="*/ 502919 h 502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072" h="502919">
                <a:moveTo>
                  <a:pt x="0" y="502919"/>
                </a:moveTo>
                <a:lnTo>
                  <a:pt x="1719072" y="502919"/>
                </a:lnTo>
                <a:lnTo>
                  <a:pt x="1719072" y="0"/>
                </a:lnTo>
                <a:lnTo>
                  <a:pt x="0" y="0"/>
                </a:lnTo>
                <a:lnTo>
                  <a:pt x="0" y="502919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45336" y="1802892"/>
            <a:ext cx="1274064" cy="432816"/>
          </a:xfrm>
          <a:custGeom>
            <a:avLst/>
            <a:gdLst>
              <a:gd name="connsiteX0" fmla="*/ 0 w 1274064"/>
              <a:gd name="connsiteY0" fmla="*/ 432815 h 432816"/>
              <a:gd name="connsiteX1" fmla="*/ 1274064 w 1274064"/>
              <a:gd name="connsiteY1" fmla="*/ 432815 h 432816"/>
              <a:gd name="connsiteX2" fmla="*/ 1274064 w 1274064"/>
              <a:gd name="connsiteY2" fmla="*/ 0 h 432816"/>
              <a:gd name="connsiteX3" fmla="*/ 0 w 1274064"/>
              <a:gd name="connsiteY3" fmla="*/ 0 h 432816"/>
              <a:gd name="connsiteX4" fmla="*/ 0 w 1274064"/>
              <a:gd name="connsiteY4" fmla="*/ 432815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2816">
                <a:moveTo>
                  <a:pt x="0" y="432815"/>
                </a:moveTo>
                <a:lnTo>
                  <a:pt x="1274064" y="432815"/>
                </a:lnTo>
                <a:lnTo>
                  <a:pt x="1274064" y="0"/>
                </a:lnTo>
                <a:lnTo>
                  <a:pt x="0" y="0"/>
                </a:lnTo>
                <a:lnTo>
                  <a:pt x="0" y="432815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45336" y="2311908"/>
            <a:ext cx="1274064" cy="431292"/>
          </a:xfrm>
          <a:custGeom>
            <a:avLst/>
            <a:gdLst>
              <a:gd name="connsiteX0" fmla="*/ 0 w 1274064"/>
              <a:gd name="connsiteY0" fmla="*/ 431292 h 431292"/>
              <a:gd name="connsiteX1" fmla="*/ 1274064 w 1274064"/>
              <a:gd name="connsiteY1" fmla="*/ 431292 h 431292"/>
              <a:gd name="connsiteX2" fmla="*/ 1274064 w 1274064"/>
              <a:gd name="connsiteY2" fmla="*/ 0 h 431292"/>
              <a:gd name="connsiteX3" fmla="*/ 0 w 1274064"/>
              <a:gd name="connsiteY3" fmla="*/ 0 h 431292"/>
              <a:gd name="connsiteX4" fmla="*/ 0 w 1274064"/>
              <a:gd name="connsiteY4" fmla="*/ 43129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1292">
                <a:moveTo>
                  <a:pt x="0" y="431292"/>
                </a:moveTo>
                <a:lnTo>
                  <a:pt x="1274064" y="431292"/>
                </a:lnTo>
                <a:lnTo>
                  <a:pt x="1274064" y="0"/>
                </a:lnTo>
                <a:lnTo>
                  <a:pt x="0" y="0"/>
                </a:lnTo>
                <a:lnTo>
                  <a:pt x="0" y="431292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86912" y="1802892"/>
            <a:ext cx="1274064" cy="432816"/>
          </a:xfrm>
          <a:custGeom>
            <a:avLst/>
            <a:gdLst>
              <a:gd name="connsiteX0" fmla="*/ 0 w 1274064"/>
              <a:gd name="connsiteY0" fmla="*/ 432815 h 432816"/>
              <a:gd name="connsiteX1" fmla="*/ 1274064 w 1274064"/>
              <a:gd name="connsiteY1" fmla="*/ 432815 h 432816"/>
              <a:gd name="connsiteX2" fmla="*/ 1274064 w 1274064"/>
              <a:gd name="connsiteY2" fmla="*/ 0 h 432816"/>
              <a:gd name="connsiteX3" fmla="*/ 0 w 1274064"/>
              <a:gd name="connsiteY3" fmla="*/ 0 h 432816"/>
              <a:gd name="connsiteX4" fmla="*/ 0 w 1274064"/>
              <a:gd name="connsiteY4" fmla="*/ 432815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2816">
                <a:moveTo>
                  <a:pt x="0" y="432815"/>
                </a:moveTo>
                <a:lnTo>
                  <a:pt x="1274064" y="432815"/>
                </a:lnTo>
                <a:lnTo>
                  <a:pt x="1274064" y="0"/>
                </a:lnTo>
                <a:lnTo>
                  <a:pt x="0" y="0"/>
                </a:lnTo>
                <a:lnTo>
                  <a:pt x="0" y="432815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86912" y="2311908"/>
            <a:ext cx="1274064" cy="431292"/>
          </a:xfrm>
          <a:custGeom>
            <a:avLst/>
            <a:gdLst>
              <a:gd name="connsiteX0" fmla="*/ 0 w 1274064"/>
              <a:gd name="connsiteY0" fmla="*/ 431292 h 431292"/>
              <a:gd name="connsiteX1" fmla="*/ 1274064 w 1274064"/>
              <a:gd name="connsiteY1" fmla="*/ 431292 h 431292"/>
              <a:gd name="connsiteX2" fmla="*/ 1274064 w 1274064"/>
              <a:gd name="connsiteY2" fmla="*/ 0 h 431292"/>
              <a:gd name="connsiteX3" fmla="*/ 0 w 1274064"/>
              <a:gd name="connsiteY3" fmla="*/ 0 h 431292"/>
              <a:gd name="connsiteX4" fmla="*/ 0 w 1274064"/>
              <a:gd name="connsiteY4" fmla="*/ 43129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1292">
                <a:moveTo>
                  <a:pt x="0" y="431292"/>
                </a:moveTo>
                <a:lnTo>
                  <a:pt x="1274064" y="431292"/>
                </a:lnTo>
                <a:lnTo>
                  <a:pt x="1274064" y="0"/>
                </a:lnTo>
                <a:lnTo>
                  <a:pt x="0" y="0"/>
                </a:lnTo>
                <a:lnTo>
                  <a:pt x="0" y="431292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86912" y="2822448"/>
            <a:ext cx="1274064" cy="431292"/>
          </a:xfrm>
          <a:custGeom>
            <a:avLst/>
            <a:gdLst>
              <a:gd name="connsiteX0" fmla="*/ 0 w 1274064"/>
              <a:gd name="connsiteY0" fmla="*/ 431292 h 431292"/>
              <a:gd name="connsiteX1" fmla="*/ 1274064 w 1274064"/>
              <a:gd name="connsiteY1" fmla="*/ 431292 h 431292"/>
              <a:gd name="connsiteX2" fmla="*/ 1274064 w 1274064"/>
              <a:gd name="connsiteY2" fmla="*/ 0 h 431292"/>
              <a:gd name="connsiteX3" fmla="*/ 0 w 1274064"/>
              <a:gd name="connsiteY3" fmla="*/ 0 h 431292"/>
              <a:gd name="connsiteX4" fmla="*/ 0 w 1274064"/>
              <a:gd name="connsiteY4" fmla="*/ 43129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1292">
                <a:moveTo>
                  <a:pt x="0" y="431292"/>
                </a:moveTo>
                <a:lnTo>
                  <a:pt x="1274064" y="431292"/>
                </a:lnTo>
                <a:lnTo>
                  <a:pt x="1274064" y="0"/>
                </a:lnTo>
                <a:lnTo>
                  <a:pt x="0" y="0"/>
                </a:lnTo>
                <a:lnTo>
                  <a:pt x="0" y="431292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86912" y="3326892"/>
            <a:ext cx="1274064" cy="432816"/>
          </a:xfrm>
          <a:custGeom>
            <a:avLst/>
            <a:gdLst>
              <a:gd name="connsiteX0" fmla="*/ 0 w 1274064"/>
              <a:gd name="connsiteY0" fmla="*/ 432816 h 432816"/>
              <a:gd name="connsiteX1" fmla="*/ 1274064 w 1274064"/>
              <a:gd name="connsiteY1" fmla="*/ 432816 h 432816"/>
              <a:gd name="connsiteX2" fmla="*/ 1274064 w 1274064"/>
              <a:gd name="connsiteY2" fmla="*/ 0 h 432816"/>
              <a:gd name="connsiteX3" fmla="*/ 0 w 1274064"/>
              <a:gd name="connsiteY3" fmla="*/ 0 h 432816"/>
              <a:gd name="connsiteX4" fmla="*/ 0 w 1274064"/>
              <a:gd name="connsiteY4" fmla="*/ 432816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2816">
                <a:moveTo>
                  <a:pt x="0" y="432816"/>
                </a:moveTo>
                <a:lnTo>
                  <a:pt x="1274064" y="432816"/>
                </a:lnTo>
                <a:lnTo>
                  <a:pt x="1274064" y="0"/>
                </a:lnTo>
                <a:lnTo>
                  <a:pt x="0" y="0"/>
                </a:lnTo>
                <a:lnTo>
                  <a:pt x="0" y="432816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47360" y="1802892"/>
            <a:ext cx="1274064" cy="432816"/>
          </a:xfrm>
          <a:custGeom>
            <a:avLst/>
            <a:gdLst>
              <a:gd name="connsiteX0" fmla="*/ 0 w 1274064"/>
              <a:gd name="connsiteY0" fmla="*/ 432815 h 432816"/>
              <a:gd name="connsiteX1" fmla="*/ 1274064 w 1274064"/>
              <a:gd name="connsiteY1" fmla="*/ 432815 h 432816"/>
              <a:gd name="connsiteX2" fmla="*/ 1274064 w 1274064"/>
              <a:gd name="connsiteY2" fmla="*/ 0 h 432816"/>
              <a:gd name="connsiteX3" fmla="*/ 0 w 1274064"/>
              <a:gd name="connsiteY3" fmla="*/ 0 h 432816"/>
              <a:gd name="connsiteX4" fmla="*/ 0 w 1274064"/>
              <a:gd name="connsiteY4" fmla="*/ 432815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2816">
                <a:moveTo>
                  <a:pt x="0" y="432815"/>
                </a:moveTo>
                <a:lnTo>
                  <a:pt x="1274064" y="432815"/>
                </a:lnTo>
                <a:lnTo>
                  <a:pt x="1274064" y="0"/>
                </a:lnTo>
                <a:lnTo>
                  <a:pt x="0" y="0"/>
                </a:lnTo>
                <a:lnTo>
                  <a:pt x="0" y="432815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47360" y="2311908"/>
            <a:ext cx="1274064" cy="431292"/>
          </a:xfrm>
          <a:custGeom>
            <a:avLst/>
            <a:gdLst>
              <a:gd name="connsiteX0" fmla="*/ 0 w 1274064"/>
              <a:gd name="connsiteY0" fmla="*/ 431292 h 431292"/>
              <a:gd name="connsiteX1" fmla="*/ 1274064 w 1274064"/>
              <a:gd name="connsiteY1" fmla="*/ 431292 h 431292"/>
              <a:gd name="connsiteX2" fmla="*/ 1274064 w 1274064"/>
              <a:gd name="connsiteY2" fmla="*/ 0 h 431292"/>
              <a:gd name="connsiteX3" fmla="*/ 0 w 1274064"/>
              <a:gd name="connsiteY3" fmla="*/ 0 h 431292"/>
              <a:gd name="connsiteX4" fmla="*/ 0 w 1274064"/>
              <a:gd name="connsiteY4" fmla="*/ 43129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1292">
                <a:moveTo>
                  <a:pt x="0" y="431292"/>
                </a:moveTo>
                <a:lnTo>
                  <a:pt x="1274064" y="431292"/>
                </a:lnTo>
                <a:lnTo>
                  <a:pt x="1274064" y="0"/>
                </a:lnTo>
                <a:lnTo>
                  <a:pt x="0" y="0"/>
                </a:lnTo>
                <a:lnTo>
                  <a:pt x="0" y="431292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47360" y="2822448"/>
            <a:ext cx="1274064" cy="431292"/>
          </a:xfrm>
          <a:custGeom>
            <a:avLst/>
            <a:gdLst>
              <a:gd name="connsiteX0" fmla="*/ 0 w 1274064"/>
              <a:gd name="connsiteY0" fmla="*/ 431292 h 431292"/>
              <a:gd name="connsiteX1" fmla="*/ 1274064 w 1274064"/>
              <a:gd name="connsiteY1" fmla="*/ 431292 h 431292"/>
              <a:gd name="connsiteX2" fmla="*/ 1274064 w 1274064"/>
              <a:gd name="connsiteY2" fmla="*/ 0 h 431292"/>
              <a:gd name="connsiteX3" fmla="*/ 0 w 1274064"/>
              <a:gd name="connsiteY3" fmla="*/ 0 h 431292"/>
              <a:gd name="connsiteX4" fmla="*/ 0 w 1274064"/>
              <a:gd name="connsiteY4" fmla="*/ 43129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1292">
                <a:moveTo>
                  <a:pt x="0" y="431292"/>
                </a:moveTo>
                <a:lnTo>
                  <a:pt x="1274064" y="431292"/>
                </a:lnTo>
                <a:lnTo>
                  <a:pt x="1274064" y="0"/>
                </a:lnTo>
                <a:lnTo>
                  <a:pt x="0" y="0"/>
                </a:lnTo>
                <a:lnTo>
                  <a:pt x="0" y="431292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47360" y="3326892"/>
            <a:ext cx="1274064" cy="432816"/>
          </a:xfrm>
          <a:custGeom>
            <a:avLst/>
            <a:gdLst>
              <a:gd name="connsiteX0" fmla="*/ 0 w 1274064"/>
              <a:gd name="connsiteY0" fmla="*/ 432816 h 432816"/>
              <a:gd name="connsiteX1" fmla="*/ 1274064 w 1274064"/>
              <a:gd name="connsiteY1" fmla="*/ 432816 h 432816"/>
              <a:gd name="connsiteX2" fmla="*/ 1274064 w 1274064"/>
              <a:gd name="connsiteY2" fmla="*/ 0 h 432816"/>
              <a:gd name="connsiteX3" fmla="*/ 0 w 1274064"/>
              <a:gd name="connsiteY3" fmla="*/ 0 h 432816"/>
              <a:gd name="connsiteX4" fmla="*/ 0 w 1274064"/>
              <a:gd name="connsiteY4" fmla="*/ 432816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2816">
                <a:moveTo>
                  <a:pt x="0" y="432816"/>
                </a:moveTo>
                <a:lnTo>
                  <a:pt x="1274064" y="432816"/>
                </a:lnTo>
                <a:lnTo>
                  <a:pt x="1274064" y="0"/>
                </a:lnTo>
                <a:lnTo>
                  <a:pt x="0" y="0"/>
                </a:lnTo>
                <a:lnTo>
                  <a:pt x="0" y="432816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47360" y="3835908"/>
            <a:ext cx="1274064" cy="431291"/>
          </a:xfrm>
          <a:custGeom>
            <a:avLst/>
            <a:gdLst>
              <a:gd name="connsiteX0" fmla="*/ 0 w 1274064"/>
              <a:gd name="connsiteY0" fmla="*/ 431291 h 431291"/>
              <a:gd name="connsiteX1" fmla="*/ 1274064 w 1274064"/>
              <a:gd name="connsiteY1" fmla="*/ 431291 h 431291"/>
              <a:gd name="connsiteX2" fmla="*/ 1274064 w 1274064"/>
              <a:gd name="connsiteY2" fmla="*/ 0 h 431291"/>
              <a:gd name="connsiteX3" fmla="*/ 0 w 1274064"/>
              <a:gd name="connsiteY3" fmla="*/ 0 h 431291"/>
              <a:gd name="connsiteX4" fmla="*/ 0 w 1274064"/>
              <a:gd name="connsiteY4" fmla="*/ 431291 h 431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1291">
                <a:moveTo>
                  <a:pt x="0" y="431291"/>
                </a:moveTo>
                <a:lnTo>
                  <a:pt x="1274064" y="431291"/>
                </a:lnTo>
                <a:lnTo>
                  <a:pt x="1274064" y="0"/>
                </a:lnTo>
                <a:lnTo>
                  <a:pt x="0" y="0"/>
                </a:lnTo>
                <a:lnTo>
                  <a:pt x="0" y="431291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88936" y="1802892"/>
            <a:ext cx="1274064" cy="432816"/>
          </a:xfrm>
          <a:custGeom>
            <a:avLst/>
            <a:gdLst>
              <a:gd name="connsiteX0" fmla="*/ 0 w 1274064"/>
              <a:gd name="connsiteY0" fmla="*/ 432815 h 432816"/>
              <a:gd name="connsiteX1" fmla="*/ 1274064 w 1274064"/>
              <a:gd name="connsiteY1" fmla="*/ 432815 h 432816"/>
              <a:gd name="connsiteX2" fmla="*/ 1274064 w 1274064"/>
              <a:gd name="connsiteY2" fmla="*/ 0 h 432816"/>
              <a:gd name="connsiteX3" fmla="*/ 0 w 1274064"/>
              <a:gd name="connsiteY3" fmla="*/ 0 h 432816"/>
              <a:gd name="connsiteX4" fmla="*/ 0 w 1274064"/>
              <a:gd name="connsiteY4" fmla="*/ 432815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2816">
                <a:moveTo>
                  <a:pt x="0" y="432815"/>
                </a:moveTo>
                <a:lnTo>
                  <a:pt x="1274064" y="432815"/>
                </a:lnTo>
                <a:lnTo>
                  <a:pt x="1274064" y="0"/>
                </a:lnTo>
                <a:lnTo>
                  <a:pt x="0" y="0"/>
                </a:lnTo>
                <a:lnTo>
                  <a:pt x="0" y="432815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88936" y="2311908"/>
            <a:ext cx="1274064" cy="431292"/>
          </a:xfrm>
          <a:custGeom>
            <a:avLst/>
            <a:gdLst>
              <a:gd name="connsiteX0" fmla="*/ 0 w 1274064"/>
              <a:gd name="connsiteY0" fmla="*/ 431292 h 431292"/>
              <a:gd name="connsiteX1" fmla="*/ 1274064 w 1274064"/>
              <a:gd name="connsiteY1" fmla="*/ 431292 h 431292"/>
              <a:gd name="connsiteX2" fmla="*/ 1274064 w 1274064"/>
              <a:gd name="connsiteY2" fmla="*/ 0 h 431292"/>
              <a:gd name="connsiteX3" fmla="*/ 0 w 1274064"/>
              <a:gd name="connsiteY3" fmla="*/ 0 h 431292"/>
              <a:gd name="connsiteX4" fmla="*/ 0 w 1274064"/>
              <a:gd name="connsiteY4" fmla="*/ 43129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1292">
                <a:moveTo>
                  <a:pt x="0" y="431292"/>
                </a:moveTo>
                <a:lnTo>
                  <a:pt x="1274064" y="431292"/>
                </a:lnTo>
                <a:lnTo>
                  <a:pt x="1274064" y="0"/>
                </a:lnTo>
                <a:lnTo>
                  <a:pt x="0" y="0"/>
                </a:lnTo>
                <a:lnTo>
                  <a:pt x="0" y="431292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88936" y="2819400"/>
            <a:ext cx="1274064" cy="431292"/>
          </a:xfrm>
          <a:custGeom>
            <a:avLst/>
            <a:gdLst>
              <a:gd name="connsiteX0" fmla="*/ 0 w 1274064"/>
              <a:gd name="connsiteY0" fmla="*/ 431292 h 431292"/>
              <a:gd name="connsiteX1" fmla="*/ 1274064 w 1274064"/>
              <a:gd name="connsiteY1" fmla="*/ 431292 h 431292"/>
              <a:gd name="connsiteX2" fmla="*/ 1274064 w 1274064"/>
              <a:gd name="connsiteY2" fmla="*/ 0 h 431292"/>
              <a:gd name="connsiteX3" fmla="*/ 0 w 1274064"/>
              <a:gd name="connsiteY3" fmla="*/ 0 h 431292"/>
              <a:gd name="connsiteX4" fmla="*/ 0 w 1274064"/>
              <a:gd name="connsiteY4" fmla="*/ 43129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064" h="431292">
                <a:moveTo>
                  <a:pt x="0" y="431292"/>
                </a:moveTo>
                <a:lnTo>
                  <a:pt x="1274064" y="431292"/>
                </a:lnTo>
                <a:lnTo>
                  <a:pt x="1274064" y="0"/>
                </a:lnTo>
                <a:lnTo>
                  <a:pt x="0" y="0"/>
                </a:lnTo>
                <a:lnTo>
                  <a:pt x="0" y="431292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6200" y="1739900"/>
            <a:ext cx="203200" cy="850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9300" y="1739900"/>
            <a:ext cx="215900" cy="1866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72100" y="1739900"/>
            <a:ext cx="203200" cy="237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9800" y="1739900"/>
            <a:ext cx="215900" cy="135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" y="4648200"/>
            <a:ext cx="41275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65100" algn="l"/>
              </a:tabLst>
            </a:pPr>
            <a:r>
              <a:rPr lang="en-US" altLang="zh-CN" sz="1404" dirty="0" smtClean="0">
                <a:solidFill>
                  <a:srgbClr val="1e3af8"/>
                </a:solidFill>
                <a:latin typeface="SimSun" pitchFamily="18" charset="0"/>
                <a:cs typeface="SimSun" pitchFamily="18" charset="0"/>
              </a:rPr>
              <a:t>主要工作</a:t>
            </a:r>
          </a:p>
          <a:p>
            <a:pPr>
              <a:lnSpc>
                <a:spcPts val="14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提供商品主数据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(SKU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单品及价格单品、形码）</a:t>
            </a:r>
          </a:p>
          <a:p>
            <a:pPr>
              <a:lnSpc>
                <a:spcPts val="14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专柜导购提供到货情况，维护库存数据，并通过共享实现全</a:t>
            </a:r>
          </a:p>
          <a:p>
            <a:pPr>
              <a:lnSpc>
                <a:spcPts val="14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渠道库存实时化</a:t>
            </a:r>
          </a:p>
          <a:p>
            <a:pPr>
              <a:lnSpc>
                <a:spcPts val="14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导购通过移动工作台，实时完成销售开单及线上订单获取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65100" algn="l"/>
              </a:tabLst>
            </a:pPr>
            <a:r>
              <a:rPr lang="en-US" altLang="zh-CN" sz="1404" dirty="0" smtClean="0">
                <a:solidFill>
                  <a:srgbClr val="1e3af8"/>
                </a:solidFill>
                <a:latin typeface="SimSun" pitchFamily="18" charset="0"/>
                <a:cs typeface="SimSun" pitchFamily="18" charset="0"/>
              </a:rPr>
              <a:t>对供应商的价值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" y="5956300"/>
            <a:ext cx="3975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增加了线上销售渠道，帮助供应商提升销售业绩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减少对门店位置的过度依赖，可基于云店模式加强促销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洞察客户需求和同类商品市场趋势，改善商品设计和生产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81600" y="5956300"/>
            <a:ext cx="50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59400" y="5956300"/>
            <a:ext cx="36449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掌握各门店的单品销售情况，提高零售精确化运营能力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结合商品的销售和利润情况，提升商品运营能力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结合商品销售分析数据，增强供应商以议价能力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81600" y="6489700"/>
            <a:ext cx="50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59400" y="6489700"/>
            <a:ext cx="2743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实时掌握全渠道品类经营能力及经营情况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25600" y="1460500"/>
            <a:ext cx="10668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40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供应商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63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商品主信息提供</a:t>
            </a:r>
          </a:p>
          <a:p>
            <a:pPr>
              <a:lnSpc>
                <a:spcPts val="1400"/>
              </a:lnSpc>
              <a:tabLst>
                <a:tab pos="635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商品图片提供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63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销售统计分析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43300" y="1485900"/>
            <a:ext cx="1092200" cy="220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40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联营专柜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少量商品维护</a:t>
            </a:r>
          </a:p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到店入库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门店销售开单及</a:t>
            </a:r>
          </a:p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线上订单获取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库存管理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销售统计分析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00700" y="1498600"/>
            <a:ext cx="939800" cy="229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40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电商运营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运营选品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商品详情维护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商品上架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门店分拣</a:t>
            </a:r>
          </a:p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物流配送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81600" y="4051300"/>
            <a:ext cx="41275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778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自营仓储管理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77800" algn="l"/>
                <a:tab pos="457200" algn="l"/>
              </a:tabLst>
            </a:pPr>
            <a:r>
              <a:rPr lang="en-US" altLang="zh-CN" sz="1404" dirty="0" smtClean="0">
                <a:solidFill>
                  <a:srgbClr val="1e3af8"/>
                </a:solidFill>
                <a:latin typeface="SimSun" pitchFamily="18" charset="0"/>
                <a:cs typeface="SimSun" pitchFamily="18" charset="0"/>
              </a:rPr>
              <a:t>主要工作</a:t>
            </a:r>
          </a:p>
          <a:p>
            <a:pPr>
              <a:lnSpc>
                <a:spcPts val="1400"/>
              </a:lnSpc>
              <a:tabLst>
                <a:tab pos="1778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门店将监督各专柜售货员进行库存维护与销售补单，确保库</a:t>
            </a:r>
          </a:p>
          <a:p>
            <a:pPr>
              <a:lnSpc>
                <a:spcPts val="1400"/>
              </a:lnSpc>
              <a:tabLst>
                <a:tab pos="1778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存准确性，联营商品全渠道销售计入所属专柜销售，自营计</a:t>
            </a:r>
          </a:p>
          <a:p>
            <a:pPr>
              <a:lnSpc>
                <a:spcPts val="1400"/>
              </a:lnSpc>
              <a:tabLst>
                <a:tab pos="1778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入相应自营销售中</a:t>
            </a:r>
          </a:p>
          <a:p>
            <a:pPr>
              <a:lnSpc>
                <a:spcPts val="1400"/>
              </a:lnSpc>
              <a:tabLst>
                <a:tab pos="1778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电商运营部门根据需要从单品化数据中选品，并完善信息后</a:t>
            </a:r>
          </a:p>
          <a:p>
            <a:pPr>
              <a:lnSpc>
                <a:spcPts val="1400"/>
              </a:lnSpc>
              <a:tabLst>
                <a:tab pos="1778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上线销售，提供全渠道销售能力</a:t>
            </a:r>
          </a:p>
          <a:p>
            <a:pPr>
              <a:lnSpc>
                <a:spcPts val="1600"/>
              </a:lnSpc>
              <a:tabLst>
                <a:tab pos="177800" algn="l"/>
                <a:tab pos="457200" algn="l"/>
              </a:tabLst>
            </a:pPr>
            <a:r>
              <a:rPr lang="en-US" altLang="zh-CN" sz="1404" dirty="0" smtClean="0">
                <a:solidFill>
                  <a:srgbClr val="1e3af8"/>
                </a:solidFill>
                <a:latin typeface="SimSun" pitchFamily="18" charset="0"/>
                <a:cs typeface="SimSun" pitchFamily="18" charset="0"/>
              </a:rPr>
              <a:t>对王府井的价值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43800" y="1473200"/>
            <a:ext cx="10160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40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线下门店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监督修订库存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</a:p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现场监督抽检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营销活动管理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销售统计分析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79400"/>
            <a:ext cx="78613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单品管理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基于单品管理要求，供应商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/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联营专柜、电商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/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门店主要工作及价值分析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152402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152402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189918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1899183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2274341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2274341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264937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264937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264937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024530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024530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024530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399688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399688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399688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774846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774846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774846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150004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150004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150004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52516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52516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52516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90019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900193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900193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5275389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5275389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5275389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565053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565053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6025667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6025667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15176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63944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2971800"/>
            <a:ext cx="251459" cy="431291"/>
          </a:xfrm>
          <a:custGeom>
            <a:avLst/>
            <a:gdLst>
              <a:gd name="connsiteX0" fmla="*/ 0 w 251459"/>
              <a:gd name="connsiteY0" fmla="*/ 107823 h 431291"/>
              <a:gd name="connsiteX1" fmla="*/ 125729 w 251459"/>
              <a:gd name="connsiteY1" fmla="*/ 107823 h 431291"/>
              <a:gd name="connsiteX2" fmla="*/ 125729 w 251459"/>
              <a:gd name="connsiteY2" fmla="*/ 0 h 431291"/>
              <a:gd name="connsiteX3" fmla="*/ 251459 w 251459"/>
              <a:gd name="connsiteY3" fmla="*/ 215645 h 431291"/>
              <a:gd name="connsiteX4" fmla="*/ 125729 w 251459"/>
              <a:gd name="connsiteY4" fmla="*/ 431291 h 431291"/>
              <a:gd name="connsiteX5" fmla="*/ 125729 w 251459"/>
              <a:gd name="connsiteY5" fmla="*/ 323469 h 431291"/>
              <a:gd name="connsiteX6" fmla="*/ 0 w 251459"/>
              <a:gd name="connsiteY6" fmla="*/ 323469 h 431291"/>
              <a:gd name="connsiteX7" fmla="*/ 0 w 251459"/>
              <a:gd name="connsiteY7" fmla="*/ 107823 h 431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1291">
                <a:moveTo>
                  <a:pt x="0" y="107823"/>
                </a:moveTo>
                <a:lnTo>
                  <a:pt x="125729" y="107823"/>
                </a:lnTo>
                <a:lnTo>
                  <a:pt x="125729" y="0"/>
                </a:lnTo>
                <a:lnTo>
                  <a:pt x="251459" y="215645"/>
                </a:lnTo>
                <a:lnTo>
                  <a:pt x="125729" y="431291"/>
                </a:lnTo>
                <a:lnTo>
                  <a:pt x="125729" y="323469"/>
                </a:lnTo>
                <a:lnTo>
                  <a:pt x="0" y="323469"/>
                </a:lnTo>
                <a:lnTo>
                  <a:pt x="0" y="107823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目录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1600200"/>
            <a:ext cx="1143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1600200"/>
            <a:ext cx="32385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2794000"/>
            <a:ext cx="3175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3-1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3-2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3-3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3-4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3-5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3-6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3-7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66900" y="2794000"/>
            <a:ext cx="8001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单品管理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价格管理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订单管理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库存管理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会员管理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营销管理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支付管理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客服管理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5715000"/>
            <a:ext cx="114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5715000"/>
            <a:ext cx="26289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64600" y="5486400"/>
            <a:ext cx="368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记录高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51900" y="5626100"/>
            <a:ext cx="406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762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卖</a:t>
            </a: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有函</a:t>
            </a:r>
          </a:p>
          <a:p>
            <a:pPr>
              <a:lnSpc>
                <a:spcPts val="11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总额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72500" y="42418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统计高卖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46600" y="5334000"/>
            <a:ext cx="749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冻结优惠预算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36900" y="3708400"/>
            <a:ext cx="622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优惠预算池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73200" y="1473200"/>
            <a:ext cx="1828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采购价格体系（自营模式）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18200" y="1473200"/>
            <a:ext cx="1828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销售价格体系（联营模式）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0100" y="1892300"/>
            <a:ext cx="762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供价及有函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82800" y="18923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定毛利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60700" y="18923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指导价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70400" y="18923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定销价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16600" y="18923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销售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10500" y="1892300"/>
            <a:ext cx="762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结算优惠单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5500" y="2349500"/>
            <a:ext cx="6223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905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供应商提供</a:t>
            </a:r>
          </a:p>
          <a:p>
            <a:pPr>
              <a:lnSpc>
                <a:spcPts val="12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供价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905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供应商设置</a:t>
            </a:r>
          </a:p>
          <a:p>
            <a:pPr>
              <a:lnSpc>
                <a:spcPts val="12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有函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4432300"/>
            <a:ext cx="749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采购导入供价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5334000"/>
            <a:ext cx="749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采购设置有函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17700" y="4254500"/>
            <a:ext cx="749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397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价格管理人</a:t>
            </a:r>
          </a:p>
          <a:p>
            <a:pPr>
              <a:lnSpc>
                <a:spcPts val="1200"/>
              </a:lnSpc>
              <a:tabLst>
                <a:tab pos="1397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员录入比率，</a:t>
            </a:r>
          </a:p>
          <a:p>
            <a:pPr>
              <a:lnSpc>
                <a:spcPts val="1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定毛利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97200" y="4368800"/>
            <a:ext cx="876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778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系统计算限价，</a:t>
            </a:r>
          </a:p>
          <a:p>
            <a:pPr>
              <a:lnSpc>
                <a:spcPts val="11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指导价等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19600" y="3530600"/>
            <a:ext cx="1003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参考同行价格、门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19600" y="3683000"/>
            <a:ext cx="1003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3810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店价、指导价、优</a:t>
            </a:r>
          </a:p>
          <a:p>
            <a:pPr>
              <a:lnSpc>
                <a:spcPts val="1200"/>
              </a:lnSpc>
              <a:tabLst>
                <a:tab pos="3810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惠单定销售价格及</a:t>
            </a:r>
          </a:p>
          <a:p>
            <a:pPr>
              <a:lnSpc>
                <a:spcPts val="1100"/>
              </a:lnSpc>
              <a:tabLst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限量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08300" y="5981700"/>
            <a:ext cx="4318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998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OA</a:t>
            </a:r>
            <a:r>
              <a:rPr lang="en-US" altLang="zh-CN" sz="998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审批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05500" y="3708400"/>
            <a:ext cx="749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控制购买数量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88200" y="5473700"/>
            <a:ext cx="368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扣减限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62800" y="5626100"/>
            <a:ext cx="406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25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量有函</a:t>
            </a: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</a:p>
          <a:p>
            <a:pPr>
              <a:lnSpc>
                <a:spcPts val="1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优惠数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15200" y="5930900"/>
            <a:ext cx="114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8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37500" y="5461000"/>
            <a:ext cx="406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扣减</a:t>
            </a: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返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50200" y="5638800"/>
            <a:ext cx="368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635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还优惠</a:t>
            </a:r>
          </a:p>
          <a:p>
            <a:pPr>
              <a:lnSpc>
                <a:spcPts val="11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预算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26300" y="4254500"/>
            <a:ext cx="749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540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用数量，使用</a:t>
            </a:r>
          </a:p>
          <a:p>
            <a:pPr>
              <a:lnSpc>
                <a:spcPts val="11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总额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32500" y="45212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生成订单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19600" y="4457700"/>
            <a:ext cx="10033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创建优惠单</a:t>
            </a:r>
          </a:p>
          <a:p>
            <a:pPr>
              <a:lnSpc>
                <a:spcPts val="1200"/>
              </a:lnSpc>
              <a:tabLst>
                <a:tab pos="1905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总额，每次使用上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70400" y="4762500"/>
            <a:ext cx="914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2667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限，商品</a:t>
            </a: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销售渠</a:t>
            </a:r>
          </a:p>
          <a:p>
            <a:pPr>
              <a:lnSpc>
                <a:spcPts val="11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道范围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05500" y="5270500"/>
            <a:ext cx="749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270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超过数量自动</a:t>
            </a:r>
          </a:p>
          <a:p>
            <a:pPr>
              <a:lnSpc>
                <a:spcPts val="11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恢复原价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78000" y="2273300"/>
            <a:ext cx="241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B2C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05500" y="2286000"/>
            <a:ext cx="7493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开放平台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63500" algn="l"/>
                <a:tab pos="1651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获取售价及价</a:t>
            </a:r>
          </a:p>
          <a:p>
            <a:pPr>
              <a:lnSpc>
                <a:spcPts val="1100"/>
              </a:lnSpc>
              <a:tabLst>
                <a:tab pos="63500" algn="l"/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格限制数量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21600" y="2286000"/>
            <a:ext cx="10033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63500" algn="l"/>
                <a:tab pos="2921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订单清算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63500" algn="l"/>
                <a:tab pos="2921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计算降价额度并按</a:t>
            </a:r>
          </a:p>
          <a:p>
            <a:pPr>
              <a:lnSpc>
                <a:spcPts val="1100"/>
              </a:lnSpc>
              <a:tabLst>
                <a:tab pos="63500" algn="l"/>
                <a:tab pos="2921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优惠单优先级分解</a:t>
            </a:r>
          </a:p>
          <a:p>
            <a:pPr>
              <a:lnSpc>
                <a:spcPts val="1200"/>
              </a:lnSpc>
              <a:tabLst>
                <a:tab pos="63500" algn="l"/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生成优惠单明细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41600" y="2273300"/>
            <a:ext cx="1104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495300" algn="l"/>
              </a:tabLst>
            </a:pPr>
            <a:r>
              <a:rPr lang="en-US" altLang="zh-CN" sz="9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ERP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财务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预算的划拨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23100" y="3733800"/>
            <a:ext cx="9525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03200" algn="l"/>
              </a:tabLst>
            </a:pPr>
            <a:r>
              <a:rPr lang="en-US" altLang="zh-CN" sz="998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订单汇总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统计优惠单使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596900"/>
            <a:ext cx="8128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建议统一定价策略并建立全渠道价格联动机制，结合供价、单品营销资源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、门店价、同行价格进行灵活的价格计算与发布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0400" y="3365500"/>
            <a:ext cx="5080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价格中心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32700" y="6210300"/>
            <a:ext cx="2540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51900" y="6197600"/>
            <a:ext cx="508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9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ERP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财务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736600"/>
            <a:ext cx="190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价格管理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17500" y="1536700"/>
            <a:ext cx="711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66700" algn="l"/>
              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联营供应</a:t>
            </a:r>
          </a:p>
          <a:p>
            <a:pPr>
              <a:lnSpc>
                <a:spcPts val="16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29591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自营采购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66900" y="29337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商品中心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98900" y="2844800"/>
            <a:ext cx="711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建立统一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营销活动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53100" y="2844800"/>
            <a:ext cx="711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全渠道价</a:t>
            </a:r>
          </a:p>
          <a:p>
            <a:pPr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格计算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40894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虚库</a:t>
            </a:r>
          </a:p>
          <a:p>
            <a:pPr>
              <a:lnSpc>
                <a:spcPts val="1600"/>
              </a:lnSpc>
              <a:tabLst>
                <a:tab pos="88900" algn="l"/>
              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供应商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81300" y="1638300"/>
            <a:ext cx="13716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按照区域定义全渠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道统一的吊牌价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按照区域，可以定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义不同的销售价格，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形成联动机制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72000" y="3771900"/>
            <a:ext cx="1371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2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建立统一营销活动提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72000" y="3975100"/>
            <a:ext cx="13716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供全渠道一体化营销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能力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根据需要，可以分门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店独立建立营销活动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86500" y="1549400"/>
            <a:ext cx="10668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各门店可以选择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是否采商品线条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推荐的最低零售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价格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促销价格可以不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81200" y="23241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25900" y="34417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B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38800" y="21463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43500" y="5346700"/>
            <a:ext cx="1778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效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益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分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53100" y="5067300"/>
            <a:ext cx="38481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755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整合王府井全渠道客户资源，充分发掘客户的重复购买能</a:t>
            </a:r>
          </a:p>
          <a:p>
            <a:pPr>
              <a:lnSpc>
                <a:spcPts val="1400"/>
              </a:lnSpc>
              <a:tabLst>
                <a:tab pos="2755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力，提升整体销售能力</a:t>
            </a:r>
          </a:p>
          <a:p>
            <a:pPr>
              <a:lnSpc>
                <a:spcPts val="1400"/>
              </a:lnSpc>
              <a:tabLst>
                <a:tab pos="2755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形成全渠道一体化运营形象，以应对目前电商对传统零售</a:t>
            </a:r>
          </a:p>
          <a:p>
            <a:pPr>
              <a:lnSpc>
                <a:spcPts val="1400"/>
              </a:lnSpc>
              <a:tabLst>
                <a:tab pos="2755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体系的冲击，增强销售能力</a:t>
            </a:r>
          </a:p>
          <a:p>
            <a:pPr>
              <a:lnSpc>
                <a:spcPts val="1400"/>
              </a:lnSpc>
              <a:tabLst>
                <a:tab pos="2755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提供商品运营数据支持，以提供招商采购部门市场驱动的</a:t>
            </a:r>
          </a:p>
          <a:p>
            <a:pPr>
              <a:lnSpc>
                <a:spcPts val="1400"/>
              </a:lnSpc>
              <a:tabLst>
                <a:tab pos="2755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商品运营能力，提升销售能力，提升供应商议价及商品采</a:t>
            </a:r>
          </a:p>
          <a:p>
            <a:pPr>
              <a:lnSpc>
                <a:spcPts val="1400"/>
              </a:lnSpc>
              <a:tabLst>
                <a:tab pos="2755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购能力</a:t>
            </a:r>
          </a:p>
          <a:p>
            <a:pPr>
              <a:lnSpc>
                <a:spcPts val="1400"/>
              </a:lnSpc>
              <a:tabLst>
                <a:tab pos="2755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提升全渠道整合内部运营效率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  <a:tabLst>
                <a:tab pos="2755900" algn="l"/>
              </a:tabLst>
            </a:pPr>
            <a:r>
              <a:rPr lang="en-US" altLang="zh-CN" dirty="0" smtClean="0"/>
              <a:t>	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5359400"/>
            <a:ext cx="2413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业</a:t>
            </a:r>
          </a:p>
          <a:p>
            <a:pPr>
              <a:lnSpc>
                <a:spcPts val="1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务</a:t>
            </a:r>
          </a:p>
          <a:p>
            <a:pPr>
              <a:lnSpc>
                <a:spcPts val="1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规</a:t>
            </a:r>
          </a:p>
          <a:p>
            <a:pPr>
              <a:lnSpc>
                <a:spcPts val="1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范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63500" algn="l"/>
              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52500" y="5054600"/>
            <a:ext cx="3810000" cy="167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27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联营单品区分供应商定价，包含价格单品价格与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SKU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单品</a:t>
            </a:r>
          </a:p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价格</a:t>
            </a:r>
          </a:p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自营商品初期管理销售价格，后期根据毛利等条件灵活计</a:t>
            </a:r>
          </a:p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算销售价格，以提供精细化商品运营，提升盈利能力</a:t>
            </a:r>
          </a:p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集团层面统筹进行全渠道营销分级管理，适当允许门店自</a:t>
            </a:r>
          </a:p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主营销，以整体提升销售能力</a:t>
            </a:r>
          </a:p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网上呈现的价格将按照价格由低到高、活动有效时间、服</a:t>
            </a:r>
          </a:p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务质量等维度依次推荐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59800" y="1524000"/>
            <a:ext cx="7112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66700" algn="l"/>
              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移动工作</a:t>
            </a:r>
          </a:p>
          <a:p>
            <a:pPr>
              <a:lnSpc>
                <a:spcPts val="16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266700" algn="l"/>
              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虚拟专柜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59800" y="29464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线上商城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59800" y="36195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移动商城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59800" y="42926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微信商城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92100"/>
            <a:ext cx="92202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价格管理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…  遵循统一价格管理要求，联营供应商自主调价，自营商品经过相应调价申请审核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后确定销售价格，全渠道价格联动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28575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价格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78068" y="3505200"/>
            <a:ext cx="19050" cy="304800"/>
          </a:xfrm>
          <a:custGeom>
            <a:avLst/>
            <a:gdLst>
              <a:gd name="connsiteX0" fmla="*/ 9525 w 19050"/>
              <a:gd name="connsiteY0" fmla="*/ 0 h 304800"/>
              <a:gd name="connsiteX1" fmla="*/ 9525 w 19050"/>
              <a:gd name="connsiteY1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50" h="304800">
                <a:moveTo>
                  <a:pt x="9525" y="0"/>
                </a:moveTo>
                <a:lnTo>
                  <a:pt x="9525" y="304800"/>
                </a:lnTo>
              </a:path>
            </a:pathLst>
          </a:custGeom>
          <a:ln w="12700">
            <a:solidFill>
              <a:srgbClr val="aeb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16168" y="3505200"/>
            <a:ext cx="38100" cy="304800"/>
          </a:xfrm>
          <a:custGeom>
            <a:avLst/>
            <a:gdLst>
              <a:gd name="connsiteX0" fmla="*/ 19050 w 38100"/>
              <a:gd name="connsiteY0" fmla="*/ 0 h 304800"/>
              <a:gd name="connsiteX1" fmla="*/ 19050 w 38100"/>
              <a:gd name="connsiteY1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304800">
                <a:moveTo>
                  <a:pt x="19050" y="0"/>
                </a:moveTo>
                <a:lnTo>
                  <a:pt x="19050" y="304800"/>
                </a:lnTo>
              </a:path>
            </a:pathLst>
          </a:custGeom>
          <a:ln w="25400">
            <a:solidFill>
              <a:srgbClr val="aeb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73318" y="3352800"/>
            <a:ext cx="715517" cy="609600"/>
          </a:xfrm>
          <a:custGeom>
            <a:avLst/>
            <a:gdLst>
              <a:gd name="connsiteX0" fmla="*/ 0 w 715517"/>
              <a:gd name="connsiteY0" fmla="*/ 152400 h 609600"/>
              <a:gd name="connsiteX1" fmla="*/ 410717 w 715517"/>
              <a:gd name="connsiteY1" fmla="*/ 152400 h 609600"/>
              <a:gd name="connsiteX2" fmla="*/ 410717 w 715517"/>
              <a:gd name="connsiteY2" fmla="*/ 0 h 609600"/>
              <a:gd name="connsiteX3" fmla="*/ 715517 w 715517"/>
              <a:gd name="connsiteY3" fmla="*/ 304800 h 609600"/>
              <a:gd name="connsiteX4" fmla="*/ 410717 w 715517"/>
              <a:gd name="connsiteY4" fmla="*/ 609600 h 609600"/>
              <a:gd name="connsiteX5" fmla="*/ 410717 w 715517"/>
              <a:gd name="connsiteY5" fmla="*/ 457200 h 609600"/>
              <a:gd name="connsiteX6" fmla="*/ 0 w 715517"/>
              <a:gd name="connsiteY6" fmla="*/ 457200 h 609600"/>
              <a:gd name="connsiteX7" fmla="*/ 0 w 715517"/>
              <a:gd name="connsiteY7" fmla="*/ 15240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15517" h="609600">
                <a:moveTo>
                  <a:pt x="0" y="152400"/>
                </a:moveTo>
                <a:lnTo>
                  <a:pt x="410717" y="152400"/>
                </a:lnTo>
                <a:lnTo>
                  <a:pt x="410717" y="0"/>
                </a:lnTo>
                <a:lnTo>
                  <a:pt x="715517" y="304800"/>
                </a:lnTo>
                <a:lnTo>
                  <a:pt x="410717" y="609600"/>
                </a:lnTo>
                <a:lnTo>
                  <a:pt x="410717" y="457200"/>
                </a:lnTo>
                <a:lnTo>
                  <a:pt x="0" y="457200"/>
                </a:lnTo>
                <a:lnTo>
                  <a:pt x="0" y="152400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00400" y="3505200"/>
            <a:ext cx="19050" cy="304800"/>
          </a:xfrm>
          <a:custGeom>
            <a:avLst/>
            <a:gdLst>
              <a:gd name="connsiteX0" fmla="*/ 9525 w 19050"/>
              <a:gd name="connsiteY0" fmla="*/ 0 h 304800"/>
              <a:gd name="connsiteX1" fmla="*/ 9525 w 19050"/>
              <a:gd name="connsiteY1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50" h="304800">
                <a:moveTo>
                  <a:pt x="9525" y="0"/>
                </a:moveTo>
                <a:lnTo>
                  <a:pt x="9525" y="304800"/>
                </a:lnTo>
              </a:path>
            </a:pathLst>
          </a:custGeom>
          <a:ln w="12700">
            <a:solidFill>
              <a:srgbClr val="aeb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38500" y="3505200"/>
            <a:ext cx="38100" cy="304800"/>
          </a:xfrm>
          <a:custGeom>
            <a:avLst/>
            <a:gdLst>
              <a:gd name="connsiteX0" fmla="*/ 19050 w 38100"/>
              <a:gd name="connsiteY0" fmla="*/ 0 h 304800"/>
              <a:gd name="connsiteX1" fmla="*/ 19050 w 38100"/>
              <a:gd name="connsiteY1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304800">
                <a:moveTo>
                  <a:pt x="19050" y="0"/>
                </a:moveTo>
                <a:lnTo>
                  <a:pt x="19050" y="304800"/>
                </a:lnTo>
              </a:path>
            </a:pathLst>
          </a:custGeom>
          <a:ln w="25400">
            <a:solidFill>
              <a:srgbClr val="aeb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95650" y="3352800"/>
            <a:ext cx="715517" cy="609600"/>
          </a:xfrm>
          <a:custGeom>
            <a:avLst/>
            <a:gdLst>
              <a:gd name="connsiteX0" fmla="*/ 0 w 715517"/>
              <a:gd name="connsiteY0" fmla="*/ 152400 h 609600"/>
              <a:gd name="connsiteX1" fmla="*/ 410717 w 715517"/>
              <a:gd name="connsiteY1" fmla="*/ 152400 h 609600"/>
              <a:gd name="connsiteX2" fmla="*/ 410717 w 715517"/>
              <a:gd name="connsiteY2" fmla="*/ 0 h 609600"/>
              <a:gd name="connsiteX3" fmla="*/ 715517 w 715517"/>
              <a:gd name="connsiteY3" fmla="*/ 304800 h 609600"/>
              <a:gd name="connsiteX4" fmla="*/ 410717 w 715517"/>
              <a:gd name="connsiteY4" fmla="*/ 609600 h 609600"/>
              <a:gd name="connsiteX5" fmla="*/ 410717 w 715517"/>
              <a:gd name="connsiteY5" fmla="*/ 457200 h 609600"/>
              <a:gd name="connsiteX6" fmla="*/ 0 w 715517"/>
              <a:gd name="connsiteY6" fmla="*/ 457200 h 609600"/>
              <a:gd name="connsiteX7" fmla="*/ 0 w 715517"/>
              <a:gd name="connsiteY7" fmla="*/ 15240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15517" h="609600">
                <a:moveTo>
                  <a:pt x="0" y="152400"/>
                </a:moveTo>
                <a:lnTo>
                  <a:pt x="410717" y="152400"/>
                </a:lnTo>
                <a:lnTo>
                  <a:pt x="410717" y="0"/>
                </a:lnTo>
                <a:lnTo>
                  <a:pt x="715517" y="304800"/>
                </a:lnTo>
                <a:lnTo>
                  <a:pt x="410717" y="609600"/>
                </a:lnTo>
                <a:lnTo>
                  <a:pt x="410717" y="457200"/>
                </a:lnTo>
                <a:lnTo>
                  <a:pt x="0" y="457200"/>
                </a:lnTo>
                <a:lnTo>
                  <a:pt x="0" y="152400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4000" y="2971800"/>
            <a:ext cx="1447800" cy="1371600"/>
          </a:xfrm>
          <a:custGeom>
            <a:avLst/>
            <a:gdLst>
              <a:gd name="connsiteX0" fmla="*/ 0 w 1447800"/>
              <a:gd name="connsiteY0" fmla="*/ 685800 h 1371600"/>
              <a:gd name="connsiteX1" fmla="*/ 723900 w 1447800"/>
              <a:gd name="connsiteY1" fmla="*/ 0 h 1371600"/>
              <a:gd name="connsiteX2" fmla="*/ 1447800 w 1447800"/>
              <a:gd name="connsiteY2" fmla="*/ 685800 h 1371600"/>
              <a:gd name="connsiteX3" fmla="*/ 723900 w 1447800"/>
              <a:gd name="connsiteY3" fmla="*/ 1371600 h 1371600"/>
              <a:gd name="connsiteX4" fmla="*/ 0 w 1447800"/>
              <a:gd name="connsiteY4" fmla="*/ 685800 h 137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7800" h="1371600">
                <a:moveTo>
                  <a:pt x="0" y="685800"/>
                </a:moveTo>
                <a:cubicBezTo>
                  <a:pt x="0" y="307085"/>
                  <a:pt x="324104" y="0"/>
                  <a:pt x="723900" y="0"/>
                </a:cubicBezTo>
                <a:cubicBezTo>
                  <a:pt x="1123696" y="0"/>
                  <a:pt x="1447800" y="307085"/>
                  <a:pt x="1447800" y="685800"/>
                </a:cubicBezTo>
                <a:cubicBezTo>
                  <a:pt x="1447800" y="1064514"/>
                  <a:pt x="1123696" y="1371600"/>
                  <a:pt x="723900" y="1371600"/>
                </a:cubicBezTo>
                <a:cubicBezTo>
                  <a:pt x="324104" y="1371600"/>
                  <a:pt x="0" y="1064514"/>
                  <a:pt x="0" y="685800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5412" y="1747012"/>
            <a:ext cx="2713228" cy="1342135"/>
          </a:xfrm>
          <a:custGeom>
            <a:avLst/>
            <a:gdLst>
              <a:gd name="connsiteX0" fmla="*/ 6350 w 2713228"/>
              <a:gd name="connsiteY0" fmla="*/ 192278 h 1342135"/>
              <a:gd name="connsiteX1" fmla="*/ 192278 w 2713228"/>
              <a:gd name="connsiteY1" fmla="*/ 6350 h 1342135"/>
              <a:gd name="connsiteX2" fmla="*/ 1581658 w 2713228"/>
              <a:gd name="connsiteY2" fmla="*/ 6350 h 1342135"/>
              <a:gd name="connsiteX3" fmla="*/ 1581658 w 2713228"/>
              <a:gd name="connsiteY3" fmla="*/ 6350 h 1342135"/>
              <a:gd name="connsiteX4" fmla="*/ 2256790 w 2713228"/>
              <a:gd name="connsiteY4" fmla="*/ 6350 h 1342135"/>
              <a:gd name="connsiteX5" fmla="*/ 2520950 w 2713228"/>
              <a:gd name="connsiteY5" fmla="*/ 6350 h 1342135"/>
              <a:gd name="connsiteX6" fmla="*/ 2706878 w 2713228"/>
              <a:gd name="connsiteY6" fmla="*/ 192278 h 1342135"/>
              <a:gd name="connsiteX7" fmla="*/ 2706878 w 2713228"/>
              <a:gd name="connsiteY7" fmla="*/ 657098 h 1342135"/>
              <a:gd name="connsiteX8" fmla="*/ 2706878 w 2713228"/>
              <a:gd name="connsiteY8" fmla="*/ 657098 h 1342135"/>
              <a:gd name="connsiteX9" fmla="*/ 2706878 w 2713228"/>
              <a:gd name="connsiteY9" fmla="*/ 935989 h 1342135"/>
              <a:gd name="connsiteX10" fmla="*/ 2706878 w 2713228"/>
              <a:gd name="connsiteY10" fmla="*/ 935989 h 1342135"/>
              <a:gd name="connsiteX11" fmla="*/ 2520950 w 2713228"/>
              <a:gd name="connsiteY11" fmla="*/ 1121918 h 1342135"/>
              <a:gd name="connsiteX12" fmla="*/ 2256790 w 2713228"/>
              <a:gd name="connsiteY12" fmla="*/ 1121918 h 1342135"/>
              <a:gd name="connsiteX13" fmla="*/ 1773682 w 2713228"/>
              <a:gd name="connsiteY13" fmla="*/ 1335786 h 1342135"/>
              <a:gd name="connsiteX14" fmla="*/ 1581658 w 2713228"/>
              <a:gd name="connsiteY14" fmla="*/ 1121918 h 1342135"/>
              <a:gd name="connsiteX15" fmla="*/ 192278 w 2713228"/>
              <a:gd name="connsiteY15" fmla="*/ 1121918 h 1342135"/>
              <a:gd name="connsiteX16" fmla="*/ 6350 w 2713228"/>
              <a:gd name="connsiteY16" fmla="*/ 935989 h 1342135"/>
              <a:gd name="connsiteX17" fmla="*/ 6350 w 2713228"/>
              <a:gd name="connsiteY17" fmla="*/ 935989 h 1342135"/>
              <a:gd name="connsiteX18" fmla="*/ 6350 w 2713228"/>
              <a:gd name="connsiteY18" fmla="*/ 657098 h 1342135"/>
              <a:gd name="connsiteX19" fmla="*/ 6350 w 2713228"/>
              <a:gd name="connsiteY19" fmla="*/ 657098 h 1342135"/>
              <a:gd name="connsiteX20" fmla="*/ 6350 w 2713228"/>
              <a:gd name="connsiteY20" fmla="*/ 192278 h 13421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713228" h="1342135">
                <a:moveTo>
                  <a:pt x="6350" y="192278"/>
                </a:moveTo>
                <a:cubicBezTo>
                  <a:pt x="6350" y="89535"/>
                  <a:pt x="89598" y="6350"/>
                  <a:pt x="192278" y="6350"/>
                </a:cubicBezTo>
                <a:lnTo>
                  <a:pt x="1581658" y="6350"/>
                </a:lnTo>
                <a:lnTo>
                  <a:pt x="1581658" y="6350"/>
                </a:lnTo>
                <a:lnTo>
                  <a:pt x="2256790" y="6350"/>
                </a:lnTo>
                <a:lnTo>
                  <a:pt x="2520950" y="6350"/>
                </a:lnTo>
                <a:cubicBezTo>
                  <a:pt x="2623693" y="6350"/>
                  <a:pt x="2706878" y="89535"/>
                  <a:pt x="2706878" y="192278"/>
                </a:cubicBezTo>
                <a:lnTo>
                  <a:pt x="2706878" y="657098"/>
                </a:lnTo>
                <a:lnTo>
                  <a:pt x="2706878" y="657098"/>
                </a:lnTo>
                <a:lnTo>
                  <a:pt x="2706878" y="935989"/>
                </a:lnTo>
                <a:lnTo>
                  <a:pt x="2706878" y="935989"/>
                </a:lnTo>
                <a:cubicBezTo>
                  <a:pt x="2706878" y="1038733"/>
                  <a:pt x="2623693" y="1121918"/>
                  <a:pt x="2520950" y="1121918"/>
                </a:cubicBezTo>
                <a:lnTo>
                  <a:pt x="2256790" y="1121918"/>
                </a:lnTo>
                <a:lnTo>
                  <a:pt x="1773682" y="1335786"/>
                </a:lnTo>
                <a:lnTo>
                  <a:pt x="1581658" y="1121918"/>
                </a:lnTo>
                <a:lnTo>
                  <a:pt x="192278" y="1121918"/>
                </a:lnTo>
                <a:cubicBezTo>
                  <a:pt x="89598" y="1121918"/>
                  <a:pt x="6350" y="1038733"/>
                  <a:pt x="6350" y="935989"/>
                </a:cubicBezTo>
                <a:lnTo>
                  <a:pt x="6350" y="935989"/>
                </a:lnTo>
                <a:lnTo>
                  <a:pt x="6350" y="657098"/>
                </a:lnTo>
                <a:lnTo>
                  <a:pt x="6350" y="657098"/>
                </a:lnTo>
                <a:lnTo>
                  <a:pt x="6350" y="19227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d0d0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5412" y="4209415"/>
            <a:ext cx="2713228" cy="1561465"/>
          </a:xfrm>
          <a:custGeom>
            <a:avLst/>
            <a:gdLst>
              <a:gd name="connsiteX0" fmla="*/ 6350 w 2713228"/>
              <a:gd name="connsiteY0" fmla="*/ 625475 h 1561465"/>
              <a:gd name="connsiteX1" fmla="*/ 192278 w 2713228"/>
              <a:gd name="connsiteY1" fmla="*/ 439546 h 1561465"/>
              <a:gd name="connsiteX2" fmla="*/ 1581658 w 2713228"/>
              <a:gd name="connsiteY2" fmla="*/ 439546 h 1561465"/>
              <a:gd name="connsiteX3" fmla="*/ 1778000 w 2713228"/>
              <a:gd name="connsiteY3" fmla="*/ 6350 h 1561465"/>
              <a:gd name="connsiteX4" fmla="*/ 2256790 w 2713228"/>
              <a:gd name="connsiteY4" fmla="*/ 439546 h 1561465"/>
              <a:gd name="connsiteX5" fmla="*/ 2520950 w 2713228"/>
              <a:gd name="connsiteY5" fmla="*/ 439546 h 1561465"/>
              <a:gd name="connsiteX6" fmla="*/ 2706878 w 2713228"/>
              <a:gd name="connsiteY6" fmla="*/ 625475 h 1561465"/>
              <a:gd name="connsiteX7" fmla="*/ 2706878 w 2713228"/>
              <a:gd name="connsiteY7" fmla="*/ 625475 h 1561465"/>
              <a:gd name="connsiteX8" fmla="*/ 2706878 w 2713228"/>
              <a:gd name="connsiteY8" fmla="*/ 625475 h 1561465"/>
              <a:gd name="connsiteX9" fmla="*/ 2706878 w 2713228"/>
              <a:gd name="connsiteY9" fmla="*/ 904366 h 1561465"/>
              <a:gd name="connsiteX10" fmla="*/ 2706878 w 2713228"/>
              <a:gd name="connsiteY10" fmla="*/ 1369187 h 1561465"/>
              <a:gd name="connsiteX11" fmla="*/ 2520950 w 2713228"/>
              <a:gd name="connsiteY11" fmla="*/ 1555114 h 1561465"/>
              <a:gd name="connsiteX12" fmla="*/ 2256790 w 2713228"/>
              <a:gd name="connsiteY12" fmla="*/ 1555114 h 1561465"/>
              <a:gd name="connsiteX13" fmla="*/ 1581658 w 2713228"/>
              <a:gd name="connsiteY13" fmla="*/ 1555114 h 1561465"/>
              <a:gd name="connsiteX14" fmla="*/ 1581658 w 2713228"/>
              <a:gd name="connsiteY14" fmla="*/ 1555114 h 1561465"/>
              <a:gd name="connsiteX15" fmla="*/ 192278 w 2713228"/>
              <a:gd name="connsiteY15" fmla="*/ 1555114 h 1561465"/>
              <a:gd name="connsiteX16" fmla="*/ 6350 w 2713228"/>
              <a:gd name="connsiteY16" fmla="*/ 1369187 h 1561465"/>
              <a:gd name="connsiteX17" fmla="*/ 6350 w 2713228"/>
              <a:gd name="connsiteY17" fmla="*/ 904366 h 1561465"/>
              <a:gd name="connsiteX18" fmla="*/ 6350 w 2713228"/>
              <a:gd name="connsiteY18" fmla="*/ 625475 h 1561465"/>
              <a:gd name="connsiteX19" fmla="*/ 6350 w 2713228"/>
              <a:gd name="connsiteY19" fmla="*/ 625475 h 1561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713228" h="1561465">
                <a:moveTo>
                  <a:pt x="6350" y="625475"/>
                </a:moveTo>
                <a:cubicBezTo>
                  <a:pt x="6350" y="522731"/>
                  <a:pt x="89598" y="439546"/>
                  <a:pt x="192278" y="439546"/>
                </a:cubicBezTo>
                <a:lnTo>
                  <a:pt x="1581658" y="439546"/>
                </a:lnTo>
                <a:lnTo>
                  <a:pt x="1778000" y="6350"/>
                </a:lnTo>
                <a:lnTo>
                  <a:pt x="2256790" y="439546"/>
                </a:lnTo>
                <a:lnTo>
                  <a:pt x="2520950" y="439546"/>
                </a:lnTo>
                <a:cubicBezTo>
                  <a:pt x="2623693" y="439546"/>
                  <a:pt x="2706878" y="522731"/>
                  <a:pt x="2706878" y="625475"/>
                </a:cubicBezTo>
                <a:lnTo>
                  <a:pt x="2706878" y="625475"/>
                </a:lnTo>
                <a:lnTo>
                  <a:pt x="2706878" y="625475"/>
                </a:lnTo>
                <a:lnTo>
                  <a:pt x="2706878" y="904366"/>
                </a:lnTo>
                <a:lnTo>
                  <a:pt x="2706878" y="1369187"/>
                </a:lnTo>
                <a:cubicBezTo>
                  <a:pt x="2706878" y="1471866"/>
                  <a:pt x="2623693" y="1555114"/>
                  <a:pt x="2520950" y="1555114"/>
                </a:cubicBezTo>
                <a:lnTo>
                  <a:pt x="2256790" y="1555114"/>
                </a:lnTo>
                <a:lnTo>
                  <a:pt x="1581658" y="1555114"/>
                </a:lnTo>
                <a:lnTo>
                  <a:pt x="1581658" y="1555114"/>
                </a:lnTo>
                <a:lnTo>
                  <a:pt x="192278" y="1555114"/>
                </a:lnTo>
                <a:cubicBezTo>
                  <a:pt x="89598" y="1555114"/>
                  <a:pt x="6350" y="1471866"/>
                  <a:pt x="6350" y="1369187"/>
                </a:cubicBezTo>
                <a:lnTo>
                  <a:pt x="6350" y="904366"/>
                </a:lnTo>
                <a:lnTo>
                  <a:pt x="6350" y="625475"/>
                </a:lnTo>
                <a:lnTo>
                  <a:pt x="6350" y="6254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d0d0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91000" y="2971800"/>
            <a:ext cx="1447800" cy="1371600"/>
          </a:xfrm>
          <a:custGeom>
            <a:avLst/>
            <a:gdLst>
              <a:gd name="connsiteX0" fmla="*/ 0 w 1447800"/>
              <a:gd name="connsiteY0" fmla="*/ 685800 h 1371600"/>
              <a:gd name="connsiteX1" fmla="*/ 723900 w 1447800"/>
              <a:gd name="connsiteY1" fmla="*/ 0 h 1371600"/>
              <a:gd name="connsiteX2" fmla="*/ 1447800 w 1447800"/>
              <a:gd name="connsiteY2" fmla="*/ 685800 h 1371600"/>
              <a:gd name="connsiteX3" fmla="*/ 723900 w 1447800"/>
              <a:gd name="connsiteY3" fmla="*/ 1371600 h 1371600"/>
              <a:gd name="connsiteX4" fmla="*/ 0 w 1447800"/>
              <a:gd name="connsiteY4" fmla="*/ 685800 h 137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7800" h="1371600">
                <a:moveTo>
                  <a:pt x="0" y="685800"/>
                </a:moveTo>
                <a:cubicBezTo>
                  <a:pt x="0" y="307085"/>
                  <a:pt x="324103" y="0"/>
                  <a:pt x="723900" y="0"/>
                </a:cubicBezTo>
                <a:cubicBezTo>
                  <a:pt x="1123696" y="0"/>
                  <a:pt x="1447800" y="307085"/>
                  <a:pt x="1447800" y="685800"/>
                </a:cubicBezTo>
                <a:cubicBezTo>
                  <a:pt x="1447800" y="1064514"/>
                  <a:pt x="1123696" y="1371600"/>
                  <a:pt x="723900" y="1371600"/>
                </a:cubicBezTo>
                <a:cubicBezTo>
                  <a:pt x="324103" y="1371600"/>
                  <a:pt x="0" y="1064514"/>
                  <a:pt x="0" y="685800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000" y="2971800"/>
            <a:ext cx="1447800" cy="1371600"/>
          </a:xfrm>
          <a:custGeom>
            <a:avLst/>
            <a:gdLst>
              <a:gd name="connsiteX0" fmla="*/ 0 w 1447800"/>
              <a:gd name="connsiteY0" fmla="*/ 685800 h 1371600"/>
              <a:gd name="connsiteX1" fmla="*/ 723900 w 1447800"/>
              <a:gd name="connsiteY1" fmla="*/ 0 h 1371600"/>
              <a:gd name="connsiteX2" fmla="*/ 1447800 w 1447800"/>
              <a:gd name="connsiteY2" fmla="*/ 685800 h 1371600"/>
              <a:gd name="connsiteX3" fmla="*/ 723900 w 1447800"/>
              <a:gd name="connsiteY3" fmla="*/ 1371600 h 1371600"/>
              <a:gd name="connsiteX4" fmla="*/ 0 w 1447800"/>
              <a:gd name="connsiteY4" fmla="*/ 685800 h 137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7800" h="1371600">
                <a:moveTo>
                  <a:pt x="0" y="685800"/>
                </a:moveTo>
                <a:cubicBezTo>
                  <a:pt x="0" y="307085"/>
                  <a:pt x="324104" y="0"/>
                  <a:pt x="723900" y="0"/>
                </a:cubicBezTo>
                <a:cubicBezTo>
                  <a:pt x="1123695" y="0"/>
                  <a:pt x="1447800" y="307085"/>
                  <a:pt x="1447800" y="685800"/>
                </a:cubicBezTo>
                <a:cubicBezTo>
                  <a:pt x="1447800" y="1064514"/>
                  <a:pt x="1123695" y="1371600"/>
                  <a:pt x="723900" y="1371600"/>
                </a:cubicBezTo>
                <a:cubicBezTo>
                  <a:pt x="324104" y="1371600"/>
                  <a:pt x="0" y="1064514"/>
                  <a:pt x="0" y="685800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75812" y="1747012"/>
            <a:ext cx="2713228" cy="1351407"/>
          </a:xfrm>
          <a:custGeom>
            <a:avLst/>
            <a:gdLst>
              <a:gd name="connsiteX0" fmla="*/ 6350 w 2713228"/>
              <a:gd name="connsiteY0" fmla="*/ 192278 h 1351407"/>
              <a:gd name="connsiteX1" fmla="*/ 192278 w 2713228"/>
              <a:gd name="connsiteY1" fmla="*/ 6350 h 1351407"/>
              <a:gd name="connsiteX2" fmla="*/ 1581658 w 2713228"/>
              <a:gd name="connsiteY2" fmla="*/ 6350 h 1351407"/>
              <a:gd name="connsiteX3" fmla="*/ 1581658 w 2713228"/>
              <a:gd name="connsiteY3" fmla="*/ 6350 h 1351407"/>
              <a:gd name="connsiteX4" fmla="*/ 2256790 w 2713228"/>
              <a:gd name="connsiteY4" fmla="*/ 6350 h 1351407"/>
              <a:gd name="connsiteX5" fmla="*/ 2520950 w 2713228"/>
              <a:gd name="connsiteY5" fmla="*/ 6350 h 1351407"/>
              <a:gd name="connsiteX6" fmla="*/ 2706878 w 2713228"/>
              <a:gd name="connsiteY6" fmla="*/ 192278 h 1351407"/>
              <a:gd name="connsiteX7" fmla="*/ 2706878 w 2713228"/>
              <a:gd name="connsiteY7" fmla="*/ 657098 h 1351407"/>
              <a:gd name="connsiteX8" fmla="*/ 2706878 w 2713228"/>
              <a:gd name="connsiteY8" fmla="*/ 657098 h 1351407"/>
              <a:gd name="connsiteX9" fmla="*/ 2706878 w 2713228"/>
              <a:gd name="connsiteY9" fmla="*/ 935989 h 1351407"/>
              <a:gd name="connsiteX10" fmla="*/ 2706878 w 2713228"/>
              <a:gd name="connsiteY10" fmla="*/ 935989 h 1351407"/>
              <a:gd name="connsiteX11" fmla="*/ 2520950 w 2713228"/>
              <a:gd name="connsiteY11" fmla="*/ 1121918 h 1351407"/>
              <a:gd name="connsiteX12" fmla="*/ 2256790 w 2713228"/>
              <a:gd name="connsiteY12" fmla="*/ 1121918 h 1351407"/>
              <a:gd name="connsiteX13" fmla="*/ 1387856 w 2713228"/>
              <a:gd name="connsiteY13" fmla="*/ 1345057 h 1351407"/>
              <a:gd name="connsiteX14" fmla="*/ 1581658 w 2713228"/>
              <a:gd name="connsiteY14" fmla="*/ 1121918 h 1351407"/>
              <a:gd name="connsiteX15" fmla="*/ 192278 w 2713228"/>
              <a:gd name="connsiteY15" fmla="*/ 1121918 h 1351407"/>
              <a:gd name="connsiteX16" fmla="*/ 6350 w 2713228"/>
              <a:gd name="connsiteY16" fmla="*/ 935989 h 1351407"/>
              <a:gd name="connsiteX17" fmla="*/ 6350 w 2713228"/>
              <a:gd name="connsiteY17" fmla="*/ 935989 h 1351407"/>
              <a:gd name="connsiteX18" fmla="*/ 6350 w 2713228"/>
              <a:gd name="connsiteY18" fmla="*/ 657098 h 1351407"/>
              <a:gd name="connsiteX19" fmla="*/ 6350 w 2713228"/>
              <a:gd name="connsiteY19" fmla="*/ 657098 h 1351407"/>
              <a:gd name="connsiteX20" fmla="*/ 6350 w 2713228"/>
              <a:gd name="connsiteY20" fmla="*/ 192278 h 13514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713228" h="1351407">
                <a:moveTo>
                  <a:pt x="6350" y="192278"/>
                </a:moveTo>
                <a:cubicBezTo>
                  <a:pt x="6350" y="89535"/>
                  <a:pt x="89534" y="6350"/>
                  <a:pt x="192278" y="6350"/>
                </a:cubicBezTo>
                <a:lnTo>
                  <a:pt x="1581658" y="6350"/>
                </a:lnTo>
                <a:lnTo>
                  <a:pt x="1581658" y="6350"/>
                </a:lnTo>
                <a:lnTo>
                  <a:pt x="2256790" y="6350"/>
                </a:lnTo>
                <a:lnTo>
                  <a:pt x="2520950" y="6350"/>
                </a:lnTo>
                <a:cubicBezTo>
                  <a:pt x="2623693" y="6350"/>
                  <a:pt x="2706878" y="89535"/>
                  <a:pt x="2706878" y="192278"/>
                </a:cubicBezTo>
                <a:lnTo>
                  <a:pt x="2706878" y="657098"/>
                </a:lnTo>
                <a:lnTo>
                  <a:pt x="2706878" y="657098"/>
                </a:lnTo>
                <a:lnTo>
                  <a:pt x="2706878" y="935989"/>
                </a:lnTo>
                <a:lnTo>
                  <a:pt x="2706878" y="935989"/>
                </a:lnTo>
                <a:cubicBezTo>
                  <a:pt x="2706878" y="1038733"/>
                  <a:pt x="2623693" y="1121918"/>
                  <a:pt x="2520950" y="1121918"/>
                </a:cubicBezTo>
                <a:lnTo>
                  <a:pt x="2256790" y="1121918"/>
                </a:lnTo>
                <a:lnTo>
                  <a:pt x="1387856" y="1345057"/>
                </a:lnTo>
                <a:lnTo>
                  <a:pt x="1581658" y="1121918"/>
                </a:lnTo>
                <a:lnTo>
                  <a:pt x="192278" y="1121918"/>
                </a:lnTo>
                <a:cubicBezTo>
                  <a:pt x="89534" y="1121918"/>
                  <a:pt x="6350" y="1038733"/>
                  <a:pt x="6350" y="935989"/>
                </a:cubicBezTo>
                <a:lnTo>
                  <a:pt x="6350" y="935989"/>
                </a:lnTo>
                <a:lnTo>
                  <a:pt x="6350" y="657098"/>
                </a:lnTo>
                <a:lnTo>
                  <a:pt x="6350" y="657098"/>
                </a:lnTo>
                <a:lnTo>
                  <a:pt x="6350" y="19227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d0d0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75812" y="4147439"/>
            <a:ext cx="2713228" cy="1623441"/>
          </a:xfrm>
          <a:custGeom>
            <a:avLst/>
            <a:gdLst>
              <a:gd name="connsiteX0" fmla="*/ 6350 w 2713228"/>
              <a:gd name="connsiteY0" fmla="*/ 687451 h 1623441"/>
              <a:gd name="connsiteX1" fmla="*/ 192278 w 2713228"/>
              <a:gd name="connsiteY1" fmla="*/ 501522 h 1623441"/>
              <a:gd name="connsiteX2" fmla="*/ 1581658 w 2713228"/>
              <a:gd name="connsiteY2" fmla="*/ 501522 h 1623441"/>
              <a:gd name="connsiteX3" fmla="*/ 1376172 w 2713228"/>
              <a:gd name="connsiteY3" fmla="*/ 6350 h 1623441"/>
              <a:gd name="connsiteX4" fmla="*/ 2256790 w 2713228"/>
              <a:gd name="connsiteY4" fmla="*/ 501522 h 1623441"/>
              <a:gd name="connsiteX5" fmla="*/ 2520950 w 2713228"/>
              <a:gd name="connsiteY5" fmla="*/ 501522 h 1623441"/>
              <a:gd name="connsiteX6" fmla="*/ 2706878 w 2713228"/>
              <a:gd name="connsiteY6" fmla="*/ 687451 h 1623441"/>
              <a:gd name="connsiteX7" fmla="*/ 2706878 w 2713228"/>
              <a:gd name="connsiteY7" fmla="*/ 687451 h 1623441"/>
              <a:gd name="connsiteX8" fmla="*/ 2706878 w 2713228"/>
              <a:gd name="connsiteY8" fmla="*/ 687451 h 1623441"/>
              <a:gd name="connsiteX9" fmla="*/ 2706878 w 2713228"/>
              <a:gd name="connsiteY9" fmla="*/ 966342 h 1623441"/>
              <a:gd name="connsiteX10" fmla="*/ 2706878 w 2713228"/>
              <a:gd name="connsiteY10" fmla="*/ 1431163 h 1623441"/>
              <a:gd name="connsiteX11" fmla="*/ 2520950 w 2713228"/>
              <a:gd name="connsiteY11" fmla="*/ 1617090 h 1623441"/>
              <a:gd name="connsiteX12" fmla="*/ 2256790 w 2713228"/>
              <a:gd name="connsiteY12" fmla="*/ 1617090 h 1623441"/>
              <a:gd name="connsiteX13" fmla="*/ 1581658 w 2713228"/>
              <a:gd name="connsiteY13" fmla="*/ 1617090 h 1623441"/>
              <a:gd name="connsiteX14" fmla="*/ 1581658 w 2713228"/>
              <a:gd name="connsiteY14" fmla="*/ 1617090 h 1623441"/>
              <a:gd name="connsiteX15" fmla="*/ 192278 w 2713228"/>
              <a:gd name="connsiteY15" fmla="*/ 1617090 h 1623441"/>
              <a:gd name="connsiteX16" fmla="*/ 6350 w 2713228"/>
              <a:gd name="connsiteY16" fmla="*/ 1431163 h 1623441"/>
              <a:gd name="connsiteX17" fmla="*/ 6350 w 2713228"/>
              <a:gd name="connsiteY17" fmla="*/ 966342 h 1623441"/>
              <a:gd name="connsiteX18" fmla="*/ 6350 w 2713228"/>
              <a:gd name="connsiteY18" fmla="*/ 687451 h 1623441"/>
              <a:gd name="connsiteX19" fmla="*/ 6350 w 2713228"/>
              <a:gd name="connsiteY19" fmla="*/ 687451 h 16234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713228" h="1623441">
                <a:moveTo>
                  <a:pt x="6350" y="687451"/>
                </a:moveTo>
                <a:cubicBezTo>
                  <a:pt x="6350" y="584707"/>
                  <a:pt x="89534" y="501522"/>
                  <a:pt x="192278" y="501522"/>
                </a:cubicBezTo>
                <a:lnTo>
                  <a:pt x="1581658" y="501522"/>
                </a:lnTo>
                <a:lnTo>
                  <a:pt x="1376172" y="6350"/>
                </a:lnTo>
                <a:lnTo>
                  <a:pt x="2256790" y="501522"/>
                </a:lnTo>
                <a:lnTo>
                  <a:pt x="2520950" y="501522"/>
                </a:lnTo>
                <a:cubicBezTo>
                  <a:pt x="2623693" y="501522"/>
                  <a:pt x="2706878" y="584707"/>
                  <a:pt x="2706878" y="687451"/>
                </a:cubicBezTo>
                <a:lnTo>
                  <a:pt x="2706878" y="687451"/>
                </a:lnTo>
                <a:lnTo>
                  <a:pt x="2706878" y="687451"/>
                </a:lnTo>
                <a:lnTo>
                  <a:pt x="2706878" y="966342"/>
                </a:lnTo>
                <a:lnTo>
                  <a:pt x="2706878" y="1431163"/>
                </a:lnTo>
                <a:cubicBezTo>
                  <a:pt x="2706878" y="1533842"/>
                  <a:pt x="2623693" y="1617090"/>
                  <a:pt x="2520950" y="1617090"/>
                </a:cubicBezTo>
                <a:lnTo>
                  <a:pt x="2256790" y="1617090"/>
                </a:lnTo>
                <a:lnTo>
                  <a:pt x="1581658" y="1617090"/>
                </a:lnTo>
                <a:lnTo>
                  <a:pt x="1581658" y="1617090"/>
                </a:lnTo>
                <a:lnTo>
                  <a:pt x="192278" y="1617090"/>
                </a:lnTo>
                <a:cubicBezTo>
                  <a:pt x="89534" y="1617090"/>
                  <a:pt x="6350" y="1533842"/>
                  <a:pt x="6350" y="1431163"/>
                </a:cubicBezTo>
                <a:lnTo>
                  <a:pt x="6350" y="966342"/>
                </a:lnTo>
                <a:lnTo>
                  <a:pt x="6350" y="687451"/>
                </a:lnTo>
                <a:lnTo>
                  <a:pt x="6350" y="68745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d0d0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20407" y="1747012"/>
            <a:ext cx="2711704" cy="1351407"/>
          </a:xfrm>
          <a:custGeom>
            <a:avLst/>
            <a:gdLst>
              <a:gd name="connsiteX0" fmla="*/ 6350 w 2711704"/>
              <a:gd name="connsiteY0" fmla="*/ 192278 h 1351407"/>
              <a:gd name="connsiteX1" fmla="*/ 192278 w 2711704"/>
              <a:gd name="connsiteY1" fmla="*/ 6350 h 1351407"/>
              <a:gd name="connsiteX2" fmla="*/ 456184 w 2711704"/>
              <a:gd name="connsiteY2" fmla="*/ 6350 h 1351407"/>
              <a:gd name="connsiteX3" fmla="*/ 456184 w 2711704"/>
              <a:gd name="connsiteY3" fmla="*/ 6350 h 1351407"/>
              <a:gd name="connsiteX4" fmla="*/ 1130935 w 2711704"/>
              <a:gd name="connsiteY4" fmla="*/ 6350 h 1351407"/>
              <a:gd name="connsiteX5" fmla="*/ 2519426 w 2711704"/>
              <a:gd name="connsiteY5" fmla="*/ 6350 h 1351407"/>
              <a:gd name="connsiteX6" fmla="*/ 2705354 w 2711704"/>
              <a:gd name="connsiteY6" fmla="*/ 192278 h 1351407"/>
              <a:gd name="connsiteX7" fmla="*/ 2705354 w 2711704"/>
              <a:gd name="connsiteY7" fmla="*/ 657098 h 1351407"/>
              <a:gd name="connsiteX8" fmla="*/ 2705354 w 2711704"/>
              <a:gd name="connsiteY8" fmla="*/ 657098 h 1351407"/>
              <a:gd name="connsiteX9" fmla="*/ 2705354 w 2711704"/>
              <a:gd name="connsiteY9" fmla="*/ 935989 h 1351407"/>
              <a:gd name="connsiteX10" fmla="*/ 2705354 w 2711704"/>
              <a:gd name="connsiteY10" fmla="*/ 935989 h 1351407"/>
              <a:gd name="connsiteX11" fmla="*/ 2519426 w 2711704"/>
              <a:gd name="connsiteY11" fmla="*/ 1121918 h 1351407"/>
              <a:gd name="connsiteX12" fmla="*/ 1130935 w 2711704"/>
              <a:gd name="connsiteY12" fmla="*/ 1121918 h 1351407"/>
              <a:gd name="connsiteX13" fmla="*/ 884682 w 2711704"/>
              <a:gd name="connsiteY13" fmla="*/ 1345057 h 1351407"/>
              <a:gd name="connsiteX14" fmla="*/ 456184 w 2711704"/>
              <a:gd name="connsiteY14" fmla="*/ 1121918 h 1351407"/>
              <a:gd name="connsiteX15" fmla="*/ 192278 w 2711704"/>
              <a:gd name="connsiteY15" fmla="*/ 1121918 h 1351407"/>
              <a:gd name="connsiteX16" fmla="*/ 6350 w 2711704"/>
              <a:gd name="connsiteY16" fmla="*/ 935989 h 1351407"/>
              <a:gd name="connsiteX17" fmla="*/ 6350 w 2711704"/>
              <a:gd name="connsiteY17" fmla="*/ 935989 h 1351407"/>
              <a:gd name="connsiteX18" fmla="*/ 6350 w 2711704"/>
              <a:gd name="connsiteY18" fmla="*/ 657098 h 1351407"/>
              <a:gd name="connsiteX19" fmla="*/ 6350 w 2711704"/>
              <a:gd name="connsiteY19" fmla="*/ 657098 h 1351407"/>
              <a:gd name="connsiteX20" fmla="*/ 6350 w 2711704"/>
              <a:gd name="connsiteY20" fmla="*/ 192278 h 13514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711704" h="1351407">
                <a:moveTo>
                  <a:pt x="6350" y="192278"/>
                </a:moveTo>
                <a:cubicBezTo>
                  <a:pt x="6350" y="89535"/>
                  <a:pt x="89535" y="6350"/>
                  <a:pt x="192278" y="6350"/>
                </a:cubicBezTo>
                <a:lnTo>
                  <a:pt x="456184" y="6350"/>
                </a:lnTo>
                <a:lnTo>
                  <a:pt x="456184" y="6350"/>
                </a:lnTo>
                <a:lnTo>
                  <a:pt x="1130935" y="6350"/>
                </a:lnTo>
                <a:lnTo>
                  <a:pt x="2519426" y="6350"/>
                </a:lnTo>
                <a:cubicBezTo>
                  <a:pt x="2622169" y="6350"/>
                  <a:pt x="2705354" y="89535"/>
                  <a:pt x="2705354" y="192278"/>
                </a:cubicBezTo>
                <a:lnTo>
                  <a:pt x="2705354" y="657098"/>
                </a:lnTo>
                <a:lnTo>
                  <a:pt x="2705354" y="657098"/>
                </a:lnTo>
                <a:lnTo>
                  <a:pt x="2705354" y="935989"/>
                </a:lnTo>
                <a:lnTo>
                  <a:pt x="2705354" y="935989"/>
                </a:lnTo>
                <a:cubicBezTo>
                  <a:pt x="2705354" y="1038733"/>
                  <a:pt x="2622169" y="1121918"/>
                  <a:pt x="2519426" y="1121918"/>
                </a:cubicBezTo>
                <a:lnTo>
                  <a:pt x="1130935" y="1121918"/>
                </a:lnTo>
                <a:lnTo>
                  <a:pt x="884682" y="1345057"/>
                </a:lnTo>
                <a:lnTo>
                  <a:pt x="456184" y="1121918"/>
                </a:lnTo>
                <a:lnTo>
                  <a:pt x="192278" y="1121918"/>
                </a:lnTo>
                <a:cubicBezTo>
                  <a:pt x="89535" y="1121918"/>
                  <a:pt x="6350" y="1038733"/>
                  <a:pt x="6350" y="935989"/>
                </a:cubicBezTo>
                <a:lnTo>
                  <a:pt x="6350" y="935989"/>
                </a:lnTo>
                <a:lnTo>
                  <a:pt x="6350" y="657098"/>
                </a:lnTo>
                <a:lnTo>
                  <a:pt x="6350" y="657098"/>
                </a:lnTo>
                <a:lnTo>
                  <a:pt x="6350" y="19227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d0d0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20407" y="4120896"/>
            <a:ext cx="2711704" cy="1649984"/>
          </a:xfrm>
          <a:custGeom>
            <a:avLst/>
            <a:gdLst>
              <a:gd name="connsiteX0" fmla="*/ 6350 w 2711704"/>
              <a:gd name="connsiteY0" fmla="*/ 713994 h 1649984"/>
              <a:gd name="connsiteX1" fmla="*/ 192278 w 2711704"/>
              <a:gd name="connsiteY1" fmla="*/ 528065 h 1649984"/>
              <a:gd name="connsiteX2" fmla="*/ 456184 w 2711704"/>
              <a:gd name="connsiteY2" fmla="*/ 528065 h 1649984"/>
              <a:gd name="connsiteX3" fmla="*/ 926465 w 2711704"/>
              <a:gd name="connsiteY3" fmla="*/ 6350 h 1649984"/>
              <a:gd name="connsiteX4" fmla="*/ 1130935 w 2711704"/>
              <a:gd name="connsiteY4" fmla="*/ 528065 h 1649984"/>
              <a:gd name="connsiteX5" fmla="*/ 2519426 w 2711704"/>
              <a:gd name="connsiteY5" fmla="*/ 528065 h 1649984"/>
              <a:gd name="connsiteX6" fmla="*/ 2705354 w 2711704"/>
              <a:gd name="connsiteY6" fmla="*/ 713994 h 1649984"/>
              <a:gd name="connsiteX7" fmla="*/ 2705354 w 2711704"/>
              <a:gd name="connsiteY7" fmla="*/ 713994 h 1649984"/>
              <a:gd name="connsiteX8" fmla="*/ 2705354 w 2711704"/>
              <a:gd name="connsiteY8" fmla="*/ 713994 h 1649984"/>
              <a:gd name="connsiteX9" fmla="*/ 2705354 w 2711704"/>
              <a:gd name="connsiteY9" fmla="*/ 992885 h 1649984"/>
              <a:gd name="connsiteX10" fmla="*/ 2705354 w 2711704"/>
              <a:gd name="connsiteY10" fmla="*/ 1457706 h 1649984"/>
              <a:gd name="connsiteX11" fmla="*/ 2519426 w 2711704"/>
              <a:gd name="connsiteY11" fmla="*/ 1643633 h 1649984"/>
              <a:gd name="connsiteX12" fmla="*/ 1130935 w 2711704"/>
              <a:gd name="connsiteY12" fmla="*/ 1643633 h 1649984"/>
              <a:gd name="connsiteX13" fmla="*/ 456184 w 2711704"/>
              <a:gd name="connsiteY13" fmla="*/ 1643633 h 1649984"/>
              <a:gd name="connsiteX14" fmla="*/ 456184 w 2711704"/>
              <a:gd name="connsiteY14" fmla="*/ 1643633 h 1649984"/>
              <a:gd name="connsiteX15" fmla="*/ 192278 w 2711704"/>
              <a:gd name="connsiteY15" fmla="*/ 1643633 h 1649984"/>
              <a:gd name="connsiteX16" fmla="*/ 6350 w 2711704"/>
              <a:gd name="connsiteY16" fmla="*/ 1457706 h 1649984"/>
              <a:gd name="connsiteX17" fmla="*/ 6350 w 2711704"/>
              <a:gd name="connsiteY17" fmla="*/ 992885 h 1649984"/>
              <a:gd name="connsiteX18" fmla="*/ 6350 w 2711704"/>
              <a:gd name="connsiteY18" fmla="*/ 713994 h 1649984"/>
              <a:gd name="connsiteX19" fmla="*/ 6350 w 2711704"/>
              <a:gd name="connsiteY19" fmla="*/ 713994 h 16499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711704" h="1649984">
                <a:moveTo>
                  <a:pt x="6350" y="713994"/>
                </a:moveTo>
                <a:cubicBezTo>
                  <a:pt x="6350" y="611250"/>
                  <a:pt x="89535" y="528065"/>
                  <a:pt x="192278" y="528065"/>
                </a:cubicBezTo>
                <a:lnTo>
                  <a:pt x="456184" y="528065"/>
                </a:lnTo>
                <a:lnTo>
                  <a:pt x="926465" y="6350"/>
                </a:lnTo>
                <a:lnTo>
                  <a:pt x="1130935" y="528065"/>
                </a:lnTo>
                <a:lnTo>
                  <a:pt x="2519426" y="528065"/>
                </a:lnTo>
                <a:cubicBezTo>
                  <a:pt x="2622169" y="528065"/>
                  <a:pt x="2705354" y="611250"/>
                  <a:pt x="2705354" y="713994"/>
                </a:cubicBezTo>
                <a:lnTo>
                  <a:pt x="2705354" y="713994"/>
                </a:lnTo>
                <a:lnTo>
                  <a:pt x="2705354" y="713994"/>
                </a:lnTo>
                <a:lnTo>
                  <a:pt x="2705354" y="992885"/>
                </a:lnTo>
                <a:lnTo>
                  <a:pt x="2705354" y="1457706"/>
                </a:lnTo>
                <a:cubicBezTo>
                  <a:pt x="2705354" y="1560385"/>
                  <a:pt x="2622169" y="1643633"/>
                  <a:pt x="2519426" y="1643633"/>
                </a:cubicBezTo>
                <a:lnTo>
                  <a:pt x="1130935" y="1643633"/>
                </a:lnTo>
                <a:lnTo>
                  <a:pt x="456184" y="1643633"/>
                </a:lnTo>
                <a:lnTo>
                  <a:pt x="456184" y="1643633"/>
                </a:lnTo>
                <a:lnTo>
                  <a:pt x="192278" y="1643633"/>
                </a:lnTo>
                <a:cubicBezTo>
                  <a:pt x="89535" y="1643633"/>
                  <a:pt x="6350" y="1560385"/>
                  <a:pt x="6350" y="1457706"/>
                </a:cubicBezTo>
                <a:lnTo>
                  <a:pt x="6350" y="992885"/>
                </a:lnTo>
                <a:lnTo>
                  <a:pt x="6350" y="713994"/>
                </a:lnTo>
                <a:lnTo>
                  <a:pt x="6350" y="7139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d0d0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643128"/>
            <a:ext cx="864108" cy="541020"/>
          </a:xfrm>
          <a:custGeom>
            <a:avLst/>
            <a:gdLst>
              <a:gd name="connsiteX0" fmla="*/ 0 w 864108"/>
              <a:gd name="connsiteY0" fmla="*/ 270510 h 541020"/>
              <a:gd name="connsiteX1" fmla="*/ 432054 w 864108"/>
              <a:gd name="connsiteY1" fmla="*/ 0 h 541020"/>
              <a:gd name="connsiteX2" fmla="*/ 864108 w 864108"/>
              <a:gd name="connsiteY2" fmla="*/ 270510 h 541020"/>
              <a:gd name="connsiteX3" fmla="*/ 432054 w 864108"/>
              <a:gd name="connsiteY3" fmla="*/ 541020 h 541020"/>
              <a:gd name="connsiteX4" fmla="*/ 0 w 864108"/>
              <a:gd name="connsiteY4" fmla="*/ 270510 h 541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4108" h="541020">
                <a:moveTo>
                  <a:pt x="0" y="270510"/>
                </a:moveTo>
                <a:cubicBezTo>
                  <a:pt x="0" y="121158"/>
                  <a:pt x="193433" y="0"/>
                  <a:pt x="432054" y="0"/>
                </a:cubicBezTo>
                <a:cubicBezTo>
                  <a:pt x="670674" y="0"/>
                  <a:pt x="864108" y="121158"/>
                  <a:pt x="864108" y="270510"/>
                </a:cubicBezTo>
                <a:cubicBezTo>
                  <a:pt x="864108" y="419861"/>
                  <a:pt x="670674" y="541020"/>
                  <a:pt x="432054" y="541020"/>
                </a:cubicBezTo>
                <a:cubicBezTo>
                  <a:pt x="193433" y="541020"/>
                  <a:pt x="0" y="419861"/>
                  <a:pt x="0" y="270510"/>
                </a:cubicBezTo>
              </a:path>
            </a:pathLst>
          </a:custGeom>
          <a:solidFill>
            <a:srgbClr val="9da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636778"/>
            <a:ext cx="876808" cy="553720"/>
          </a:xfrm>
          <a:custGeom>
            <a:avLst/>
            <a:gdLst>
              <a:gd name="connsiteX0" fmla="*/ 6350 w 876808"/>
              <a:gd name="connsiteY0" fmla="*/ 276860 h 553720"/>
              <a:gd name="connsiteX1" fmla="*/ 438404 w 876808"/>
              <a:gd name="connsiteY1" fmla="*/ 6350 h 553720"/>
              <a:gd name="connsiteX2" fmla="*/ 870458 w 876808"/>
              <a:gd name="connsiteY2" fmla="*/ 276860 h 553720"/>
              <a:gd name="connsiteX3" fmla="*/ 438404 w 876808"/>
              <a:gd name="connsiteY3" fmla="*/ 547370 h 553720"/>
              <a:gd name="connsiteX4" fmla="*/ 6350 w 876808"/>
              <a:gd name="connsiteY4" fmla="*/ 276860 h 553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6808" h="553720">
                <a:moveTo>
                  <a:pt x="6350" y="276860"/>
                </a:moveTo>
                <a:cubicBezTo>
                  <a:pt x="6350" y="127508"/>
                  <a:pt x="199783" y="6350"/>
                  <a:pt x="438404" y="6350"/>
                </a:cubicBezTo>
                <a:cubicBezTo>
                  <a:pt x="677024" y="6350"/>
                  <a:pt x="870458" y="127508"/>
                  <a:pt x="870458" y="276860"/>
                </a:cubicBezTo>
                <a:cubicBezTo>
                  <a:pt x="870458" y="426211"/>
                  <a:pt x="677024" y="547370"/>
                  <a:pt x="438404" y="547370"/>
                </a:cubicBezTo>
                <a:cubicBezTo>
                  <a:pt x="199783" y="547370"/>
                  <a:pt x="6350" y="426211"/>
                  <a:pt x="6350" y="27686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596900"/>
            <a:ext cx="8128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建立比价体系，即锁定全国性的竞争对手与门店所在区域的竞争对手，按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照商品等级采用不同的比价频次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0700" y="2032000"/>
            <a:ext cx="2400300" cy="370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3208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云店人员通过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PAD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等移动终端，</a:t>
            </a:r>
          </a:p>
          <a:p>
            <a:pPr>
              <a:lnSpc>
                <a:spcPts val="1600"/>
              </a:lnSpc>
              <a:tabLst>
                <a:tab pos="13208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通过扫店的方式获取竞争对手</a:t>
            </a:r>
          </a:p>
          <a:p>
            <a:pPr>
              <a:lnSpc>
                <a:spcPts val="1600"/>
              </a:lnSpc>
              <a:tabLst>
                <a:tab pos="13208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的价格；并将该价格上传到王</a:t>
            </a:r>
          </a:p>
          <a:p>
            <a:pPr>
              <a:lnSpc>
                <a:spcPts val="1600"/>
              </a:lnSpc>
              <a:tabLst>
                <a:tab pos="1320800" algn="l"/>
              </a:tabLst>
            </a:pPr>
            <a:r>
              <a:rPr lang="en-US" altLang="zh-CN" sz="14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府井价格系统中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3208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竞争对手</a:t>
            </a:r>
          </a:p>
          <a:p>
            <a:pPr>
              <a:lnSpc>
                <a:spcPts val="1900"/>
              </a:lnSpc>
              <a:tabLst>
                <a:tab pos="13208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价格获得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13208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线上电商系统将通过商品匹配</a:t>
            </a:r>
          </a:p>
          <a:p>
            <a:pPr>
              <a:lnSpc>
                <a:spcPts val="1600"/>
              </a:lnSpc>
              <a:tabLst>
                <a:tab pos="13208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的方式，通过系统采用网络爬</a:t>
            </a:r>
          </a:p>
          <a:p>
            <a:pPr>
              <a:lnSpc>
                <a:spcPts val="1600"/>
              </a:lnSpc>
              <a:tabLst>
                <a:tab pos="13208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虫的方式获得竞争对手价格，</a:t>
            </a:r>
          </a:p>
          <a:p>
            <a:pPr>
              <a:lnSpc>
                <a:spcPts val="1600"/>
              </a:lnSpc>
              <a:tabLst>
                <a:tab pos="13208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如天猫、银泰、一号店等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21100" y="2146300"/>
            <a:ext cx="2489200" cy="370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874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门店运营人员充分研究竞争对</a:t>
            </a:r>
          </a:p>
          <a:p>
            <a:pPr>
              <a:lnSpc>
                <a:spcPts val="1600"/>
              </a:lnSpc>
              <a:tabLst>
                <a:tab pos="7874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手的价格动向，以及营销活动，</a:t>
            </a:r>
          </a:p>
          <a:p>
            <a:pPr>
              <a:lnSpc>
                <a:spcPts val="1600"/>
              </a:lnSpc>
              <a:tabLst>
                <a:tab pos="787400" algn="l"/>
              </a:tabLst>
            </a:pPr>
            <a:r>
              <a:rPr lang="en-US" altLang="zh-CN" sz="14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决定是否要进行价格跟进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7874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判断是否</a:t>
            </a:r>
          </a:p>
          <a:p>
            <a:pPr>
              <a:lnSpc>
                <a:spcPts val="1900"/>
              </a:lnSpc>
              <a:tabLst>
                <a:tab pos="787400" algn="l"/>
              </a:tabLst>
            </a:pPr>
            <a:r>
              <a:rPr lang="en-US" altLang="zh-CN" dirty="0" smtClean="0"/>
              <a:t>	</a:t>
            </a:r>
            <a:r>
              <a:rPr lang="en-US" altLang="zh-CN" sz="1598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需要价格</a:t>
            </a:r>
          </a:p>
          <a:p>
            <a:pPr>
              <a:lnSpc>
                <a:spcPts val="1900"/>
              </a:lnSpc>
              <a:tabLst>
                <a:tab pos="7874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进行跟进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7874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线上电商系统将自动提醒品类</a:t>
            </a:r>
          </a:p>
          <a:p>
            <a:pPr>
              <a:lnSpc>
                <a:spcPts val="1600"/>
              </a:lnSpc>
              <a:tabLst>
                <a:tab pos="7874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经理竞争对手的价格变化，并</a:t>
            </a:r>
          </a:p>
          <a:p>
            <a:pPr>
              <a:lnSpc>
                <a:spcPts val="1600"/>
              </a:lnSpc>
              <a:tabLst>
                <a:tab pos="7874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要求品类经理对出现价格变化</a:t>
            </a:r>
          </a:p>
          <a:p>
            <a:pPr>
              <a:lnSpc>
                <a:spcPts val="1600"/>
              </a:lnSpc>
              <a:tabLst>
                <a:tab pos="7874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的商品进行价格联动申请和调</a:t>
            </a:r>
          </a:p>
          <a:p>
            <a:pPr>
              <a:lnSpc>
                <a:spcPts val="1600"/>
              </a:lnSpc>
              <a:tabLst>
                <a:tab pos="787400" algn="l"/>
              </a:tabLst>
            </a:pPr>
            <a:r>
              <a:rPr lang="en-US" altLang="zh-CN" sz="14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整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72300" y="2032000"/>
            <a:ext cx="2489200" cy="370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032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云店人员在充分考虑采购资源</a:t>
            </a:r>
          </a:p>
          <a:p>
            <a:pPr>
              <a:lnSpc>
                <a:spcPts val="1600"/>
              </a:lnSpc>
              <a:tabLst>
                <a:tab pos="2032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和门店资源后，在系统中提出</a:t>
            </a:r>
          </a:p>
          <a:p>
            <a:pPr>
              <a:lnSpc>
                <a:spcPts val="1600"/>
              </a:lnSpc>
              <a:tabLst>
                <a:tab pos="2032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本云店的销售价格调整的申请，</a:t>
            </a:r>
          </a:p>
          <a:p>
            <a:pPr>
              <a:lnSpc>
                <a:spcPts val="1600"/>
              </a:lnSpc>
              <a:tabLst>
                <a:tab pos="203200" algn="l"/>
              </a:tabLst>
            </a:pPr>
            <a:r>
              <a:rPr lang="en-US" altLang="zh-CN" sz="14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由商品中心进行价格评估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发起价格</a:t>
            </a:r>
          </a:p>
          <a:p>
            <a:pPr>
              <a:lnSpc>
                <a:spcPts val="19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调整申请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032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电商品类经理的价格联动和批</a:t>
            </a:r>
          </a:p>
          <a:p>
            <a:pPr>
              <a:lnSpc>
                <a:spcPts val="1600"/>
              </a:lnSpc>
              <a:tabLst>
                <a:tab pos="2032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准将会自动推送到商品与价格</a:t>
            </a:r>
          </a:p>
          <a:p>
            <a:pPr>
              <a:lnSpc>
                <a:spcPts val="1600"/>
              </a:lnSpc>
              <a:tabLst>
                <a:tab pos="2032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系统中，由商品线条进行价格</a:t>
            </a:r>
          </a:p>
          <a:p>
            <a:pPr>
              <a:lnSpc>
                <a:spcPts val="1600"/>
              </a:lnSpc>
              <a:tabLst>
                <a:tab pos="2032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评估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1500" y="736600"/>
            <a:ext cx="16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B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价格管理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643128"/>
            <a:ext cx="864108" cy="541020"/>
          </a:xfrm>
          <a:custGeom>
            <a:avLst/>
            <a:gdLst>
              <a:gd name="connsiteX0" fmla="*/ 0 w 864108"/>
              <a:gd name="connsiteY0" fmla="*/ 270510 h 541020"/>
              <a:gd name="connsiteX1" fmla="*/ 432054 w 864108"/>
              <a:gd name="connsiteY1" fmla="*/ 0 h 541020"/>
              <a:gd name="connsiteX2" fmla="*/ 864108 w 864108"/>
              <a:gd name="connsiteY2" fmla="*/ 270510 h 541020"/>
              <a:gd name="connsiteX3" fmla="*/ 432054 w 864108"/>
              <a:gd name="connsiteY3" fmla="*/ 541020 h 541020"/>
              <a:gd name="connsiteX4" fmla="*/ 0 w 864108"/>
              <a:gd name="connsiteY4" fmla="*/ 270510 h 541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4108" h="541020">
                <a:moveTo>
                  <a:pt x="0" y="270510"/>
                </a:moveTo>
                <a:cubicBezTo>
                  <a:pt x="0" y="121158"/>
                  <a:pt x="193433" y="0"/>
                  <a:pt x="432054" y="0"/>
                </a:cubicBezTo>
                <a:cubicBezTo>
                  <a:pt x="670674" y="0"/>
                  <a:pt x="864108" y="121158"/>
                  <a:pt x="864108" y="270510"/>
                </a:cubicBezTo>
                <a:cubicBezTo>
                  <a:pt x="864108" y="419861"/>
                  <a:pt x="670674" y="541020"/>
                  <a:pt x="432054" y="541020"/>
                </a:cubicBezTo>
                <a:cubicBezTo>
                  <a:pt x="193433" y="541020"/>
                  <a:pt x="0" y="419861"/>
                  <a:pt x="0" y="270510"/>
                </a:cubicBezTo>
              </a:path>
            </a:pathLst>
          </a:custGeom>
          <a:solidFill>
            <a:srgbClr val="9da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636778"/>
            <a:ext cx="876808" cy="553720"/>
          </a:xfrm>
          <a:custGeom>
            <a:avLst/>
            <a:gdLst>
              <a:gd name="connsiteX0" fmla="*/ 6350 w 876808"/>
              <a:gd name="connsiteY0" fmla="*/ 276860 h 553720"/>
              <a:gd name="connsiteX1" fmla="*/ 438404 w 876808"/>
              <a:gd name="connsiteY1" fmla="*/ 6350 h 553720"/>
              <a:gd name="connsiteX2" fmla="*/ 870458 w 876808"/>
              <a:gd name="connsiteY2" fmla="*/ 276860 h 553720"/>
              <a:gd name="connsiteX3" fmla="*/ 438404 w 876808"/>
              <a:gd name="connsiteY3" fmla="*/ 547370 h 553720"/>
              <a:gd name="connsiteX4" fmla="*/ 6350 w 876808"/>
              <a:gd name="connsiteY4" fmla="*/ 276860 h 553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6808" h="553720">
                <a:moveTo>
                  <a:pt x="6350" y="276860"/>
                </a:moveTo>
                <a:cubicBezTo>
                  <a:pt x="6350" y="127508"/>
                  <a:pt x="199783" y="6350"/>
                  <a:pt x="438404" y="6350"/>
                </a:cubicBezTo>
                <a:cubicBezTo>
                  <a:pt x="677024" y="6350"/>
                  <a:pt x="870458" y="127508"/>
                  <a:pt x="870458" y="276860"/>
                </a:cubicBezTo>
                <a:cubicBezTo>
                  <a:pt x="870458" y="426211"/>
                  <a:pt x="677024" y="547370"/>
                  <a:pt x="438404" y="547370"/>
                </a:cubicBezTo>
                <a:cubicBezTo>
                  <a:pt x="199783" y="547370"/>
                  <a:pt x="6350" y="426211"/>
                  <a:pt x="6350" y="27686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762" y="1981962"/>
            <a:ext cx="3733800" cy="3581400"/>
          </a:xfrm>
          <a:custGeom>
            <a:avLst/>
            <a:gdLst>
              <a:gd name="connsiteX0" fmla="*/ 0 w 3733800"/>
              <a:gd name="connsiteY0" fmla="*/ 3581400 h 3581400"/>
              <a:gd name="connsiteX1" fmla="*/ 1866900 w 3733800"/>
              <a:gd name="connsiteY1" fmla="*/ 0 h 3581400"/>
              <a:gd name="connsiteX2" fmla="*/ 3733800 w 3733800"/>
              <a:gd name="connsiteY2" fmla="*/ 3581400 h 3581400"/>
              <a:gd name="connsiteX3" fmla="*/ 0 w 3733800"/>
              <a:gd name="connsiteY3" fmla="*/ 3581400 h 3581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733800" h="3581400">
                <a:moveTo>
                  <a:pt x="0" y="3581400"/>
                </a:moveTo>
                <a:lnTo>
                  <a:pt x="1866900" y="0"/>
                </a:lnTo>
                <a:lnTo>
                  <a:pt x="3733800" y="3581400"/>
                </a:lnTo>
                <a:lnTo>
                  <a:pt x="0" y="3581400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9808" y="1969007"/>
            <a:ext cx="3759708" cy="3607308"/>
          </a:xfrm>
          <a:custGeom>
            <a:avLst/>
            <a:gdLst>
              <a:gd name="connsiteX0" fmla="*/ 12954 w 3759708"/>
              <a:gd name="connsiteY0" fmla="*/ 3594354 h 3607308"/>
              <a:gd name="connsiteX1" fmla="*/ 1879853 w 3759708"/>
              <a:gd name="connsiteY1" fmla="*/ 12954 h 3607308"/>
              <a:gd name="connsiteX2" fmla="*/ 3746753 w 3759708"/>
              <a:gd name="connsiteY2" fmla="*/ 3594354 h 3607308"/>
              <a:gd name="connsiteX3" fmla="*/ 12954 w 3759708"/>
              <a:gd name="connsiteY3" fmla="*/ 3594354 h 36073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759708" h="3607308">
                <a:moveTo>
                  <a:pt x="12954" y="3594354"/>
                </a:moveTo>
                <a:lnTo>
                  <a:pt x="1879853" y="12954"/>
                </a:lnTo>
                <a:lnTo>
                  <a:pt x="3746753" y="3594354"/>
                </a:lnTo>
                <a:lnTo>
                  <a:pt x="12954" y="3594354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21179" y="3043428"/>
            <a:ext cx="1595755" cy="76200"/>
          </a:xfrm>
          <a:custGeom>
            <a:avLst/>
            <a:gdLst>
              <a:gd name="connsiteX0" fmla="*/ 19050 w 1595755"/>
              <a:gd name="connsiteY0" fmla="*/ 19050 h 76200"/>
              <a:gd name="connsiteX1" fmla="*/ 1576704 w 1595755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95755" h="76200">
                <a:moveTo>
                  <a:pt x="19050" y="19050"/>
                </a:moveTo>
                <a:lnTo>
                  <a:pt x="1576704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71016" y="3838956"/>
            <a:ext cx="2695194" cy="76200"/>
          </a:xfrm>
          <a:custGeom>
            <a:avLst/>
            <a:gdLst>
              <a:gd name="connsiteX0" fmla="*/ 19050 w 2695194"/>
              <a:gd name="connsiteY0" fmla="*/ 19050 h 76200"/>
              <a:gd name="connsiteX1" fmla="*/ 2676143 w 2695194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95194" h="76200">
                <a:moveTo>
                  <a:pt x="19050" y="19050"/>
                </a:moveTo>
                <a:lnTo>
                  <a:pt x="2676143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58562" y="3166110"/>
            <a:ext cx="3733800" cy="1168907"/>
          </a:xfrm>
          <a:custGeom>
            <a:avLst/>
            <a:gdLst>
              <a:gd name="connsiteX0" fmla="*/ 0 w 3733800"/>
              <a:gd name="connsiteY0" fmla="*/ 1168907 h 1168907"/>
              <a:gd name="connsiteX1" fmla="*/ 3733800 w 3733800"/>
              <a:gd name="connsiteY1" fmla="*/ 1168907 h 1168907"/>
              <a:gd name="connsiteX2" fmla="*/ 3733800 w 3733800"/>
              <a:gd name="connsiteY2" fmla="*/ 0 h 1168907"/>
              <a:gd name="connsiteX3" fmla="*/ 0 w 3733800"/>
              <a:gd name="connsiteY3" fmla="*/ 0 h 1168907"/>
              <a:gd name="connsiteX4" fmla="*/ 0 w 3733800"/>
              <a:gd name="connsiteY4" fmla="*/ 1168907 h 11689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800" h="1168907">
                <a:moveTo>
                  <a:pt x="0" y="1168907"/>
                </a:moveTo>
                <a:lnTo>
                  <a:pt x="3733800" y="1168907"/>
                </a:lnTo>
                <a:lnTo>
                  <a:pt x="3733800" y="0"/>
                </a:lnTo>
                <a:lnTo>
                  <a:pt x="0" y="0"/>
                </a:lnTo>
                <a:lnTo>
                  <a:pt x="0" y="1168907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52212" y="3159760"/>
            <a:ext cx="3746500" cy="1181607"/>
          </a:xfrm>
          <a:custGeom>
            <a:avLst/>
            <a:gdLst>
              <a:gd name="connsiteX0" fmla="*/ 6350 w 3746500"/>
              <a:gd name="connsiteY0" fmla="*/ 1175257 h 1181607"/>
              <a:gd name="connsiteX1" fmla="*/ 3740150 w 3746500"/>
              <a:gd name="connsiteY1" fmla="*/ 1175257 h 1181607"/>
              <a:gd name="connsiteX2" fmla="*/ 3740150 w 3746500"/>
              <a:gd name="connsiteY2" fmla="*/ 6350 h 1181607"/>
              <a:gd name="connsiteX3" fmla="*/ 6350 w 3746500"/>
              <a:gd name="connsiteY3" fmla="*/ 6350 h 1181607"/>
              <a:gd name="connsiteX4" fmla="*/ 6350 w 3746500"/>
              <a:gd name="connsiteY4" fmla="*/ 1175257 h 1181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46500" h="1181607">
                <a:moveTo>
                  <a:pt x="6350" y="1175257"/>
                </a:moveTo>
                <a:lnTo>
                  <a:pt x="3740150" y="1175257"/>
                </a:lnTo>
                <a:lnTo>
                  <a:pt x="3740150" y="6350"/>
                </a:lnTo>
                <a:lnTo>
                  <a:pt x="6350" y="6350"/>
                </a:lnTo>
                <a:lnTo>
                  <a:pt x="6350" y="117525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39436" y="3159760"/>
            <a:ext cx="12700" cy="1181607"/>
          </a:xfrm>
          <a:custGeom>
            <a:avLst/>
            <a:gdLst>
              <a:gd name="connsiteX0" fmla="*/ 6350 w 12700"/>
              <a:gd name="connsiteY0" fmla="*/ 6350 h 1181607"/>
              <a:gd name="connsiteX1" fmla="*/ 6350 w 12700"/>
              <a:gd name="connsiteY1" fmla="*/ 1175257 h 1181607"/>
              <a:gd name="connsiteX2" fmla="*/ 6350 w 12700"/>
              <a:gd name="connsiteY2" fmla="*/ 6350 h 1181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2700" h="1181607">
                <a:moveTo>
                  <a:pt x="6350" y="6350"/>
                </a:moveTo>
                <a:lnTo>
                  <a:pt x="6350" y="1175257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36062" y="3165602"/>
            <a:ext cx="2116074" cy="226060"/>
          </a:xfrm>
          <a:custGeom>
            <a:avLst/>
            <a:gdLst>
              <a:gd name="connsiteX0" fmla="*/ 2109724 w 2116074"/>
              <a:gd name="connsiteY0" fmla="*/ 219710 h 226060"/>
              <a:gd name="connsiteX1" fmla="*/ 1600200 w 2116074"/>
              <a:gd name="connsiteY1" fmla="*/ 219710 h 226060"/>
              <a:gd name="connsiteX2" fmla="*/ 6350 w 2116074"/>
              <a:gd name="connsiteY2" fmla="*/ 6350 h 226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116074" h="226060">
                <a:moveTo>
                  <a:pt x="2109724" y="219710"/>
                </a:moveTo>
                <a:lnTo>
                  <a:pt x="1600200" y="219710"/>
                </a:lnTo>
                <a:lnTo>
                  <a:pt x="6350" y="6350"/>
                </a:lnTo>
              </a:path>
            </a:pathLst>
          </a:custGeom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57800" y="1828800"/>
            <a:ext cx="3733800" cy="1168908"/>
          </a:xfrm>
          <a:custGeom>
            <a:avLst/>
            <a:gdLst>
              <a:gd name="connsiteX0" fmla="*/ 0 w 3733800"/>
              <a:gd name="connsiteY0" fmla="*/ 1168907 h 1168908"/>
              <a:gd name="connsiteX1" fmla="*/ 3733800 w 3733800"/>
              <a:gd name="connsiteY1" fmla="*/ 1168907 h 1168908"/>
              <a:gd name="connsiteX2" fmla="*/ 3733800 w 3733800"/>
              <a:gd name="connsiteY2" fmla="*/ 0 h 1168908"/>
              <a:gd name="connsiteX3" fmla="*/ 0 w 3733800"/>
              <a:gd name="connsiteY3" fmla="*/ 0 h 1168908"/>
              <a:gd name="connsiteX4" fmla="*/ 0 w 3733800"/>
              <a:gd name="connsiteY4" fmla="*/ 1168907 h 1168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800" h="1168908">
                <a:moveTo>
                  <a:pt x="0" y="1168907"/>
                </a:moveTo>
                <a:lnTo>
                  <a:pt x="3733800" y="1168907"/>
                </a:lnTo>
                <a:lnTo>
                  <a:pt x="3733800" y="0"/>
                </a:lnTo>
                <a:lnTo>
                  <a:pt x="0" y="0"/>
                </a:lnTo>
                <a:lnTo>
                  <a:pt x="0" y="1168907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51450" y="1822450"/>
            <a:ext cx="3746500" cy="1181608"/>
          </a:xfrm>
          <a:custGeom>
            <a:avLst/>
            <a:gdLst>
              <a:gd name="connsiteX0" fmla="*/ 6350 w 3746500"/>
              <a:gd name="connsiteY0" fmla="*/ 1175257 h 1181608"/>
              <a:gd name="connsiteX1" fmla="*/ 3740150 w 3746500"/>
              <a:gd name="connsiteY1" fmla="*/ 1175257 h 1181608"/>
              <a:gd name="connsiteX2" fmla="*/ 3740150 w 3746500"/>
              <a:gd name="connsiteY2" fmla="*/ 6350 h 1181608"/>
              <a:gd name="connsiteX3" fmla="*/ 6350 w 3746500"/>
              <a:gd name="connsiteY3" fmla="*/ 6350 h 1181608"/>
              <a:gd name="connsiteX4" fmla="*/ 6350 w 3746500"/>
              <a:gd name="connsiteY4" fmla="*/ 1175257 h 1181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46500" h="1181608">
                <a:moveTo>
                  <a:pt x="6350" y="1175257"/>
                </a:moveTo>
                <a:lnTo>
                  <a:pt x="3740150" y="1175257"/>
                </a:lnTo>
                <a:lnTo>
                  <a:pt x="3740150" y="6350"/>
                </a:lnTo>
                <a:lnTo>
                  <a:pt x="6350" y="6350"/>
                </a:lnTo>
                <a:lnTo>
                  <a:pt x="6350" y="117525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49596" y="1822450"/>
            <a:ext cx="12700" cy="1181608"/>
          </a:xfrm>
          <a:custGeom>
            <a:avLst/>
            <a:gdLst>
              <a:gd name="connsiteX0" fmla="*/ 6350 w 12700"/>
              <a:gd name="connsiteY0" fmla="*/ 6350 h 1181608"/>
              <a:gd name="connsiteX1" fmla="*/ 6350 w 12700"/>
              <a:gd name="connsiteY1" fmla="*/ 1175257 h 1181608"/>
              <a:gd name="connsiteX2" fmla="*/ 6350 w 12700"/>
              <a:gd name="connsiteY2" fmla="*/ 6350 h 1181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2700" h="1181608">
                <a:moveTo>
                  <a:pt x="6350" y="6350"/>
                </a:moveTo>
                <a:lnTo>
                  <a:pt x="6350" y="1175257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20441" y="2041651"/>
            <a:ext cx="2141855" cy="939419"/>
          </a:xfrm>
          <a:custGeom>
            <a:avLst/>
            <a:gdLst>
              <a:gd name="connsiteX0" fmla="*/ 2135505 w 2141855"/>
              <a:gd name="connsiteY0" fmla="*/ 6350 h 939419"/>
              <a:gd name="connsiteX1" fmla="*/ 1615059 w 2141855"/>
              <a:gd name="connsiteY1" fmla="*/ 6350 h 939419"/>
              <a:gd name="connsiteX2" fmla="*/ 6350 w 2141855"/>
              <a:gd name="connsiteY2" fmla="*/ 933069 h 9394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141855" h="939419">
                <a:moveTo>
                  <a:pt x="2135505" y="6350"/>
                </a:moveTo>
                <a:lnTo>
                  <a:pt x="1615059" y="6350"/>
                </a:lnTo>
                <a:lnTo>
                  <a:pt x="6350" y="933069"/>
                </a:lnTo>
              </a:path>
            </a:pathLst>
          </a:custGeom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58562" y="4501134"/>
            <a:ext cx="3733800" cy="1170432"/>
          </a:xfrm>
          <a:custGeom>
            <a:avLst/>
            <a:gdLst>
              <a:gd name="connsiteX0" fmla="*/ 0 w 3733800"/>
              <a:gd name="connsiteY0" fmla="*/ 1170431 h 1170432"/>
              <a:gd name="connsiteX1" fmla="*/ 3733800 w 3733800"/>
              <a:gd name="connsiteY1" fmla="*/ 1170431 h 1170432"/>
              <a:gd name="connsiteX2" fmla="*/ 3733800 w 3733800"/>
              <a:gd name="connsiteY2" fmla="*/ 0 h 1170432"/>
              <a:gd name="connsiteX3" fmla="*/ 0 w 3733800"/>
              <a:gd name="connsiteY3" fmla="*/ 0 h 1170432"/>
              <a:gd name="connsiteX4" fmla="*/ 0 w 3733800"/>
              <a:gd name="connsiteY4" fmla="*/ 1170431 h 1170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800" h="1170432">
                <a:moveTo>
                  <a:pt x="0" y="1170431"/>
                </a:moveTo>
                <a:lnTo>
                  <a:pt x="3733800" y="1170431"/>
                </a:lnTo>
                <a:lnTo>
                  <a:pt x="3733800" y="0"/>
                </a:lnTo>
                <a:lnTo>
                  <a:pt x="0" y="0"/>
                </a:lnTo>
                <a:lnTo>
                  <a:pt x="0" y="1170431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52212" y="4494784"/>
            <a:ext cx="3746500" cy="1183132"/>
          </a:xfrm>
          <a:custGeom>
            <a:avLst/>
            <a:gdLst>
              <a:gd name="connsiteX0" fmla="*/ 6350 w 3746500"/>
              <a:gd name="connsiteY0" fmla="*/ 1176781 h 1183132"/>
              <a:gd name="connsiteX1" fmla="*/ 3740150 w 3746500"/>
              <a:gd name="connsiteY1" fmla="*/ 1176781 h 1183132"/>
              <a:gd name="connsiteX2" fmla="*/ 3740150 w 3746500"/>
              <a:gd name="connsiteY2" fmla="*/ 6350 h 1183132"/>
              <a:gd name="connsiteX3" fmla="*/ 6350 w 3746500"/>
              <a:gd name="connsiteY3" fmla="*/ 6350 h 1183132"/>
              <a:gd name="connsiteX4" fmla="*/ 6350 w 3746500"/>
              <a:gd name="connsiteY4" fmla="*/ 1176781 h 1183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46500" h="1183132">
                <a:moveTo>
                  <a:pt x="6350" y="1176781"/>
                </a:moveTo>
                <a:lnTo>
                  <a:pt x="3740150" y="1176781"/>
                </a:lnTo>
                <a:lnTo>
                  <a:pt x="3740150" y="6350"/>
                </a:lnTo>
                <a:lnTo>
                  <a:pt x="6350" y="6350"/>
                </a:lnTo>
                <a:lnTo>
                  <a:pt x="6350" y="117678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28387" y="4494784"/>
            <a:ext cx="12700" cy="1183132"/>
          </a:xfrm>
          <a:custGeom>
            <a:avLst/>
            <a:gdLst>
              <a:gd name="connsiteX0" fmla="*/ 6350 w 12700"/>
              <a:gd name="connsiteY0" fmla="*/ 6350 h 1183132"/>
              <a:gd name="connsiteX1" fmla="*/ 6350 w 12700"/>
              <a:gd name="connsiteY1" fmla="*/ 1176781 h 1183132"/>
              <a:gd name="connsiteX2" fmla="*/ 6350 w 12700"/>
              <a:gd name="connsiteY2" fmla="*/ 6350 h 1183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2700" h="1183132">
                <a:moveTo>
                  <a:pt x="6350" y="6350"/>
                </a:moveTo>
                <a:lnTo>
                  <a:pt x="6350" y="117678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47873" y="4209161"/>
            <a:ext cx="2093213" cy="517779"/>
          </a:xfrm>
          <a:custGeom>
            <a:avLst/>
            <a:gdLst>
              <a:gd name="connsiteX0" fmla="*/ 2086863 w 2093213"/>
              <a:gd name="connsiteY0" fmla="*/ 511429 h 517779"/>
              <a:gd name="connsiteX1" fmla="*/ 1588388 w 2093213"/>
              <a:gd name="connsiteY1" fmla="*/ 511429 h 517779"/>
              <a:gd name="connsiteX2" fmla="*/ 6350 w 2093213"/>
              <a:gd name="connsiteY2" fmla="*/ 6350 h 5177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093213" h="517779">
                <a:moveTo>
                  <a:pt x="2086863" y="511429"/>
                </a:moveTo>
                <a:lnTo>
                  <a:pt x="1588388" y="511429"/>
                </a:lnTo>
                <a:lnTo>
                  <a:pt x="6350" y="6350"/>
                </a:lnTo>
              </a:path>
            </a:pathLst>
          </a:custGeom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1500" y="736600"/>
            <a:ext cx="16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71700" y="2654300"/>
            <a:ext cx="889000" cy="227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778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极敏感</a:t>
            </a:r>
          </a:p>
          <a:p>
            <a:pPr>
              <a:lnSpc>
                <a:spcPts val="1600"/>
              </a:lnSpc>
              <a:tabLst>
                <a:tab pos="177800" algn="l"/>
                <a:tab pos="266700" algn="l"/>
              </a:tabLst>
            </a:pPr>
            <a:r>
              <a:rPr lang="en-US" altLang="zh-CN" dirty="0" smtClean="0"/>
              <a:t>	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单品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77800" algn="l"/>
                <a:tab pos="266700" algn="l"/>
              </a:tabLst>
            </a:pPr>
            <a:r>
              <a:rPr lang="en-US" altLang="zh-CN" sz="14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次敏感单品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177800" algn="l"/>
                <a:tab pos="2667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非敏感单品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647700"/>
            <a:ext cx="8128000" cy="193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4279900" algn="l"/>
                <a:tab pos="4292600" algn="l"/>
              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针对自营（含超市）商品，建议由门店、区域、总部分别决定极敏感、次</a:t>
            </a:r>
          </a:p>
          <a:p>
            <a:pPr>
              <a:lnSpc>
                <a:spcPts val="2100"/>
              </a:lnSpc>
              <a:tabLst>
                <a:tab pos="4279900" algn="l"/>
                <a:tab pos="4292600" algn="l"/>
              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敏感和非敏感商品的价格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4279900" algn="l"/>
                <a:tab pos="4292600" algn="l"/>
              </a:tabLst>
            </a:pPr>
            <a:r>
              <a:rPr lang="en-US" altLang="zh-CN" dirty="0" smtClean="0"/>
              <a:t>	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在系统计算出推荐价格后，对于极敏感单</a:t>
            </a:r>
          </a:p>
          <a:p>
            <a:pPr>
              <a:lnSpc>
                <a:spcPts val="1600"/>
              </a:lnSpc>
              <a:tabLst>
                <a:tab pos="4279900" algn="l"/>
                <a:tab pos="42926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品，促销价格由各门店决定（控价），在推</a:t>
            </a:r>
          </a:p>
          <a:p>
            <a:pPr>
              <a:lnSpc>
                <a:spcPts val="1600"/>
              </a:lnSpc>
              <a:tabLst>
                <a:tab pos="4279900" algn="l"/>
                <a:tab pos="42926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荐的价格基础上，可以浮动指定比例（如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11800" y="2654300"/>
            <a:ext cx="3556000" cy="306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20%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）的价格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各门店价格可以体现差异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在系统计算出推荐价格后，对于次敏感单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品，价格由区域（或中心店）商品部控价，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在推荐的价格基础上，门店可以调整促销价，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可以浮动指定比例（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10%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）的价格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在区域范围内，各门店的价格一致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对于非敏感单品，根据谁采购、谁控价的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原则，由总部商品中心或区域商品部控价，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系统将自动采用系统推荐的价格，门店无权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调整价格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全王府井或区域一致的价格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价格管理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1967318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1967318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2618448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2618448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269704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269704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920832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920832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571962"/>
            <a:ext cx="467829" cy="651167"/>
          </a:xfrm>
          <a:custGeom>
            <a:avLst/>
            <a:gdLst>
              <a:gd name="connsiteX0" fmla="*/ 0 w 467829"/>
              <a:gd name="connsiteY0" fmla="*/ 651166 h 651167"/>
              <a:gd name="connsiteX1" fmla="*/ 467829 w 467829"/>
              <a:gd name="connsiteY1" fmla="*/ 651166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6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6"/>
                </a:moveTo>
                <a:lnTo>
                  <a:pt x="467829" y="651166"/>
                </a:lnTo>
                <a:lnTo>
                  <a:pt x="467829" y="0"/>
                </a:lnTo>
                <a:lnTo>
                  <a:pt x="0" y="0"/>
                </a:lnTo>
                <a:lnTo>
                  <a:pt x="0" y="65116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571962"/>
            <a:ext cx="4789931" cy="651167"/>
          </a:xfrm>
          <a:custGeom>
            <a:avLst/>
            <a:gdLst>
              <a:gd name="connsiteX0" fmla="*/ 0 w 4789931"/>
              <a:gd name="connsiteY0" fmla="*/ 651166 h 651167"/>
              <a:gd name="connsiteX1" fmla="*/ 4789931 w 4789931"/>
              <a:gd name="connsiteY1" fmla="*/ 651166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6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6"/>
                </a:moveTo>
                <a:lnTo>
                  <a:pt x="4789931" y="651166"/>
                </a:lnTo>
                <a:lnTo>
                  <a:pt x="4789931" y="0"/>
                </a:lnTo>
                <a:lnTo>
                  <a:pt x="0" y="0"/>
                </a:lnTo>
                <a:lnTo>
                  <a:pt x="0" y="65116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1961007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5216779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2057400"/>
            <a:ext cx="251459" cy="431292"/>
          </a:xfrm>
          <a:custGeom>
            <a:avLst/>
            <a:gdLst>
              <a:gd name="connsiteX0" fmla="*/ 0 w 251459"/>
              <a:gd name="connsiteY0" fmla="*/ 107823 h 431292"/>
              <a:gd name="connsiteX1" fmla="*/ 125729 w 251459"/>
              <a:gd name="connsiteY1" fmla="*/ 107823 h 431292"/>
              <a:gd name="connsiteX2" fmla="*/ 125729 w 251459"/>
              <a:gd name="connsiteY2" fmla="*/ 0 h 431292"/>
              <a:gd name="connsiteX3" fmla="*/ 251459 w 251459"/>
              <a:gd name="connsiteY3" fmla="*/ 215645 h 431292"/>
              <a:gd name="connsiteX4" fmla="*/ 125729 w 251459"/>
              <a:gd name="connsiteY4" fmla="*/ 431292 h 431292"/>
              <a:gd name="connsiteX5" fmla="*/ 125729 w 251459"/>
              <a:gd name="connsiteY5" fmla="*/ 323469 h 431292"/>
              <a:gd name="connsiteX6" fmla="*/ 0 w 251459"/>
              <a:gd name="connsiteY6" fmla="*/ 323469 h 431292"/>
              <a:gd name="connsiteX7" fmla="*/ 0 w 251459"/>
              <a:gd name="connsiteY7" fmla="*/ 107823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1292">
                <a:moveTo>
                  <a:pt x="0" y="107823"/>
                </a:moveTo>
                <a:lnTo>
                  <a:pt x="125729" y="107823"/>
                </a:lnTo>
                <a:lnTo>
                  <a:pt x="125729" y="0"/>
                </a:lnTo>
                <a:lnTo>
                  <a:pt x="251459" y="215645"/>
                </a:lnTo>
                <a:lnTo>
                  <a:pt x="125729" y="431292"/>
                </a:lnTo>
                <a:lnTo>
                  <a:pt x="125729" y="323469"/>
                </a:lnTo>
                <a:lnTo>
                  <a:pt x="0" y="323469"/>
                </a:lnTo>
                <a:lnTo>
                  <a:pt x="0" y="107823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目录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2247900"/>
            <a:ext cx="1143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8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2247900"/>
            <a:ext cx="32385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8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9204" y="2744724"/>
            <a:ext cx="1949196" cy="684276"/>
          </a:xfrm>
          <a:custGeom>
            <a:avLst/>
            <a:gdLst>
              <a:gd name="connsiteX0" fmla="*/ 0 w 1949196"/>
              <a:gd name="connsiteY0" fmla="*/ 0 h 684276"/>
              <a:gd name="connsiteX1" fmla="*/ 1607057 w 1949196"/>
              <a:gd name="connsiteY1" fmla="*/ 0 h 684276"/>
              <a:gd name="connsiteX2" fmla="*/ 1949196 w 1949196"/>
              <a:gd name="connsiteY2" fmla="*/ 342138 h 684276"/>
              <a:gd name="connsiteX3" fmla="*/ 1607057 w 1949196"/>
              <a:gd name="connsiteY3" fmla="*/ 684276 h 684276"/>
              <a:gd name="connsiteX4" fmla="*/ 0 w 1949196"/>
              <a:gd name="connsiteY4" fmla="*/ 684276 h 684276"/>
              <a:gd name="connsiteX5" fmla="*/ 0 w 1949196"/>
              <a:gd name="connsiteY5" fmla="*/ 0 h 684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949196" h="684276">
                <a:moveTo>
                  <a:pt x="0" y="0"/>
                </a:moveTo>
                <a:lnTo>
                  <a:pt x="1607057" y="0"/>
                </a:lnTo>
                <a:lnTo>
                  <a:pt x="1949196" y="342138"/>
                </a:lnTo>
                <a:lnTo>
                  <a:pt x="1607057" y="684276"/>
                </a:lnTo>
                <a:lnTo>
                  <a:pt x="0" y="684276"/>
                </a:lnTo>
                <a:lnTo>
                  <a:pt x="0" y="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2854" y="2738374"/>
            <a:ext cx="1961896" cy="696976"/>
          </a:xfrm>
          <a:custGeom>
            <a:avLst/>
            <a:gdLst>
              <a:gd name="connsiteX0" fmla="*/ 6350 w 1961896"/>
              <a:gd name="connsiteY0" fmla="*/ 6350 h 696976"/>
              <a:gd name="connsiteX1" fmla="*/ 1613407 w 1961896"/>
              <a:gd name="connsiteY1" fmla="*/ 6350 h 696976"/>
              <a:gd name="connsiteX2" fmla="*/ 1955546 w 1961896"/>
              <a:gd name="connsiteY2" fmla="*/ 348488 h 696976"/>
              <a:gd name="connsiteX3" fmla="*/ 1613407 w 1961896"/>
              <a:gd name="connsiteY3" fmla="*/ 690626 h 696976"/>
              <a:gd name="connsiteX4" fmla="*/ 6350 w 1961896"/>
              <a:gd name="connsiteY4" fmla="*/ 690626 h 696976"/>
              <a:gd name="connsiteX5" fmla="*/ 6350 w 1961896"/>
              <a:gd name="connsiteY5" fmla="*/ 6350 h 696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961896" h="696976">
                <a:moveTo>
                  <a:pt x="6350" y="6350"/>
                </a:moveTo>
                <a:lnTo>
                  <a:pt x="1613407" y="6350"/>
                </a:lnTo>
                <a:lnTo>
                  <a:pt x="1955546" y="348488"/>
                </a:lnTo>
                <a:lnTo>
                  <a:pt x="1613407" y="690626"/>
                </a:lnTo>
                <a:lnTo>
                  <a:pt x="6350" y="69062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8400" y="2744724"/>
            <a:ext cx="2286000" cy="684276"/>
          </a:xfrm>
          <a:custGeom>
            <a:avLst/>
            <a:gdLst>
              <a:gd name="connsiteX0" fmla="*/ 0 w 2286000"/>
              <a:gd name="connsiteY0" fmla="*/ 0 h 684276"/>
              <a:gd name="connsiteX1" fmla="*/ 1943862 w 2286000"/>
              <a:gd name="connsiteY1" fmla="*/ 0 h 684276"/>
              <a:gd name="connsiteX2" fmla="*/ 2286000 w 2286000"/>
              <a:gd name="connsiteY2" fmla="*/ 342138 h 684276"/>
              <a:gd name="connsiteX3" fmla="*/ 1943862 w 2286000"/>
              <a:gd name="connsiteY3" fmla="*/ 684276 h 684276"/>
              <a:gd name="connsiteX4" fmla="*/ 0 w 2286000"/>
              <a:gd name="connsiteY4" fmla="*/ 684276 h 684276"/>
              <a:gd name="connsiteX5" fmla="*/ 342138 w 2286000"/>
              <a:gd name="connsiteY5" fmla="*/ 342138 h 684276"/>
              <a:gd name="connsiteX6" fmla="*/ 0 w 2286000"/>
              <a:gd name="connsiteY6" fmla="*/ 0 h 684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286000" h="684276">
                <a:moveTo>
                  <a:pt x="0" y="0"/>
                </a:moveTo>
                <a:lnTo>
                  <a:pt x="1943862" y="0"/>
                </a:lnTo>
                <a:lnTo>
                  <a:pt x="2286000" y="342138"/>
                </a:lnTo>
                <a:lnTo>
                  <a:pt x="1943862" y="684276"/>
                </a:lnTo>
                <a:lnTo>
                  <a:pt x="0" y="684276"/>
                </a:lnTo>
                <a:lnTo>
                  <a:pt x="342138" y="342138"/>
                </a:lnTo>
                <a:lnTo>
                  <a:pt x="0" y="0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2050" y="2738374"/>
            <a:ext cx="2298700" cy="696976"/>
          </a:xfrm>
          <a:custGeom>
            <a:avLst/>
            <a:gdLst>
              <a:gd name="connsiteX0" fmla="*/ 6350 w 2298700"/>
              <a:gd name="connsiteY0" fmla="*/ 6350 h 696976"/>
              <a:gd name="connsiteX1" fmla="*/ 1950212 w 2298700"/>
              <a:gd name="connsiteY1" fmla="*/ 6350 h 696976"/>
              <a:gd name="connsiteX2" fmla="*/ 2292350 w 2298700"/>
              <a:gd name="connsiteY2" fmla="*/ 348488 h 696976"/>
              <a:gd name="connsiteX3" fmla="*/ 1950212 w 2298700"/>
              <a:gd name="connsiteY3" fmla="*/ 690626 h 696976"/>
              <a:gd name="connsiteX4" fmla="*/ 6350 w 2298700"/>
              <a:gd name="connsiteY4" fmla="*/ 690626 h 696976"/>
              <a:gd name="connsiteX5" fmla="*/ 348488 w 2298700"/>
              <a:gd name="connsiteY5" fmla="*/ 348488 h 696976"/>
              <a:gd name="connsiteX6" fmla="*/ 6350 w 2298700"/>
              <a:gd name="connsiteY6" fmla="*/ 6350 h 696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298700" h="696976">
                <a:moveTo>
                  <a:pt x="6350" y="6350"/>
                </a:moveTo>
                <a:lnTo>
                  <a:pt x="1950212" y="6350"/>
                </a:lnTo>
                <a:lnTo>
                  <a:pt x="2292350" y="348488"/>
                </a:lnTo>
                <a:lnTo>
                  <a:pt x="1950212" y="690626"/>
                </a:lnTo>
                <a:lnTo>
                  <a:pt x="6350" y="690626"/>
                </a:lnTo>
                <a:lnTo>
                  <a:pt x="348488" y="34848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24400" y="2744724"/>
            <a:ext cx="2286000" cy="684276"/>
          </a:xfrm>
          <a:custGeom>
            <a:avLst/>
            <a:gdLst>
              <a:gd name="connsiteX0" fmla="*/ 0 w 2286000"/>
              <a:gd name="connsiteY0" fmla="*/ 0 h 684276"/>
              <a:gd name="connsiteX1" fmla="*/ 1943862 w 2286000"/>
              <a:gd name="connsiteY1" fmla="*/ 0 h 684276"/>
              <a:gd name="connsiteX2" fmla="*/ 2286000 w 2286000"/>
              <a:gd name="connsiteY2" fmla="*/ 342138 h 684276"/>
              <a:gd name="connsiteX3" fmla="*/ 1943862 w 2286000"/>
              <a:gd name="connsiteY3" fmla="*/ 684276 h 684276"/>
              <a:gd name="connsiteX4" fmla="*/ 0 w 2286000"/>
              <a:gd name="connsiteY4" fmla="*/ 684276 h 684276"/>
              <a:gd name="connsiteX5" fmla="*/ 342138 w 2286000"/>
              <a:gd name="connsiteY5" fmla="*/ 342138 h 684276"/>
              <a:gd name="connsiteX6" fmla="*/ 0 w 2286000"/>
              <a:gd name="connsiteY6" fmla="*/ 0 h 684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286000" h="684276">
                <a:moveTo>
                  <a:pt x="0" y="0"/>
                </a:moveTo>
                <a:lnTo>
                  <a:pt x="1943862" y="0"/>
                </a:lnTo>
                <a:lnTo>
                  <a:pt x="2286000" y="342138"/>
                </a:lnTo>
                <a:lnTo>
                  <a:pt x="1943862" y="684276"/>
                </a:lnTo>
                <a:lnTo>
                  <a:pt x="0" y="684276"/>
                </a:lnTo>
                <a:lnTo>
                  <a:pt x="342138" y="342138"/>
                </a:lnTo>
                <a:lnTo>
                  <a:pt x="0" y="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18050" y="2738374"/>
            <a:ext cx="2298700" cy="696976"/>
          </a:xfrm>
          <a:custGeom>
            <a:avLst/>
            <a:gdLst>
              <a:gd name="connsiteX0" fmla="*/ 6350 w 2298700"/>
              <a:gd name="connsiteY0" fmla="*/ 6350 h 696976"/>
              <a:gd name="connsiteX1" fmla="*/ 1950212 w 2298700"/>
              <a:gd name="connsiteY1" fmla="*/ 6350 h 696976"/>
              <a:gd name="connsiteX2" fmla="*/ 2292350 w 2298700"/>
              <a:gd name="connsiteY2" fmla="*/ 348488 h 696976"/>
              <a:gd name="connsiteX3" fmla="*/ 1950212 w 2298700"/>
              <a:gd name="connsiteY3" fmla="*/ 690626 h 696976"/>
              <a:gd name="connsiteX4" fmla="*/ 6350 w 2298700"/>
              <a:gd name="connsiteY4" fmla="*/ 690626 h 696976"/>
              <a:gd name="connsiteX5" fmla="*/ 348488 w 2298700"/>
              <a:gd name="connsiteY5" fmla="*/ 348488 h 696976"/>
              <a:gd name="connsiteX6" fmla="*/ 6350 w 2298700"/>
              <a:gd name="connsiteY6" fmla="*/ 6350 h 696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298700" h="696976">
                <a:moveTo>
                  <a:pt x="6350" y="6350"/>
                </a:moveTo>
                <a:lnTo>
                  <a:pt x="1950212" y="6350"/>
                </a:lnTo>
                <a:lnTo>
                  <a:pt x="2292350" y="348488"/>
                </a:lnTo>
                <a:lnTo>
                  <a:pt x="1950212" y="690626"/>
                </a:lnTo>
                <a:lnTo>
                  <a:pt x="6350" y="690626"/>
                </a:lnTo>
                <a:lnTo>
                  <a:pt x="348488" y="34848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10400" y="2744724"/>
            <a:ext cx="2286000" cy="684276"/>
          </a:xfrm>
          <a:custGeom>
            <a:avLst/>
            <a:gdLst>
              <a:gd name="connsiteX0" fmla="*/ 0 w 2286000"/>
              <a:gd name="connsiteY0" fmla="*/ 0 h 684276"/>
              <a:gd name="connsiteX1" fmla="*/ 1943862 w 2286000"/>
              <a:gd name="connsiteY1" fmla="*/ 0 h 684276"/>
              <a:gd name="connsiteX2" fmla="*/ 2286000 w 2286000"/>
              <a:gd name="connsiteY2" fmla="*/ 342138 h 684276"/>
              <a:gd name="connsiteX3" fmla="*/ 1943862 w 2286000"/>
              <a:gd name="connsiteY3" fmla="*/ 684276 h 684276"/>
              <a:gd name="connsiteX4" fmla="*/ 0 w 2286000"/>
              <a:gd name="connsiteY4" fmla="*/ 684276 h 684276"/>
              <a:gd name="connsiteX5" fmla="*/ 342138 w 2286000"/>
              <a:gd name="connsiteY5" fmla="*/ 342138 h 684276"/>
              <a:gd name="connsiteX6" fmla="*/ 0 w 2286000"/>
              <a:gd name="connsiteY6" fmla="*/ 0 h 684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286000" h="684276">
                <a:moveTo>
                  <a:pt x="0" y="0"/>
                </a:moveTo>
                <a:lnTo>
                  <a:pt x="1943862" y="0"/>
                </a:lnTo>
                <a:lnTo>
                  <a:pt x="2286000" y="342138"/>
                </a:lnTo>
                <a:lnTo>
                  <a:pt x="1943862" y="684276"/>
                </a:lnTo>
                <a:lnTo>
                  <a:pt x="0" y="684276"/>
                </a:lnTo>
                <a:lnTo>
                  <a:pt x="342138" y="342138"/>
                </a:lnTo>
                <a:lnTo>
                  <a:pt x="0" y="0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04050" y="2738374"/>
            <a:ext cx="2298700" cy="696976"/>
          </a:xfrm>
          <a:custGeom>
            <a:avLst/>
            <a:gdLst>
              <a:gd name="connsiteX0" fmla="*/ 6350 w 2298700"/>
              <a:gd name="connsiteY0" fmla="*/ 6350 h 696976"/>
              <a:gd name="connsiteX1" fmla="*/ 1950212 w 2298700"/>
              <a:gd name="connsiteY1" fmla="*/ 6350 h 696976"/>
              <a:gd name="connsiteX2" fmla="*/ 2292350 w 2298700"/>
              <a:gd name="connsiteY2" fmla="*/ 348488 h 696976"/>
              <a:gd name="connsiteX3" fmla="*/ 1950212 w 2298700"/>
              <a:gd name="connsiteY3" fmla="*/ 690626 h 696976"/>
              <a:gd name="connsiteX4" fmla="*/ 6350 w 2298700"/>
              <a:gd name="connsiteY4" fmla="*/ 690626 h 696976"/>
              <a:gd name="connsiteX5" fmla="*/ 348488 w 2298700"/>
              <a:gd name="connsiteY5" fmla="*/ 348488 h 696976"/>
              <a:gd name="connsiteX6" fmla="*/ 6350 w 2298700"/>
              <a:gd name="connsiteY6" fmla="*/ 6350 h 696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298700" h="696976">
                <a:moveTo>
                  <a:pt x="6350" y="6350"/>
                </a:moveTo>
                <a:lnTo>
                  <a:pt x="1950212" y="6350"/>
                </a:lnTo>
                <a:lnTo>
                  <a:pt x="2292350" y="348488"/>
                </a:lnTo>
                <a:lnTo>
                  <a:pt x="1950212" y="690626"/>
                </a:lnTo>
                <a:lnTo>
                  <a:pt x="6350" y="690626"/>
                </a:lnTo>
                <a:lnTo>
                  <a:pt x="348488" y="34848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00600" y="3290570"/>
            <a:ext cx="3962400" cy="2424430"/>
          </a:xfrm>
          <a:custGeom>
            <a:avLst/>
            <a:gdLst>
              <a:gd name="connsiteX0" fmla="*/ 0 w 3962400"/>
              <a:gd name="connsiteY0" fmla="*/ 1090929 h 2424430"/>
              <a:gd name="connsiteX1" fmla="*/ 266700 w 3962400"/>
              <a:gd name="connsiteY1" fmla="*/ 824229 h 2424430"/>
              <a:gd name="connsiteX2" fmla="*/ 660400 w 3962400"/>
              <a:gd name="connsiteY2" fmla="*/ 824229 h 2424430"/>
              <a:gd name="connsiteX3" fmla="*/ 944626 w 3962400"/>
              <a:gd name="connsiteY3" fmla="*/ 0 h 2424430"/>
              <a:gd name="connsiteX4" fmla="*/ 1651000 w 3962400"/>
              <a:gd name="connsiteY4" fmla="*/ 824229 h 2424430"/>
              <a:gd name="connsiteX5" fmla="*/ 3695700 w 3962400"/>
              <a:gd name="connsiteY5" fmla="*/ 824229 h 2424430"/>
              <a:gd name="connsiteX6" fmla="*/ 3962400 w 3962400"/>
              <a:gd name="connsiteY6" fmla="*/ 1090929 h 2424430"/>
              <a:gd name="connsiteX7" fmla="*/ 3962400 w 3962400"/>
              <a:gd name="connsiteY7" fmla="*/ 1090929 h 2424430"/>
              <a:gd name="connsiteX8" fmla="*/ 3962400 w 3962400"/>
              <a:gd name="connsiteY8" fmla="*/ 1090929 h 2424430"/>
              <a:gd name="connsiteX9" fmla="*/ 3962400 w 3962400"/>
              <a:gd name="connsiteY9" fmla="*/ 1490979 h 2424430"/>
              <a:gd name="connsiteX10" fmla="*/ 3962400 w 3962400"/>
              <a:gd name="connsiteY10" fmla="*/ 2157730 h 2424430"/>
              <a:gd name="connsiteX11" fmla="*/ 3695700 w 3962400"/>
              <a:gd name="connsiteY11" fmla="*/ 2424430 h 2424430"/>
              <a:gd name="connsiteX12" fmla="*/ 1651000 w 3962400"/>
              <a:gd name="connsiteY12" fmla="*/ 2424430 h 2424430"/>
              <a:gd name="connsiteX13" fmla="*/ 660400 w 3962400"/>
              <a:gd name="connsiteY13" fmla="*/ 2424430 h 2424430"/>
              <a:gd name="connsiteX14" fmla="*/ 660400 w 3962400"/>
              <a:gd name="connsiteY14" fmla="*/ 2424430 h 2424430"/>
              <a:gd name="connsiteX15" fmla="*/ 266700 w 3962400"/>
              <a:gd name="connsiteY15" fmla="*/ 2424430 h 2424430"/>
              <a:gd name="connsiteX16" fmla="*/ 0 w 3962400"/>
              <a:gd name="connsiteY16" fmla="*/ 2157730 h 2424430"/>
              <a:gd name="connsiteX17" fmla="*/ 0 w 3962400"/>
              <a:gd name="connsiteY17" fmla="*/ 1490979 h 2424430"/>
              <a:gd name="connsiteX18" fmla="*/ 0 w 3962400"/>
              <a:gd name="connsiteY18" fmla="*/ 1090929 h 2424430"/>
              <a:gd name="connsiteX19" fmla="*/ 0 w 3962400"/>
              <a:gd name="connsiteY19" fmla="*/ 1090929 h 2424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962400" h="2424430">
                <a:moveTo>
                  <a:pt x="0" y="1090929"/>
                </a:moveTo>
                <a:cubicBezTo>
                  <a:pt x="0" y="943609"/>
                  <a:pt x="119379" y="824229"/>
                  <a:pt x="266700" y="824229"/>
                </a:cubicBezTo>
                <a:lnTo>
                  <a:pt x="660400" y="824229"/>
                </a:lnTo>
                <a:lnTo>
                  <a:pt x="944626" y="0"/>
                </a:lnTo>
                <a:lnTo>
                  <a:pt x="1651000" y="824229"/>
                </a:lnTo>
                <a:lnTo>
                  <a:pt x="3695700" y="824229"/>
                </a:lnTo>
                <a:cubicBezTo>
                  <a:pt x="3843019" y="824229"/>
                  <a:pt x="3962400" y="943609"/>
                  <a:pt x="3962400" y="1090929"/>
                </a:cubicBezTo>
                <a:lnTo>
                  <a:pt x="3962400" y="1090929"/>
                </a:lnTo>
                <a:lnTo>
                  <a:pt x="3962400" y="1090929"/>
                </a:lnTo>
                <a:lnTo>
                  <a:pt x="3962400" y="1490979"/>
                </a:lnTo>
                <a:lnTo>
                  <a:pt x="3962400" y="2157730"/>
                </a:lnTo>
                <a:cubicBezTo>
                  <a:pt x="3962400" y="2305024"/>
                  <a:pt x="3843019" y="2424430"/>
                  <a:pt x="3695700" y="2424430"/>
                </a:cubicBezTo>
                <a:lnTo>
                  <a:pt x="1651000" y="2424430"/>
                </a:lnTo>
                <a:lnTo>
                  <a:pt x="660400" y="2424430"/>
                </a:lnTo>
                <a:lnTo>
                  <a:pt x="660400" y="2424430"/>
                </a:lnTo>
                <a:lnTo>
                  <a:pt x="266700" y="2424430"/>
                </a:lnTo>
                <a:cubicBezTo>
                  <a:pt x="119379" y="2424430"/>
                  <a:pt x="0" y="2305024"/>
                  <a:pt x="0" y="2157730"/>
                </a:cubicBezTo>
                <a:lnTo>
                  <a:pt x="0" y="1490979"/>
                </a:lnTo>
                <a:lnTo>
                  <a:pt x="0" y="1090929"/>
                </a:lnTo>
                <a:lnTo>
                  <a:pt x="0" y="1090929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94250" y="3284220"/>
            <a:ext cx="3975100" cy="2437130"/>
          </a:xfrm>
          <a:custGeom>
            <a:avLst/>
            <a:gdLst>
              <a:gd name="connsiteX0" fmla="*/ 6350 w 3975100"/>
              <a:gd name="connsiteY0" fmla="*/ 1097279 h 2437130"/>
              <a:gd name="connsiteX1" fmla="*/ 273050 w 3975100"/>
              <a:gd name="connsiteY1" fmla="*/ 830579 h 2437130"/>
              <a:gd name="connsiteX2" fmla="*/ 666750 w 3975100"/>
              <a:gd name="connsiteY2" fmla="*/ 830579 h 2437130"/>
              <a:gd name="connsiteX3" fmla="*/ 950976 w 3975100"/>
              <a:gd name="connsiteY3" fmla="*/ 6350 h 2437130"/>
              <a:gd name="connsiteX4" fmla="*/ 1657350 w 3975100"/>
              <a:gd name="connsiteY4" fmla="*/ 830579 h 2437130"/>
              <a:gd name="connsiteX5" fmla="*/ 3702050 w 3975100"/>
              <a:gd name="connsiteY5" fmla="*/ 830579 h 2437130"/>
              <a:gd name="connsiteX6" fmla="*/ 3968750 w 3975100"/>
              <a:gd name="connsiteY6" fmla="*/ 1097279 h 2437130"/>
              <a:gd name="connsiteX7" fmla="*/ 3968750 w 3975100"/>
              <a:gd name="connsiteY7" fmla="*/ 1097279 h 2437130"/>
              <a:gd name="connsiteX8" fmla="*/ 3968750 w 3975100"/>
              <a:gd name="connsiteY8" fmla="*/ 1097279 h 2437130"/>
              <a:gd name="connsiteX9" fmla="*/ 3968750 w 3975100"/>
              <a:gd name="connsiteY9" fmla="*/ 1497329 h 2437130"/>
              <a:gd name="connsiteX10" fmla="*/ 3968750 w 3975100"/>
              <a:gd name="connsiteY10" fmla="*/ 2164080 h 2437130"/>
              <a:gd name="connsiteX11" fmla="*/ 3702050 w 3975100"/>
              <a:gd name="connsiteY11" fmla="*/ 2430780 h 2437130"/>
              <a:gd name="connsiteX12" fmla="*/ 1657350 w 3975100"/>
              <a:gd name="connsiteY12" fmla="*/ 2430780 h 2437130"/>
              <a:gd name="connsiteX13" fmla="*/ 666750 w 3975100"/>
              <a:gd name="connsiteY13" fmla="*/ 2430780 h 2437130"/>
              <a:gd name="connsiteX14" fmla="*/ 666750 w 3975100"/>
              <a:gd name="connsiteY14" fmla="*/ 2430780 h 2437130"/>
              <a:gd name="connsiteX15" fmla="*/ 273050 w 3975100"/>
              <a:gd name="connsiteY15" fmla="*/ 2430780 h 2437130"/>
              <a:gd name="connsiteX16" fmla="*/ 6350 w 3975100"/>
              <a:gd name="connsiteY16" fmla="*/ 2164080 h 2437130"/>
              <a:gd name="connsiteX17" fmla="*/ 6350 w 3975100"/>
              <a:gd name="connsiteY17" fmla="*/ 1497329 h 2437130"/>
              <a:gd name="connsiteX18" fmla="*/ 6350 w 3975100"/>
              <a:gd name="connsiteY18" fmla="*/ 1097279 h 2437130"/>
              <a:gd name="connsiteX19" fmla="*/ 6350 w 3975100"/>
              <a:gd name="connsiteY19" fmla="*/ 1097279 h 2437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975100" h="2437130">
                <a:moveTo>
                  <a:pt x="6350" y="1097279"/>
                </a:moveTo>
                <a:cubicBezTo>
                  <a:pt x="6350" y="949959"/>
                  <a:pt x="125729" y="830579"/>
                  <a:pt x="273050" y="830579"/>
                </a:cubicBezTo>
                <a:lnTo>
                  <a:pt x="666750" y="830579"/>
                </a:lnTo>
                <a:lnTo>
                  <a:pt x="950976" y="6350"/>
                </a:lnTo>
                <a:lnTo>
                  <a:pt x="1657350" y="830579"/>
                </a:lnTo>
                <a:lnTo>
                  <a:pt x="3702050" y="830579"/>
                </a:lnTo>
                <a:cubicBezTo>
                  <a:pt x="3849369" y="830579"/>
                  <a:pt x="3968750" y="949959"/>
                  <a:pt x="3968750" y="1097279"/>
                </a:cubicBezTo>
                <a:lnTo>
                  <a:pt x="3968750" y="1097279"/>
                </a:lnTo>
                <a:lnTo>
                  <a:pt x="3968750" y="1097279"/>
                </a:lnTo>
                <a:lnTo>
                  <a:pt x="3968750" y="1497329"/>
                </a:lnTo>
                <a:lnTo>
                  <a:pt x="3968750" y="2164080"/>
                </a:lnTo>
                <a:cubicBezTo>
                  <a:pt x="3968750" y="2311374"/>
                  <a:pt x="3849369" y="2430780"/>
                  <a:pt x="3702050" y="2430780"/>
                </a:cubicBezTo>
                <a:lnTo>
                  <a:pt x="1657350" y="2430780"/>
                </a:lnTo>
                <a:lnTo>
                  <a:pt x="666750" y="2430780"/>
                </a:lnTo>
                <a:lnTo>
                  <a:pt x="666750" y="2430780"/>
                </a:lnTo>
                <a:lnTo>
                  <a:pt x="273050" y="2430780"/>
                </a:lnTo>
                <a:cubicBezTo>
                  <a:pt x="125729" y="2430780"/>
                  <a:pt x="6350" y="2311374"/>
                  <a:pt x="6350" y="2164080"/>
                </a:cubicBezTo>
                <a:lnTo>
                  <a:pt x="6350" y="1497329"/>
                </a:lnTo>
                <a:lnTo>
                  <a:pt x="6350" y="1097279"/>
                </a:lnTo>
                <a:lnTo>
                  <a:pt x="6350" y="109727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d0d0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7472" y="3281045"/>
            <a:ext cx="3157728" cy="2433955"/>
          </a:xfrm>
          <a:custGeom>
            <a:avLst/>
            <a:gdLst>
              <a:gd name="connsiteX0" fmla="*/ 0 w 3157728"/>
              <a:gd name="connsiteY0" fmla="*/ 1100454 h 2433955"/>
              <a:gd name="connsiteX1" fmla="*/ 266700 w 3157728"/>
              <a:gd name="connsiteY1" fmla="*/ 833754 h 2433955"/>
              <a:gd name="connsiteX2" fmla="*/ 526288 w 3157728"/>
              <a:gd name="connsiteY2" fmla="*/ 833754 h 2433955"/>
              <a:gd name="connsiteX3" fmla="*/ 983361 w 3157728"/>
              <a:gd name="connsiteY3" fmla="*/ 0 h 2433955"/>
              <a:gd name="connsiteX4" fmla="*/ 1315720 w 3157728"/>
              <a:gd name="connsiteY4" fmla="*/ 833754 h 2433955"/>
              <a:gd name="connsiteX5" fmla="*/ 2891028 w 3157728"/>
              <a:gd name="connsiteY5" fmla="*/ 833754 h 2433955"/>
              <a:gd name="connsiteX6" fmla="*/ 3157728 w 3157728"/>
              <a:gd name="connsiteY6" fmla="*/ 1100454 h 2433955"/>
              <a:gd name="connsiteX7" fmla="*/ 3157728 w 3157728"/>
              <a:gd name="connsiteY7" fmla="*/ 1100454 h 2433955"/>
              <a:gd name="connsiteX8" fmla="*/ 3157728 w 3157728"/>
              <a:gd name="connsiteY8" fmla="*/ 1100454 h 2433955"/>
              <a:gd name="connsiteX9" fmla="*/ 3157728 w 3157728"/>
              <a:gd name="connsiteY9" fmla="*/ 1500504 h 2433955"/>
              <a:gd name="connsiteX10" fmla="*/ 3157728 w 3157728"/>
              <a:gd name="connsiteY10" fmla="*/ 2167255 h 2433955"/>
              <a:gd name="connsiteX11" fmla="*/ 2891028 w 3157728"/>
              <a:gd name="connsiteY11" fmla="*/ 2433955 h 2433955"/>
              <a:gd name="connsiteX12" fmla="*/ 1315720 w 3157728"/>
              <a:gd name="connsiteY12" fmla="*/ 2433955 h 2433955"/>
              <a:gd name="connsiteX13" fmla="*/ 526288 w 3157728"/>
              <a:gd name="connsiteY13" fmla="*/ 2433955 h 2433955"/>
              <a:gd name="connsiteX14" fmla="*/ 526288 w 3157728"/>
              <a:gd name="connsiteY14" fmla="*/ 2433955 h 2433955"/>
              <a:gd name="connsiteX15" fmla="*/ 266700 w 3157728"/>
              <a:gd name="connsiteY15" fmla="*/ 2433955 h 2433955"/>
              <a:gd name="connsiteX16" fmla="*/ 0 w 3157728"/>
              <a:gd name="connsiteY16" fmla="*/ 2167255 h 2433955"/>
              <a:gd name="connsiteX17" fmla="*/ 0 w 3157728"/>
              <a:gd name="connsiteY17" fmla="*/ 1500504 h 2433955"/>
              <a:gd name="connsiteX18" fmla="*/ 0 w 3157728"/>
              <a:gd name="connsiteY18" fmla="*/ 1100454 h 2433955"/>
              <a:gd name="connsiteX19" fmla="*/ 0 w 3157728"/>
              <a:gd name="connsiteY19" fmla="*/ 1100454 h 24339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157728" h="2433955">
                <a:moveTo>
                  <a:pt x="0" y="1100454"/>
                </a:moveTo>
                <a:cubicBezTo>
                  <a:pt x="0" y="953134"/>
                  <a:pt x="119405" y="833754"/>
                  <a:pt x="266700" y="833754"/>
                </a:cubicBezTo>
                <a:lnTo>
                  <a:pt x="526288" y="833754"/>
                </a:lnTo>
                <a:lnTo>
                  <a:pt x="983361" y="0"/>
                </a:lnTo>
                <a:lnTo>
                  <a:pt x="1315720" y="833754"/>
                </a:lnTo>
                <a:lnTo>
                  <a:pt x="2891028" y="833754"/>
                </a:lnTo>
                <a:cubicBezTo>
                  <a:pt x="3038348" y="833754"/>
                  <a:pt x="3157728" y="953134"/>
                  <a:pt x="3157728" y="1100454"/>
                </a:cubicBezTo>
                <a:lnTo>
                  <a:pt x="3157728" y="1100454"/>
                </a:lnTo>
                <a:lnTo>
                  <a:pt x="3157728" y="1100454"/>
                </a:lnTo>
                <a:lnTo>
                  <a:pt x="3157728" y="1500504"/>
                </a:lnTo>
                <a:lnTo>
                  <a:pt x="3157728" y="2167255"/>
                </a:lnTo>
                <a:cubicBezTo>
                  <a:pt x="3157728" y="2314549"/>
                  <a:pt x="3038348" y="2433955"/>
                  <a:pt x="2891028" y="2433955"/>
                </a:cubicBezTo>
                <a:lnTo>
                  <a:pt x="1315720" y="2433955"/>
                </a:lnTo>
                <a:lnTo>
                  <a:pt x="526288" y="2433955"/>
                </a:lnTo>
                <a:lnTo>
                  <a:pt x="526288" y="2433955"/>
                </a:lnTo>
                <a:lnTo>
                  <a:pt x="266700" y="2433955"/>
                </a:lnTo>
                <a:cubicBezTo>
                  <a:pt x="119405" y="2433955"/>
                  <a:pt x="0" y="2314549"/>
                  <a:pt x="0" y="2167255"/>
                </a:cubicBezTo>
                <a:lnTo>
                  <a:pt x="0" y="1500504"/>
                </a:lnTo>
                <a:lnTo>
                  <a:pt x="0" y="1100454"/>
                </a:lnTo>
                <a:lnTo>
                  <a:pt x="0" y="1100454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1122" y="3274695"/>
            <a:ext cx="3170428" cy="2446655"/>
          </a:xfrm>
          <a:custGeom>
            <a:avLst/>
            <a:gdLst>
              <a:gd name="connsiteX0" fmla="*/ 6350 w 3170428"/>
              <a:gd name="connsiteY0" fmla="*/ 1106804 h 2446655"/>
              <a:gd name="connsiteX1" fmla="*/ 273050 w 3170428"/>
              <a:gd name="connsiteY1" fmla="*/ 840104 h 2446655"/>
              <a:gd name="connsiteX2" fmla="*/ 532638 w 3170428"/>
              <a:gd name="connsiteY2" fmla="*/ 840104 h 2446655"/>
              <a:gd name="connsiteX3" fmla="*/ 989711 w 3170428"/>
              <a:gd name="connsiteY3" fmla="*/ 6350 h 2446655"/>
              <a:gd name="connsiteX4" fmla="*/ 1322070 w 3170428"/>
              <a:gd name="connsiteY4" fmla="*/ 840104 h 2446655"/>
              <a:gd name="connsiteX5" fmla="*/ 2897378 w 3170428"/>
              <a:gd name="connsiteY5" fmla="*/ 840104 h 2446655"/>
              <a:gd name="connsiteX6" fmla="*/ 3164078 w 3170428"/>
              <a:gd name="connsiteY6" fmla="*/ 1106804 h 2446655"/>
              <a:gd name="connsiteX7" fmla="*/ 3164078 w 3170428"/>
              <a:gd name="connsiteY7" fmla="*/ 1106804 h 2446655"/>
              <a:gd name="connsiteX8" fmla="*/ 3164078 w 3170428"/>
              <a:gd name="connsiteY8" fmla="*/ 1106804 h 2446655"/>
              <a:gd name="connsiteX9" fmla="*/ 3164078 w 3170428"/>
              <a:gd name="connsiteY9" fmla="*/ 1506854 h 2446655"/>
              <a:gd name="connsiteX10" fmla="*/ 3164078 w 3170428"/>
              <a:gd name="connsiteY10" fmla="*/ 2173605 h 2446655"/>
              <a:gd name="connsiteX11" fmla="*/ 2897378 w 3170428"/>
              <a:gd name="connsiteY11" fmla="*/ 2440305 h 2446655"/>
              <a:gd name="connsiteX12" fmla="*/ 1322070 w 3170428"/>
              <a:gd name="connsiteY12" fmla="*/ 2440305 h 2446655"/>
              <a:gd name="connsiteX13" fmla="*/ 532638 w 3170428"/>
              <a:gd name="connsiteY13" fmla="*/ 2440305 h 2446655"/>
              <a:gd name="connsiteX14" fmla="*/ 532638 w 3170428"/>
              <a:gd name="connsiteY14" fmla="*/ 2440305 h 2446655"/>
              <a:gd name="connsiteX15" fmla="*/ 273050 w 3170428"/>
              <a:gd name="connsiteY15" fmla="*/ 2440305 h 2446655"/>
              <a:gd name="connsiteX16" fmla="*/ 6350 w 3170428"/>
              <a:gd name="connsiteY16" fmla="*/ 2173605 h 2446655"/>
              <a:gd name="connsiteX17" fmla="*/ 6350 w 3170428"/>
              <a:gd name="connsiteY17" fmla="*/ 1506854 h 2446655"/>
              <a:gd name="connsiteX18" fmla="*/ 6350 w 3170428"/>
              <a:gd name="connsiteY18" fmla="*/ 1106804 h 2446655"/>
              <a:gd name="connsiteX19" fmla="*/ 6350 w 3170428"/>
              <a:gd name="connsiteY19" fmla="*/ 1106804 h 2446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170428" h="2446655">
                <a:moveTo>
                  <a:pt x="6350" y="1106804"/>
                </a:moveTo>
                <a:cubicBezTo>
                  <a:pt x="6350" y="959484"/>
                  <a:pt x="125755" y="840104"/>
                  <a:pt x="273050" y="840104"/>
                </a:cubicBezTo>
                <a:lnTo>
                  <a:pt x="532638" y="840104"/>
                </a:lnTo>
                <a:lnTo>
                  <a:pt x="989711" y="6350"/>
                </a:lnTo>
                <a:lnTo>
                  <a:pt x="1322070" y="840104"/>
                </a:lnTo>
                <a:lnTo>
                  <a:pt x="2897378" y="840104"/>
                </a:lnTo>
                <a:cubicBezTo>
                  <a:pt x="3044698" y="840104"/>
                  <a:pt x="3164078" y="959484"/>
                  <a:pt x="3164078" y="1106804"/>
                </a:cubicBezTo>
                <a:lnTo>
                  <a:pt x="3164078" y="1106804"/>
                </a:lnTo>
                <a:lnTo>
                  <a:pt x="3164078" y="1106804"/>
                </a:lnTo>
                <a:lnTo>
                  <a:pt x="3164078" y="1506854"/>
                </a:lnTo>
                <a:lnTo>
                  <a:pt x="3164078" y="2173605"/>
                </a:lnTo>
                <a:cubicBezTo>
                  <a:pt x="3164078" y="2320899"/>
                  <a:pt x="3044698" y="2440305"/>
                  <a:pt x="2897378" y="2440305"/>
                </a:cubicBezTo>
                <a:lnTo>
                  <a:pt x="1322070" y="2440305"/>
                </a:lnTo>
                <a:lnTo>
                  <a:pt x="532638" y="2440305"/>
                </a:lnTo>
                <a:lnTo>
                  <a:pt x="532638" y="2440305"/>
                </a:lnTo>
                <a:lnTo>
                  <a:pt x="273050" y="2440305"/>
                </a:lnTo>
                <a:cubicBezTo>
                  <a:pt x="125755" y="2440305"/>
                  <a:pt x="6350" y="2320899"/>
                  <a:pt x="6350" y="2173605"/>
                </a:cubicBezTo>
                <a:lnTo>
                  <a:pt x="6350" y="1506854"/>
                </a:lnTo>
                <a:lnTo>
                  <a:pt x="6350" y="1106804"/>
                </a:lnTo>
                <a:lnTo>
                  <a:pt x="6350" y="110680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d0d0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643128"/>
            <a:ext cx="864108" cy="541020"/>
          </a:xfrm>
          <a:custGeom>
            <a:avLst/>
            <a:gdLst>
              <a:gd name="connsiteX0" fmla="*/ 0 w 864108"/>
              <a:gd name="connsiteY0" fmla="*/ 270510 h 541020"/>
              <a:gd name="connsiteX1" fmla="*/ 432054 w 864108"/>
              <a:gd name="connsiteY1" fmla="*/ 0 h 541020"/>
              <a:gd name="connsiteX2" fmla="*/ 864108 w 864108"/>
              <a:gd name="connsiteY2" fmla="*/ 270510 h 541020"/>
              <a:gd name="connsiteX3" fmla="*/ 432054 w 864108"/>
              <a:gd name="connsiteY3" fmla="*/ 541020 h 541020"/>
              <a:gd name="connsiteX4" fmla="*/ 0 w 864108"/>
              <a:gd name="connsiteY4" fmla="*/ 270510 h 541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4108" h="541020">
                <a:moveTo>
                  <a:pt x="0" y="270510"/>
                </a:moveTo>
                <a:cubicBezTo>
                  <a:pt x="0" y="121158"/>
                  <a:pt x="193433" y="0"/>
                  <a:pt x="432054" y="0"/>
                </a:cubicBezTo>
                <a:cubicBezTo>
                  <a:pt x="670674" y="0"/>
                  <a:pt x="864108" y="121158"/>
                  <a:pt x="864108" y="270510"/>
                </a:cubicBezTo>
                <a:cubicBezTo>
                  <a:pt x="864108" y="419861"/>
                  <a:pt x="670674" y="541020"/>
                  <a:pt x="432054" y="541020"/>
                </a:cubicBezTo>
                <a:cubicBezTo>
                  <a:pt x="193433" y="541020"/>
                  <a:pt x="0" y="419861"/>
                  <a:pt x="0" y="270510"/>
                </a:cubicBezTo>
              </a:path>
            </a:pathLst>
          </a:custGeom>
          <a:solidFill>
            <a:srgbClr val="9da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636778"/>
            <a:ext cx="876808" cy="553720"/>
          </a:xfrm>
          <a:custGeom>
            <a:avLst/>
            <a:gdLst>
              <a:gd name="connsiteX0" fmla="*/ 6350 w 876808"/>
              <a:gd name="connsiteY0" fmla="*/ 276860 h 553720"/>
              <a:gd name="connsiteX1" fmla="*/ 438404 w 876808"/>
              <a:gd name="connsiteY1" fmla="*/ 6350 h 553720"/>
              <a:gd name="connsiteX2" fmla="*/ 870458 w 876808"/>
              <a:gd name="connsiteY2" fmla="*/ 276860 h 553720"/>
              <a:gd name="connsiteX3" fmla="*/ 438404 w 876808"/>
              <a:gd name="connsiteY3" fmla="*/ 547370 h 553720"/>
              <a:gd name="connsiteX4" fmla="*/ 6350 w 876808"/>
              <a:gd name="connsiteY4" fmla="*/ 276860 h 553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6808" h="553720">
                <a:moveTo>
                  <a:pt x="6350" y="276860"/>
                </a:moveTo>
                <a:cubicBezTo>
                  <a:pt x="6350" y="127508"/>
                  <a:pt x="199783" y="6350"/>
                  <a:pt x="438404" y="6350"/>
                </a:cubicBezTo>
                <a:cubicBezTo>
                  <a:pt x="677024" y="6350"/>
                  <a:pt x="870458" y="127508"/>
                  <a:pt x="870458" y="276860"/>
                </a:cubicBezTo>
                <a:cubicBezTo>
                  <a:pt x="870458" y="426211"/>
                  <a:pt x="677024" y="547370"/>
                  <a:pt x="438404" y="547370"/>
                </a:cubicBezTo>
                <a:cubicBezTo>
                  <a:pt x="199783" y="547370"/>
                  <a:pt x="6350" y="426211"/>
                  <a:pt x="6350" y="27686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600" y="1511300"/>
            <a:ext cx="1739900" cy="110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38700" y="1511300"/>
            <a:ext cx="1752600" cy="110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596900"/>
            <a:ext cx="8128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需充分考虑采购成本，服务收益及各门店毛利水平，用户在电商下单后需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另行支付配送费用，以保证线上线下价格一致及合理的利润水平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8200" y="2908300"/>
            <a:ext cx="1066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用户登录</a:t>
            </a:r>
          </a:p>
          <a:p>
            <a:pPr>
              <a:lnSpc>
                <a:spcPts val="1600"/>
              </a:lnSpc>
              <a:tabLst>
                <a:tab pos="1778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判断用户位置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13100" y="30099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用户下单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99100" y="2908300"/>
            <a:ext cx="711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用户选择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配送方式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85100" y="30099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订单完成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30800" y="4241800"/>
            <a:ext cx="3378200" cy="144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如用户选择门店自提，在订单结算时，将不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再增加配送费用；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如用户选择便利店（或合作自提点）自提，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则增加从门店到便利店（或合作自提点）的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配送费用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如用户选择送货上门，则在订单结算时，将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根据重量和体积增加相应的配送费用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" y="4546600"/>
            <a:ext cx="24892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用户在登录网站后，将提醒用户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选择用户配送地区。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用户页面相应调整，呈现给用户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的将是能够配送和下单的商品。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736600"/>
            <a:ext cx="190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价格管理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152402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152402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189918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1899183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2274341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2274341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264937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264937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264937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024530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024530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024530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399688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399688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399688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774846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774846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774846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150004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150004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150004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52516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52516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52516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90019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900193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900193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5275389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5275389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5275389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565053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565053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6025667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6025667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15176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63944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3357371"/>
            <a:ext cx="251459" cy="431292"/>
          </a:xfrm>
          <a:custGeom>
            <a:avLst/>
            <a:gdLst>
              <a:gd name="connsiteX0" fmla="*/ 0 w 251459"/>
              <a:gd name="connsiteY0" fmla="*/ 107823 h 431292"/>
              <a:gd name="connsiteX1" fmla="*/ 125729 w 251459"/>
              <a:gd name="connsiteY1" fmla="*/ 107823 h 431292"/>
              <a:gd name="connsiteX2" fmla="*/ 125729 w 251459"/>
              <a:gd name="connsiteY2" fmla="*/ 0 h 431292"/>
              <a:gd name="connsiteX3" fmla="*/ 251459 w 251459"/>
              <a:gd name="connsiteY3" fmla="*/ 215646 h 431292"/>
              <a:gd name="connsiteX4" fmla="*/ 125729 w 251459"/>
              <a:gd name="connsiteY4" fmla="*/ 431292 h 431292"/>
              <a:gd name="connsiteX5" fmla="*/ 125729 w 251459"/>
              <a:gd name="connsiteY5" fmla="*/ 323469 h 431292"/>
              <a:gd name="connsiteX6" fmla="*/ 0 w 251459"/>
              <a:gd name="connsiteY6" fmla="*/ 323469 h 431292"/>
              <a:gd name="connsiteX7" fmla="*/ 0 w 251459"/>
              <a:gd name="connsiteY7" fmla="*/ 107823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1292">
                <a:moveTo>
                  <a:pt x="0" y="107823"/>
                </a:moveTo>
                <a:lnTo>
                  <a:pt x="125729" y="107823"/>
                </a:lnTo>
                <a:lnTo>
                  <a:pt x="125729" y="0"/>
                </a:lnTo>
                <a:lnTo>
                  <a:pt x="251459" y="215646"/>
                </a:lnTo>
                <a:lnTo>
                  <a:pt x="125729" y="431292"/>
                </a:lnTo>
                <a:lnTo>
                  <a:pt x="125729" y="323469"/>
                </a:lnTo>
                <a:lnTo>
                  <a:pt x="0" y="323469"/>
                </a:lnTo>
                <a:lnTo>
                  <a:pt x="0" y="107823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目录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1600200"/>
            <a:ext cx="1143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1600200"/>
            <a:ext cx="32385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2794000"/>
            <a:ext cx="3175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3-1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3-2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3-3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3-4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3-5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3-6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3-7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66900" y="2794000"/>
            <a:ext cx="8001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单品管理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价格管理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订单管理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库存管理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会员管理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营销管理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支付管理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客服管理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5715000"/>
            <a:ext cx="114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5715000"/>
            <a:ext cx="26289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1219200" y="2933700"/>
            <a:ext cx="469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Global</a:t>
            </a:r>
          </a:p>
        </p:txBody>
      </p:sp>
      <p:sp>
        <p:nvSpPr>
          <p:cNvPr id="2" name="TextBox 1"/>
          <p:cNvSpPr txBox="1"/>
          <p:nvPr/>
        </p:nvSpPr>
        <p:spPr>
          <a:xfrm rot="16200000">
            <a:off x="1333500" y="2933700"/>
            <a:ext cx="622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Visibility</a:t>
            </a:r>
          </a:p>
        </p:txBody>
      </p:sp>
      <p:sp>
        <p:nvSpPr>
          <p:cNvPr id="2" name="TextBox 1"/>
          <p:cNvSpPr txBox="1"/>
          <p:nvPr/>
        </p:nvSpPr>
        <p:spPr>
          <a:xfrm rot="5400000">
            <a:off x="8013700" y="2959100"/>
            <a:ext cx="838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Performanc</a:t>
            </a:r>
          </a:p>
        </p:txBody>
      </p:sp>
      <p:sp>
        <p:nvSpPr>
          <p:cNvPr id="2" name="TextBox 1"/>
          <p:cNvSpPr txBox="1"/>
          <p:nvPr/>
        </p:nvSpPr>
        <p:spPr>
          <a:xfrm rot="5400000">
            <a:off x="8204200" y="25781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 rot="5400000">
            <a:off x="7670800" y="2933700"/>
            <a:ext cx="787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2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Manageme</a:t>
            </a:r>
          </a:p>
        </p:txBody>
      </p:sp>
      <p:sp>
        <p:nvSpPr>
          <p:cNvPr id="2" name="TextBox 1"/>
          <p:cNvSpPr txBox="1"/>
          <p:nvPr/>
        </p:nvSpPr>
        <p:spPr>
          <a:xfrm rot="5400000">
            <a:off x="7810500" y="26162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nt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2260600"/>
            <a:ext cx="12446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28600" algn="l"/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呼叫中心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228600" algn="l"/>
                <a:tab pos="7493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企业级</a:t>
            </a:r>
          </a:p>
          <a:p>
            <a:pPr>
              <a:lnSpc>
                <a:spcPts val="1800"/>
              </a:lnSpc>
              <a:tabLst>
                <a:tab pos="228600" algn="l"/>
                <a:tab pos="7493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228600" algn="l"/>
                <a:tab pos="749300" algn="l"/>
              </a:tabLst>
            </a:pPr>
            <a:r>
              <a:rPr lang="en-US" altLang="zh-CN" dirty="0" smtClean="0"/>
              <a:t>		</a:t>
            </a:r>
            <a:r>
              <a:rPr lang="en-US" altLang="zh-CN" sz="996" u="sng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分拣中心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40600" y="2235200"/>
            <a:ext cx="6096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397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实体门店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外部</a:t>
            </a:r>
          </a:p>
          <a:p>
            <a:pPr>
              <a:lnSpc>
                <a:spcPts val="18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08700" y="2260600"/>
            <a:ext cx="8255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52400" algn="l"/>
                <a:tab pos="317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移动电商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52400" algn="l"/>
                <a:tab pos="3175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库存全局</a:t>
            </a:r>
          </a:p>
          <a:p>
            <a:pPr>
              <a:lnSpc>
                <a:spcPts val="1400"/>
              </a:lnSpc>
              <a:tabLst>
                <a:tab pos="152400" algn="l"/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可视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52400" algn="l"/>
                <a:tab pos="3175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门店网络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49600" y="2032000"/>
            <a:ext cx="2857500" cy="203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17500" algn="l"/>
                <a:tab pos="723900" algn="l"/>
                <a:tab pos="736600" algn="l"/>
                <a:tab pos="1016000" algn="l"/>
              </a:tabLst>
            </a:pPr>
            <a:r>
              <a:rPr lang="en-US" altLang="zh-CN" dirty="0" smtClean="0"/>
              <a:t>				</a:t>
            </a:r>
            <a:r>
              <a:rPr lang="en-US" altLang="zh-CN" sz="14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Customer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Channels</a:t>
            </a:r>
          </a:p>
          <a:p>
            <a:pPr>
              <a:lnSpc>
                <a:spcPts val="1900"/>
              </a:lnSpc>
              <a:tabLst>
                <a:tab pos="317500" algn="l"/>
                <a:tab pos="723900" algn="l"/>
                <a:tab pos="736600" algn="l"/>
                <a:tab pos="1016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Kiosk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             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PC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电商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317500" algn="l"/>
                <a:tab pos="723900" algn="l"/>
                <a:tab pos="736600" algn="l"/>
                <a:tab pos="1016000" algn="l"/>
              </a:tabLst>
            </a:pPr>
            <a:r>
              <a:rPr lang="en-US" altLang="zh-CN" dirty="0" smtClean="0"/>
              <a:t>		</a:t>
            </a:r>
            <a:r>
              <a:rPr lang="en-US" altLang="zh-CN" sz="1404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跨渠道库存管理及订单总线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317500" algn="l"/>
                <a:tab pos="723900" algn="l"/>
                <a:tab pos="736600" algn="l"/>
                <a:tab pos="10160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寻源与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ATP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            </a:t>
            </a:r>
            <a:r>
              <a:rPr lang="en-US" altLang="zh-CN" sz="1200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订单管理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317500" algn="l"/>
                <a:tab pos="723900" algn="l"/>
                <a:tab pos="736600" algn="l"/>
                <a:tab pos="1016000" algn="l"/>
              </a:tabLst>
            </a:pPr>
            <a:r>
              <a:rPr lang="en-US" altLang="zh-CN" dirty="0" smtClean="0"/>
              <a:t>			</a:t>
            </a: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Drop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Shippers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3PL’s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17500" algn="l"/>
                <a:tab pos="723900" algn="l"/>
                <a:tab pos="736600" algn="l"/>
                <a:tab pos="1016000" algn="l"/>
              </a:tabLst>
            </a:pPr>
            <a:r>
              <a:rPr lang="en-US" altLang="zh-CN" dirty="0" smtClean="0"/>
              <a:t>				</a:t>
            </a:r>
            <a:r>
              <a:rPr lang="en-US" altLang="zh-CN" sz="14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Fulfillment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Network</a:t>
            </a: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2222500"/>
            <a:ext cx="152400" cy="196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订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单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信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息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及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时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推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送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给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用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24900" y="1930400"/>
            <a:ext cx="152400" cy="233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可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以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通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过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各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种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手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段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随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时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查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询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4292600"/>
            <a:ext cx="85852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28600" algn="l"/>
                <a:tab pos="8102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单</a:t>
            </a:r>
          </a:p>
          <a:p>
            <a:pPr>
              <a:lnSpc>
                <a:spcPts val="1400"/>
              </a:lnSpc>
              <a:tabLst>
                <a:tab pos="228600" algn="l"/>
                <a:tab pos="8102600" algn="l"/>
              </a:tabLst>
            </a:pPr>
            <a:r>
              <a:rPr lang="en-US" altLang="zh-CN" dirty="0" smtClean="0"/>
              <a:t>		</a:t>
            </a:r>
            <a:r>
              <a:rPr lang="en-US" altLang="zh-CN" sz="1202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信</a:t>
            </a:r>
          </a:p>
          <a:p>
            <a:pPr>
              <a:lnSpc>
                <a:spcPts val="1300"/>
              </a:lnSpc>
              <a:tabLst>
                <a:tab pos="228600" algn="l"/>
                <a:tab pos="8102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息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228600" algn="l"/>
                <a:tab pos="81026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①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统一提供线上订单、门店销售单管理，根据规则多级寻源，确保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SKU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单品库存变化的实时性调整，同时提供</a:t>
            </a:r>
          </a:p>
          <a:p>
            <a:pPr>
              <a:lnSpc>
                <a:spcPts val="1600"/>
              </a:lnSpc>
              <a:tabLst>
                <a:tab pos="228600" algn="l"/>
                <a:tab pos="81026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顾客任意渠道的订单、销售单状况全程跟踪；同时提供多渠道订单管理能力。</a:t>
            </a:r>
          </a:p>
          <a:p>
            <a:pPr>
              <a:lnSpc>
                <a:spcPts val="1600"/>
              </a:lnSpc>
              <a:tabLst>
                <a:tab pos="228600" algn="l"/>
                <a:tab pos="81026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②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炒货、恶意下单、多次退换货、多次拒收、故意恶评等会员下单，订单需要人工审核，其他订单自动审核，</a:t>
            </a:r>
          </a:p>
          <a:p>
            <a:pPr>
              <a:lnSpc>
                <a:spcPts val="1600"/>
              </a:lnSpc>
              <a:tabLst>
                <a:tab pos="228600" algn="l"/>
                <a:tab pos="81026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预警订单展示订单预警原因，作为客服是否将会员标识为黑名单的参考。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736600"/>
            <a:ext cx="190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订单管理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622300"/>
            <a:ext cx="81280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7493000" algn="l"/>
              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统一管理订单及销售单，保持订单全程可视，并采用订单多维度自动寻源</a:t>
            </a:r>
          </a:p>
          <a:p>
            <a:pPr>
              <a:lnSpc>
                <a:spcPts val="2100"/>
              </a:lnSpc>
              <a:tabLst>
                <a:tab pos="7493000" algn="l"/>
              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，降低王府井库存量及提高存货效率，实现客户体验与成本优化完美统一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7493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用</a:t>
            </a:r>
          </a:p>
          <a:p>
            <a:pPr>
              <a:lnSpc>
                <a:spcPts val="1400"/>
              </a:lnSpc>
              <a:tabLst>
                <a:tab pos="7493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262626"/>
                </a:solidFill>
                <a:latin typeface="SimHei" pitchFamily="18" charset="0"/>
                <a:cs typeface="SimHei" pitchFamily="18" charset="0"/>
              </a:rPr>
              <a:t>户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9000" y="1752600"/>
            <a:ext cx="7112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订单来源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B2C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27051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开放平台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39624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云店商品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8200" y="3340100"/>
            <a:ext cx="762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导购工作台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98900" y="2425700"/>
            <a:ext cx="495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90500" algn="l"/>
              </a:tabLst>
            </a:pPr>
            <a:r>
              <a:rPr lang="en-US" altLang="zh-CN" sz="998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销售单创</a:t>
            </a:r>
          </a:p>
          <a:p>
            <a:pPr>
              <a:lnSpc>
                <a:spcPts val="11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11600" y="33528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订单创建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91100" y="2425700"/>
            <a:ext cx="622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54000" algn="l"/>
              </a:tabLst>
            </a:pPr>
            <a:r>
              <a:rPr lang="en-US" altLang="zh-CN" sz="998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优惠资源扣</a:t>
            </a:r>
          </a:p>
          <a:p>
            <a:pPr>
              <a:lnSpc>
                <a:spcPts val="11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72200" y="24892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8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库存扣减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58293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其他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73900" y="2425700"/>
            <a:ext cx="622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90500" algn="l"/>
              </a:tabLst>
            </a:pPr>
            <a:r>
              <a:rPr lang="en-US" altLang="zh-CN" sz="998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会员礼金券</a:t>
            </a:r>
          </a:p>
          <a:p>
            <a:pPr>
              <a:lnSpc>
                <a:spcPts val="11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扣减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4610100"/>
            <a:ext cx="6096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移动订单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30800" y="3048000"/>
            <a:ext cx="1524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54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线上订单资源处理调度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优惠券扣减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67500" y="3340100"/>
            <a:ext cx="114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11600" y="42291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订单创建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54600" y="3949700"/>
            <a:ext cx="19304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65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礼品卡订单资源处理调度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会员校验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                            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卡密获取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11600" y="54483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订单创建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10200" y="5435600"/>
            <a:ext cx="114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67500" y="5435600"/>
            <a:ext cx="114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30800" y="4787900"/>
            <a:ext cx="15240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609600" algn="l"/>
              </a:tabLst>
            </a:pPr>
            <a:r>
              <a:rPr lang="en-US" altLang="zh-CN" dirty="0" smtClean="0"/>
              <a:t>	</a:t>
            </a:r>
            <a:r>
              <a:rPr lang="en-US" altLang="zh-CN" sz="9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609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虚拟订单资源处理调度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41600" y="3924300"/>
            <a:ext cx="4572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订单业</a:t>
            </a:r>
          </a:p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务类型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判断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41600" y="3200400"/>
            <a:ext cx="4572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订单处</a:t>
            </a:r>
          </a:p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理调度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引擎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648700" y="3429000"/>
            <a:ext cx="304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创建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648700" y="3797300"/>
            <a:ext cx="3048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及处</a:t>
            </a:r>
          </a:p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理完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54600" y="1752600"/>
            <a:ext cx="1676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订单处理规则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397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实体销售单资源处理调度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57600" y="2057400"/>
            <a:ext cx="63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64500" y="3022600"/>
            <a:ext cx="63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44900" y="3911600"/>
            <a:ext cx="63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32200" y="5080000"/>
            <a:ext cx="889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64500" y="3911600"/>
            <a:ext cx="63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57600" y="3022600"/>
            <a:ext cx="63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44900" y="5715000"/>
            <a:ext cx="889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596900"/>
            <a:ext cx="8128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基于全渠道策略，梳理形成灵活快捷的订单处理流程，标准化订单全过程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1500" y="736600"/>
            <a:ext cx="16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B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订单管理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152402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152402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189918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1899183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2274341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2274341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264937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264937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264937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024530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024530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024530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399688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399688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399688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774846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774846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774846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150004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150004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150004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52516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52516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52516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90019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900193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900193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5275389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5275389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5275389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565053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565053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6025667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6025667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15176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63944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3733800"/>
            <a:ext cx="251459" cy="431292"/>
          </a:xfrm>
          <a:custGeom>
            <a:avLst/>
            <a:gdLst>
              <a:gd name="connsiteX0" fmla="*/ 0 w 251459"/>
              <a:gd name="connsiteY0" fmla="*/ 107822 h 431292"/>
              <a:gd name="connsiteX1" fmla="*/ 125729 w 251459"/>
              <a:gd name="connsiteY1" fmla="*/ 107822 h 431292"/>
              <a:gd name="connsiteX2" fmla="*/ 125729 w 251459"/>
              <a:gd name="connsiteY2" fmla="*/ 0 h 431292"/>
              <a:gd name="connsiteX3" fmla="*/ 251459 w 251459"/>
              <a:gd name="connsiteY3" fmla="*/ 215646 h 431292"/>
              <a:gd name="connsiteX4" fmla="*/ 125729 w 251459"/>
              <a:gd name="connsiteY4" fmla="*/ 431291 h 431292"/>
              <a:gd name="connsiteX5" fmla="*/ 125729 w 251459"/>
              <a:gd name="connsiteY5" fmla="*/ 323469 h 431292"/>
              <a:gd name="connsiteX6" fmla="*/ 0 w 251459"/>
              <a:gd name="connsiteY6" fmla="*/ 323469 h 431292"/>
              <a:gd name="connsiteX7" fmla="*/ 0 w 251459"/>
              <a:gd name="connsiteY7" fmla="*/ 10782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1292">
                <a:moveTo>
                  <a:pt x="0" y="107822"/>
                </a:moveTo>
                <a:lnTo>
                  <a:pt x="125729" y="107822"/>
                </a:lnTo>
                <a:lnTo>
                  <a:pt x="125729" y="0"/>
                </a:lnTo>
                <a:lnTo>
                  <a:pt x="251459" y="215646"/>
                </a:lnTo>
                <a:lnTo>
                  <a:pt x="125729" y="431291"/>
                </a:lnTo>
                <a:lnTo>
                  <a:pt x="125729" y="323469"/>
                </a:lnTo>
                <a:lnTo>
                  <a:pt x="0" y="323469"/>
                </a:lnTo>
                <a:lnTo>
                  <a:pt x="0" y="10782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目录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1600200"/>
            <a:ext cx="1143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1600200"/>
            <a:ext cx="32385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2794000"/>
            <a:ext cx="3175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3-1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3-2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3-3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3-4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3-5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3-6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3-7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66900" y="2794000"/>
            <a:ext cx="8001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单品管理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价格管理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订单管理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库存管理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会员管理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营销管理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支付管理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客服管理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5715000"/>
            <a:ext cx="114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5715000"/>
            <a:ext cx="26289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61100" y="2819400"/>
            <a:ext cx="571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第三方物流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70400" y="2946400"/>
            <a:ext cx="6096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门店（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DC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92300" y="2349500"/>
            <a:ext cx="457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其他门店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3657600"/>
            <a:ext cx="7239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经销商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品牌商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13200" y="4292600"/>
            <a:ext cx="21336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门店仓供货：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制定最优路径配送机制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门店仓补货：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为门店提供备用库存，避免与电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商冲突，实现货物转移至门店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门店仓退货：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接受邮寄退货，并分配逆向物流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最优路径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4267200"/>
            <a:ext cx="21336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其他门店供货：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由其他门店完成拣货、包装，并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移交给电商收货员，等待第三方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物流收货、或者发送至旗舰店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51500" y="2108200"/>
            <a:ext cx="101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42000" y="2832100"/>
            <a:ext cx="101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0100" y="4203700"/>
            <a:ext cx="114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08800" y="4305300"/>
            <a:ext cx="23495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经销商</a:t>
            </a: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/</a:t>
            </a: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品牌商供货：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集成经销商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品牌商商品库存信息，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发货至旗舰店，为上品折扣各渠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道业务提供备用库存、供货，由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旗舰店组合订单并发货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经销商补货：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根据商品规划、门店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仓库库存情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况进行补货预警、提示、申请，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由旗舰店执行补货动作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16300" y="2336800"/>
            <a:ext cx="101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54300" y="2603500"/>
            <a:ext cx="101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04000" y="4241800"/>
            <a:ext cx="1524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5400" algn="l"/>
              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2</a:t>
            </a:r>
          </a:p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16300" y="2819400"/>
            <a:ext cx="101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24800" y="3111500"/>
            <a:ext cx="368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消费者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77000" y="3403600"/>
            <a:ext cx="101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21100" y="4241800"/>
            <a:ext cx="1270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2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17900" y="2057400"/>
            <a:ext cx="101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622300"/>
            <a:ext cx="82423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6997700" algn="l"/>
              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依托门店仓，对全渠道订单所涉及联营及自营商品发挥区域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DC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的功能，支</a:t>
            </a:r>
          </a:p>
          <a:p>
            <a:pPr>
              <a:lnSpc>
                <a:spcPts val="2100"/>
              </a:lnSpc>
              <a:tabLst>
                <a:tab pos="6997700" algn="l"/>
              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持全渠道销售与订单交付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69977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正向配货物流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69977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正向补货物流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29600" y="2032000"/>
            <a:ext cx="457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逆向物流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17900" y="3098800"/>
            <a:ext cx="101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0100" y="6121400"/>
            <a:ext cx="8178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建议：目前王府井电商与北京市百货大楼联动密切，可考虑形成网络虚拟门店或旗舰店概念，共享部分商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品、同步价格，与电商仓共同形成电商发货主渠道。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736600"/>
            <a:ext cx="190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库存管理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1289050"/>
            <a:ext cx="9461500" cy="3930903"/>
          </a:xfrm>
          <a:custGeom>
            <a:avLst/>
            <a:gdLst>
              <a:gd name="connsiteX0" fmla="*/ 6350 w 9461500"/>
              <a:gd name="connsiteY0" fmla="*/ 3924553 h 3930903"/>
              <a:gd name="connsiteX1" fmla="*/ 9455150 w 9461500"/>
              <a:gd name="connsiteY1" fmla="*/ 3924553 h 3930903"/>
              <a:gd name="connsiteX2" fmla="*/ 9455150 w 9461500"/>
              <a:gd name="connsiteY2" fmla="*/ 6350 h 3930903"/>
              <a:gd name="connsiteX3" fmla="*/ 6350 w 9461500"/>
              <a:gd name="connsiteY3" fmla="*/ 6350 h 3930903"/>
              <a:gd name="connsiteX4" fmla="*/ 6350 w 9461500"/>
              <a:gd name="connsiteY4" fmla="*/ 3924553 h 3930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61500" h="3930903">
                <a:moveTo>
                  <a:pt x="6350" y="3924553"/>
                </a:moveTo>
                <a:lnTo>
                  <a:pt x="9455150" y="3924553"/>
                </a:lnTo>
                <a:lnTo>
                  <a:pt x="9455150" y="6350"/>
                </a:lnTo>
                <a:lnTo>
                  <a:pt x="6350" y="6350"/>
                </a:lnTo>
                <a:lnTo>
                  <a:pt x="6350" y="39245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d9d9d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49440" y="2144268"/>
            <a:ext cx="1440180" cy="359664"/>
          </a:xfrm>
          <a:custGeom>
            <a:avLst/>
            <a:gdLst>
              <a:gd name="connsiteX0" fmla="*/ 0 w 1440180"/>
              <a:gd name="connsiteY0" fmla="*/ 359664 h 359664"/>
              <a:gd name="connsiteX1" fmla="*/ 1440179 w 1440180"/>
              <a:gd name="connsiteY1" fmla="*/ 359664 h 359664"/>
              <a:gd name="connsiteX2" fmla="*/ 1440179 w 1440180"/>
              <a:gd name="connsiteY2" fmla="*/ 0 h 359664"/>
              <a:gd name="connsiteX3" fmla="*/ 0 w 1440180"/>
              <a:gd name="connsiteY3" fmla="*/ 0 h 359664"/>
              <a:gd name="connsiteX4" fmla="*/ 0 w 1440180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0180" h="359664">
                <a:moveTo>
                  <a:pt x="0" y="359664"/>
                </a:moveTo>
                <a:lnTo>
                  <a:pt x="1440179" y="359664"/>
                </a:lnTo>
                <a:lnTo>
                  <a:pt x="1440179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43090" y="2137918"/>
            <a:ext cx="1452880" cy="372364"/>
          </a:xfrm>
          <a:custGeom>
            <a:avLst/>
            <a:gdLst>
              <a:gd name="connsiteX0" fmla="*/ 6350 w 1452880"/>
              <a:gd name="connsiteY0" fmla="*/ 366014 h 372364"/>
              <a:gd name="connsiteX1" fmla="*/ 1446529 w 1452880"/>
              <a:gd name="connsiteY1" fmla="*/ 366014 h 372364"/>
              <a:gd name="connsiteX2" fmla="*/ 1446529 w 1452880"/>
              <a:gd name="connsiteY2" fmla="*/ 6350 h 372364"/>
              <a:gd name="connsiteX3" fmla="*/ 6350 w 1452880"/>
              <a:gd name="connsiteY3" fmla="*/ 6350 h 372364"/>
              <a:gd name="connsiteX4" fmla="*/ 6350 w 1452880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52880" h="372364">
                <a:moveTo>
                  <a:pt x="6350" y="366014"/>
                </a:moveTo>
                <a:lnTo>
                  <a:pt x="1446529" y="366014"/>
                </a:lnTo>
                <a:lnTo>
                  <a:pt x="1446529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66872" y="2171700"/>
            <a:ext cx="2944368" cy="972312"/>
          </a:xfrm>
          <a:custGeom>
            <a:avLst/>
            <a:gdLst>
              <a:gd name="connsiteX0" fmla="*/ 0 w 2944368"/>
              <a:gd name="connsiteY0" fmla="*/ 162051 h 972312"/>
              <a:gd name="connsiteX1" fmla="*/ 162051 w 2944368"/>
              <a:gd name="connsiteY1" fmla="*/ 0 h 972312"/>
              <a:gd name="connsiteX2" fmla="*/ 2782316 w 2944368"/>
              <a:gd name="connsiteY2" fmla="*/ 0 h 972312"/>
              <a:gd name="connsiteX3" fmla="*/ 2944368 w 2944368"/>
              <a:gd name="connsiteY3" fmla="*/ 162051 h 972312"/>
              <a:gd name="connsiteX4" fmla="*/ 2944368 w 2944368"/>
              <a:gd name="connsiteY4" fmla="*/ 810260 h 972312"/>
              <a:gd name="connsiteX5" fmla="*/ 2782316 w 2944368"/>
              <a:gd name="connsiteY5" fmla="*/ 972312 h 972312"/>
              <a:gd name="connsiteX6" fmla="*/ 162051 w 2944368"/>
              <a:gd name="connsiteY6" fmla="*/ 972312 h 972312"/>
              <a:gd name="connsiteX7" fmla="*/ 0 w 2944368"/>
              <a:gd name="connsiteY7" fmla="*/ 810260 h 972312"/>
              <a:gd name="connsiteX8" fmla="*/ 0 w 2944368"/>
              <a:gd name="connsiteY8" fmla="*/ 162051 h 9723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44368" h="972312">
                <a:moveTo>
                  <a:pt x="0" y="162051"/>
                </a:moveTo>
                <a:cubicBezTo>
                  <a:pt x="0" y="72517"/>
                  <a:pt x="72517" y="0"/>
                  <a:pt x="162051" y="0"/>
                </a:cubicBezTo>
                <a:lnTo>
                  <a:pt x="2782316" y="0"/>
                </a:lnTo>
                <a:cubicBezTo>
                  <a:pt x="2871850" y="0"/>
                  <a:pt x="2944368" y="72517"/>
                  <a:pt x="2944368" y="162051"/>
                </a:cubicBezTo>
                <a:lnTo>
                  <a:pt x="2944368" y="810260"/>
                </a:lnTo>
                <a:cubicBezTo>
                  <a:pt x="2944368" y="899795"/>
                  <a:pt x="2871850" y="972312"/>
                  <a:pt x="2782316" y="972312"/>
                </a:cubicBezTo>
                <a:lnTo>
                  <a:pt x="162051" y="972312"/>
                </a:lnTo>
                <a:cubicBezTo>
                  <a:pt x="72517" y="972312"/>
                  <a:pt x="0" y="899795"/>
                  <a:pt x="0" y="810260"/>
                </a:cubicBezTo>
                <a:lnTo>
                  <a:pt x="0" y="162051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60522" y="2165350"/>
            <a:ext cx="2957068" cy="985012"/>
          </a:xfrm>
          <a:custGeom>
            <a:avLst/>
            <a:gdLst>
              <a:gd name="connsiteX0" fmla="*/ 6350 w 2957068"/>
              <a:gd name="connsiteY0" fmla="*/ 168401 h 985012"/>
              <a:gd name="connsiteX1" fmla="*/ 168401 w 2957068"/>
              <a:gd name="connsiteY1" fmla="*/ 6350 h 985012"/>
              <a:gd name="connsiteX2" fmla="*/ 2788666 w 2957068"/>
              <a:gd name="connsiteY2" fmla="*/ 6350 h 985012"/>
              <a:gd name="connsiteX3" fmla="*/ 2950718 w 2957068"/>
              <a:gd name="connsiteY3" fmla="*/ 168401 h 985012"/>
              <a:gd name="connsiteX4" fmla="*/ 2950718 w 2957068"/>
              <a:gd name="connsiteY4" fmla="*/ 816610 h 985012"/>
              <a:gd name="connsiteX5" fmla="*/ 2788666 w 2957068"/>
              <a:gd name="connsiteY5" fmla="*/ 978662 h 985012"/>
              <a:gd name="connsiteX6" fmla="*/ 168401 w 2957068"/>
              <a:gd name="connsiteY6" fmla="*/ 978662 h 985012"/>
              <a:gd name="connsiteX7" fmla="*/ 6350 w 2957068"/>
              <a:gd name="connsiteY7" fmla="*/ 816610 h 985012"/>
              <a:gd name="connsiteX8" fmla="*/ 6350 w 2957068"/>
              <a:gd name="connsiteY8" fmla="*/ 168401 h 9850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57068" h="985012">
                <a:moveTo>
                  <a:pt x="6350" y="168401"/>
                </a:moveTo>
                <a:cubicBezTo>
                  <a:pt x="6350" y="78867"/>
                  <a:pt x="78867" y="6350"/>
                  <a:pt x="168401" y="6350"/>
                </a:cubicBezTo>
                <a:lnTo>
                  <a:pt x="2788666" y="6350"/>
                </a:lnTo>
                <a:cubicBezTo>
                  <a:pt x="2878200" y="6350"/>
                  <a:pt x="2950718" y="78867"/>
                  <a:pt x="2950718" y="168401"/>
                </a:cubicBezTo>
                <a:lnTo>
                  <a:pt x="2950718" y="816610"/>
                </a:lnTo>
                <a:cubicBezTo>
                  <a:pt x="2950718" y="906145"/>
                  <a:pt x="2878200" y="978662"/>
                  <a:pt x="2788666" y="978662"/>
                </a:cubicBezTo>
                <a:lnTo>
                  <a:pt x="168401" y="978662"/>
                </a:lnTo>
                <a:cubicBezTo>
                  <a:pt x="78867" y="978662"/>
                  <a:pt x="6350" y="906145"/>
                  <a:pt x="6350" y="816610"/>
                </a:cubicBezTo>
                <a:lnTo>
                  <a:pt x="6350" y="16840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b2b2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76600" y="1386840"/>
            <a:ext cx="1080516" cy="467867"/>
          </a:xfrm>
          <a:custGeom>
            <a:avLst/>
            <a:gdLst>
              <a:gd name="connsiteX0" fmla="*/ 0 w 1080516"/>
              <a:gd name="connsiteY0" fmla="*/ 467867 h 467867"/>
              <a:gd name="connsiteX1" fmla="*/ 1080515 w 1080516"/>
              <a:gd name="connsiteY1" fmla="*/ 467867 h 467867"/>
              <a:gd name="connsiteX2" fmla="*/ 1080515 w 1080516"/>
              <a:gd name="connsiteY2" fmla="*/ 0 h 467867"/>
              <a:gd name="connsiteX3" fmla="*/ 0 w 1080516"/>
              <a:gd name="connsiteY3" fmla="*/ 0 h 467867"/>
              <a:gd name="connsiteX4" fmla="*/ 0 w 1080516"/>
              <a:gd name="connsiteY4" fmla="*/ 467867 h 467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467867">
                <a:moveTo>
                  <a:pt x="0" y="467867"/>
                </a:moveTo>
                <a:lnTo>
                  <a:pt x="1080515" y="467867"/>
                </a:lnTo>
                <a:lnTo>
                  <a:pt x="1080515" y="0"/>
                </a:lnTo>
                <a:lnTo>
                  <a:pt x="0" y="0"/>
                </a:lnTo>
                <a:lnTo>
                  <a:pt x="0" y="467867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70250" y="1380490"/>
            <a:ext cx="1093216" cy="480567"/>
          </a:xfrm>
          <a:custGeom>
            <a:avLst/>
            <a:gdLst>
              <a:gd name="connsiteX0" fmla="*/ 6350 w 1093216"/>
              <a:gd name="connsiteY0" fmla="*/ 474217 h 480567"/>
              <a:gd name="connsiteX1" fmla="*/ 1086865 w 1093216"/>
              <a:gd name="connsiteY1" fmla="*/ 474217 h 480567"/>
              <a:gd name="connsiteX2" fmla="*/ 1086865 w 1093216"/>
              <a:gd name="connsiteY2" fmla="*/ 6350 h 480567"/>
              <a:gd name="connsiteX3" fmla="*/ 6350 w 1093216"/>
              <a:gd name="connsiteY3" fmla="*/ 6350 h 480567"/>
              <a:gd name="connsiteX4" fmla="*/ 6350 w 1093216"/>
              <a:gd name="connsiteY4" fmla="*/ 474217 h 480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480567">
                <a:moveTo>
                  <a:pt x="6350" y="474217"/>
                </a:moveTo>
                <a:lnTo>
                  <a:pt x="1086865" y="474217"/>
                </a:lnTo>
                <a:lnTo>
                  <a:pt x="1086865" y="6350"/>
                </a:lnTo>
                <a:lnTo>
                  <a:pt x="6350" y="6350"/>
                </a:lnTo>
                <a:lnTo>
                  <a:pt x="6350" y="4742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2f2f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66672" y="2909316"/>
            <a:ext cx="1034795" cy="678180"/>
          </a:xfrm>
          <a:custGeom>
            <a:avLst/>
            <a:gdLst>
              <a:gd name="connsiteX0" fmla="*/ 0 w 1034795"/>
              <a:gd name="connsiteY0" fmla="*/ 62610 h 678180"/>
              <a:gd name="connsiteX1" fmla="*/ 62610 w 1034795"/>
              <a:gd name="connsiteY1" fmla="*/ 0 h 678180"/>
              <a:gd name="connsiteX2" fmla="*/ 972185 w 1034795"/>
              <a:gd name="connsiteY2" fmla="*/ 0 h 678180"/>
              <a:gd name="connsiteX3" fmla="*/ 1034795 w 1034795"/>
              <a:gd name="connsiteY3" fmla="*/ 62610 h 678180"/>
              <a:gd name="connsiteX4" fmla="*/ 1034795 w 1034795"/>
              <a:gd name="connsiteY4" fmla="*/ 615568 h 678180"/>
              <a:gd name="connsiteX5" fmla="*/ 972185 w 1034795"/>
              <a:gd name="connsiteY5" fmla="*/ 678180 h 678180"/>
              <a:gd name="connsiteX6" fmla="*/ 62610 w 1034795"/>
              <a:gd name="connsiteY6" fmla="*/ 678180 h 678180"/>
              <a:gd name="connsiteX7" fmla="*/ 0 w 1034795"/>
              <a:gd name="connsiteY7" fmla="*/ 615568 h 678180"/>
              <a:gd name="connsiteX8" fmla="*/ 0 w 1034795"/>
              <a:gd name="connsiteY8" fmla="*/ 62610 h 6781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34795" h="678180">
                <a:moveTo>
                  <a:pt x="0" y="62610"/>
                </a:moveTo>
                <a:cubicBezTo>
                  <a:pt x="0" y="28066"/>
                  <a:pt x="28066" y="0"/>
                  <a:pt x="62610" y="0"/>
                </a:cubicBezTo>
                <a:lnTo>
                  <a:pt x="972185" y="0"/>
                </a:lnTo>
                <a:cubicBezTo>
                  <a:pt x="1006729" y="0"/>
                  <a:pt x="1034795" y="28066"/>
                  <a:pt x="1034795" y="62610"/>
                </a:cubicBezTo>
                <a:lnTo>
                  <a:pt x="1034795" y="615568"/>
                </a:lnTo>
                <a:cubicBezTo>
                  <a:pt x="1034795" y="650112"/>
                  <a:pt x="1006729" y="678180"/>
                  <a:pt x="972185" y="678180"/>
                </a:cubicBezTo>
                <a:lnTo>
                  <a:pt x="62610" y="678180"/>
                </a:lnTo>
                <a:cubicBezTo>
                  <a:pt x="28066" y="678180"/>
                  <a:pt x="0" y="650112"/>
                  <a:pt x="0" y="615568"/>
                </a:cubicBezTo>
                <a:lnTo>
                  <a:pt x="0" y="62610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60322" y="2902966"/>
            <a:ext cx="1047495" cy="690880"/>
          </a:xfrm>
          <a:custGeom>
            <a:avLst/>
            <a:gdLst>
              <a:gd name="connsiteX0" fmla="*/ 6350 w 1047495"/>
              <a:gd name="connsiteY0" fmla="*/ 68960 h 690880"/>
              <a:gd name="connsiteX1" fmla="*/ 68960 w 1047495"/>
              <a:gd name="connsiteY1" fmla="*/ 6350 h 690880"/>
              <a:gd name="connsiteX2" fmla="*/ 978535 w 1047495"/>
              <a:gd name="connsiteY2" fmla="*/ 6350 h 690880"/>
              <a:gd name="connsiteX3" fmla="*/ 1041145 w 1047495"/>
              <a:gd name="connsiteY3" fmla="*/ 68960 h 690880"/>
              <a:gd name="connsiteX4" fmla="*/ 1041145 w 1047495"/>
              <a:gd name="connsiteY4" fmla="*/ 621918 h 690880"/>
              <a:gd name="connsiteX5" fmla="*/ 978535 w 1047495"/>
              <a:gd name="connsiteY5" fmla="*/ 684530 h 690880"/>
              <a:gd name="connsiteX6" fmla="*/ 68960 w 1047495"/>
              <a:gd name="connsiteY6" fmla="*/ 684530 h 690880"/>
              <a:gd name="connsiteX7" fmla="*/ 6350 w 1047495"/>
              <a:gd name="connsiteY7" fmla="*/ 621918 h 690880"/>
              <a:gd name="connsiteX8" fmla="*/ 6350 w 1047495"/>
              <a:gd name="connsiteY8" fmla="*/ 68960 h 6908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47495" h="690880">
                <a:moveTo>
                  <a:pt x="6350" y="68960"/>
                </a:moveTo>
                <a:cubicBezTo>
                  <a:pt x="6350" y="34416"/>
                  <a:pt x="34416" y="6350"/>
                  <a:pt x="68960" y="6350"/>
                </a:cubicBezTo>
                <a:lnTo>
                  <a:pt x="978535" y="6350"/>
                </a:lnTo>
                <a:cubicBezTo>
                  <a:pt x="1013079" y="6350"/>
                  <a:pt x="1041145" y="34416"/>
                  <a:pt x="1041145" y="68960"/>
                </a:cubicBezTo>
                <a:lnTo>
                  <a:pt x="1041145" y="621918"/>
                </a:lnTo>
                <a:cubicBezTo>
                  <a:pt x="1041145" y="656462"/>
                  <a:pt x="1013079" y="684530"/>
                  <a:pt x="978535" y="684530"/>
                </a:cubicBezTo>
                <a:lnTo>
                  <a:pt x="68960" y="684530"/>
                </a:lnTo>
                <a:cubicBezTo>
                  <a:pt x="34416" y="684530"/>
                  <a:pt x="6350" y="656462"/>
                  <a:pt x="6350" y="621918"/>
                </a:cubicBezTo>
                <a:lnTo>
                  <a:pt x="6350" y="6896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94304" y="3533267"/>
            <a:ext cx="2758440" cy="505333"/>
          </a:xfrm>
          <a:custGeom>
            <a:avLst/>
            <a:gdLst>
              <a:gd name="connsiteX0" fmla="*/ 0 w 2758440"/>
              <a:gd name="connsiteY0" fmla="*/ 0 h 505333"/>
              <a:gd name="connsiteX1" fmla="*/ 1379219 w 2758440"/>
              <a:gd name="connsiteY1" fmla="*/ 72136 h 505333"/>
              <a:gd name="connsiteX2" fmla="*/ 2758440 w 2758440"/>
              <a:gd name="connsiteY2" fmla="*/ 0 h 505333"/>
              <a:gd name="connsiteX3" fmla="*/ 2758440 w 2758440"/>
              <a:gd name="connsiteY3" fmla="*/ 433197 h 505333"/>
              <a:gd name="connsiteX4" fmla="*/ 1379219 w 2758440"/>
              <a:gd name="connsiteY4" fmla="*/ 505333 h 505333"/>
              <a:gd name="connsiteX5" fmla="*/ 0 w 2758440"/>
              <a:gd name="connsiteY5" fmla="*/ 433197 h 505333"/>
              <a:gd name="connsiteX6" fmla="*/ 0 w 2758440"/>
              <a:gd name="connsiteY6" fmla="*/ 0 h 5053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758440" h="505333">
                <a:moveTo>
                  <a:pt x="0" y="0"/>
                </a:moveTo>
                <a:cubicBezTo>
                  <a:pt x="0" y="39751"/>
                  <a:pt x="617474" y="72136"/>
                  <a:pt x="1379219" y="72136"/>
                </a:cubicBezTo>
                <a:cubicBezTo>
                  <a:pt x="2140966" y="72136"/>
                  <a:pt x="2758440" y="39751"/>
                  <a:pt x="2758440" y="0"/>
                </a:cubicBezTo>
                <a:lnTo>
                  <a:pt x="2758440" y="433197"/>
                </a:lnTo>
                <a:cubicBezTo>
                  <a:pt x="2758440" y="472948"/>
                  <a:pt x="2140966" y="505333"/>
                  <a:pt x="1379219" y="505333"/>
                </a:cubicBezTo>
                <a:cubicBezTo>
                  <a:pt x="617474" y="505333"/>
                  <a:pt x="0" y="472948"/>
                  <a:pt x="0" y="433197"/>
                </a:cubicBezTo>
                <a:lnTo>
                  <a:pt x="0" y="0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94304" y="3461003"/>
            <a:ext cx="2758440" cy="144398"/>
          </a:xfrm>
          <a:custGeom>
            <a:avLst/>
            <a:gdLst>
              <a:gd name="connsiteX0" fmla="*/ 0 w 2758440"/>
              <a:gd name="connsiteY0" fmla="*/ 72263 h 144398"/>
              <a:gd name="connsiteX1" fmla="*/ 1379219 w 2758440"/>
              <a:gd name="connsiteY1" fmla="*/ 0 h 144398"/>
              <a:gd name="connsiteX2" fmla="*/ 2758440 w 2758440"/>
              <a:gd name="connsiteY2" fmla="*/ 72263 h 144398"/>
              <a:gd name="connsiteX3" fmla="*/ 1379219 w 2758440"/>
              <a:gd name="connsiteY3" fmla="*/ 144399 h 144398"/>
              <a:gd name="connsiteX4" fmla="*/ 0 w 2758440"/>
              <a:gd name="connsiteY4" fmla="*/ 72263 h 144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58440" h="144398">
                <a:moveTo>
                  <a:pt x="0" y="72263"/>
                </a:moveTo>
                <a:cubicBezTo>
                  <a:pt x="0" y="32385"/>
                  <a:pt x="617474" y="0"/>
                  <a:pt x="1379219" y="0"/>
                </a:cubicBezTo>
                <a:cubicBezTo>
                  <a:pt x="2140966" y="0"/>
                  <a:pt x="2758440" y="32385"/>
                  <a:pt x="2758440" y="72263"/>
                </a:cubicBezTo>
                <a:cubicBezTo>
                  <a:pt x="2758440" y="112014"/>
                  <a:pt x="2140966" y="144399"/>
                  <a:pt x="1379219" y="144399"/>
                </a:cubicBezTo>
                <a:cubicBezTo>
                  <a:pt x="617474" y="144399"/>
                  <a:pt x="0" y="112014"/>
                  <a:pt x="0" y="72263"/>
                </a:cubicBezTo>
              </a:path>
            </a:pathLst>
          </a:custGeom>
          <a:solidFill>
            <a:srgbClr val="ced4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06768" y="2590800"/>
            <a:ext cx="2465831" cy="1315212"/>
          </a:xfrm>
          <a:custGeom>
            <a:avLst/>
            <a:gdLst>
              <a:gd name="connsiteX0" fmla="*/ 0 w 2465831"/>
              <a:gd name="connsiteY0" fmla="*/ 121285 h 1315212"/>
              <a:gd name="connsiteX1" fmla="*/ 121284 w 2465831"/>
              <a:gd name="connsiteY1" fmla="*/ 0 h 1315212"/>
              <a:gd name="connsiteX2" fmla="*/ 2344546 w 2465831"/>
              <a:gd name="connsiteY2" fmla="*/ 0 h 1315212"/>
              <a:gd name="connsiteX3" fmla="*/ 2465831 w 2465831"/>
              <a:gd name="connsiteY3" fmla="*/ 121285 h 1315212"/>
              <a:gd name="connsiteX4" fmla="*/ 2465831 w 2465831"/>
              <a:gd name="connsiteY4" fmla="*/ 1193927 h 1315212"/>
              <a:gd name="connsiteX5" fmla="*/ 2344546 w 2465831"/>
              <a:gd name="connsiteY5" fmla="*/ 1315212 h 1315212"/>
              <a:gd name="connsiteX6" fmla="*/ 121284 w 2465831"/>
              <a:gd name="connsiteY6" fmla="*/ 1315212 h 1315212"/>
              <a:gd name="connsiteX7" fmla="*/ 0 w 2465831"/>
              <a:gd name="connsiteY7" fmla="*/ 1193927 h 1315212"/>
              <a:gd name="connsiteX8" fmla="*/ 0 w 2465831"/>
              <a:gd name="connsiteY8" fmla="*/ 121285 h 13152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65831" h="1315212">
                <a:moveTo>
                  <a:pt x="0" y="121285"/>
                </a:moveTo>
                <a:cubicBezTo>
                  <a:pt x="0" y="54355"/>
                  <a:pt x="54355" y="0"/>
                  <a:pt x="121284" y="0"/>
                </a:cubicBezTo>
                <a:lnTo>
                  <a:pt x="2344546" y="0"/>
                </a:lnTo>
                <a:cubicBezTo>
                  <a:pt x="2411475" y="0"/>
                  <a:pt x="2465831" y="54355"/>
                  <a:pt x="2465831" y="121285"/>
                </a:cubicBezTo>
                <a:lnTo>
                  <a:pt x="2465831" y="1193927"/>
                </a:lnTo>
                <a:cubicBezTo>
                  <a:pt x="2465831" y="1260856"/>
                  <a:pt x="2411475" y="1315212"/>
                  <a:pt x="2344546" y="1315212"/>
                </a:cubicBezTo>
                <a:lnTo>
                  <a:pt x="121284" y="1315212"/>
                </a:lnTo>
                <a:cubicBezTo>
                  <a:pt x="54355" y="1315212"/>
                  <a:pt x="0" y="1260856"/>
                  <a:pt x="0" y="1193927"/>
                </a:cubicBezTo>
                <a:lnTo>
                  <a:pt x="0" y="121285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00418" y="2584450"/>
            <a:ext cx="2478531" cy="1327912"/>
          </a:xfrm>
          <a:custGeom>
            <a:avLst/>
            <a:gdLst>
              <a:gd name="connsiteX0" fmla="*/ 6350 w 2478531"/>
              <a:gd name="connsiteY0" fmla="*/ 127635 h 1327912"/>
              <a:gd name="connsiteX1" fmla="*/ 127634 w 2478531"/>
              <a:gd name="connsiteY1" fmla="*/ 6350 h 1327912"/>
              <a:gd name="connsiteX2" fmla="*/ 2350896 w 2478531"/>
              <a:gd name="connsiteY2" fmla="*/ 6350 h 1327912"/>
              <a:gd name="connsiteX3" fmla="*/ 2472181 w 2478531"/>
              <a:gd name="connsiteY3" fmla="*/ 127635 h 1327912"/>
              <a:gd name="connsiteX4" fmla="*/ 2472181 w 2478531"/>
              <a:gd name="connsiteY4" fmla="*/ 1200277 h 1327912"/>
              <a:gd name="connsiteX5" fmla="*/ 2350896 w 2478531"/>
              <a:gd name="connsiteY5" fmla="*/ 1321562 h 1327912"/>
              <a:gd name="connsiteX6" fmla="*/ 127634 w 2478531"/>
              <a:gd name="connsiteY6" fmla="*/ 1321562 h 1327912"/>
              <a:gd name="connsiteX7" fmla="*/ 6350 w 2478531"/>
              <a:gd name="connsiteY7" fmla="*/ 1200277 h 1327912"/>
              <a:gd name="connsiteX8" fmla="*/ 6350 w 2478531"/>
              <a:gd name="connsiteY8" fmla="*/ 127635 h 1327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78531" h="1327912">
                <a:moveTo>
                  <a:pt x="6350" y="127635"/>
                </a:moveTo>
                <a:cubicBezTo>
                  <a:pt x="6350" y="60705"/>
                  <a:pt x="60705" y="6350"/>
                  <a:pt x="127634" y="6350"/>
                </a:cubicBezTo>
                <a:lnTo>
                  <a:pt x="2350896" y="6350"/>
                </a:lnTo>
                <a:cubicBezTo>
                  <a:pt x="2417825" y="6350"/>
                  <a:pt x="2472181" y="60705"/>
                  <a:pt x="2472181" y="127635"/>
                </a:cubicBezTo>
                <a:lnTo>
                  <a:pt x="2472181" y="1200277"/>
                </a:lnTo>
                <a:cubicBezTo>
                  <a:pt x="2472181" y="1267206"/>
                  <a:pt x="2417825" y="1321562"/>
                  <a:pt x="2350896" y="1321562"/>
                </a:cubicBezTo>
                <a:lnTo>
                  <a:pt x="127634" y="1321562"/>
                </a:lnTo>
                <a:cubicBezTo>
                  <a:pt x="60705" y="1321562"/>
                  <a:pt x="6350" y="1267206"/>
                  <a:pt x="6350" y="1200277"/>
                </a:cubicBezTo>
                <a:lnTo>
                  <a:pt x="6350" y="12763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23588" y="3211068"/>
            <a:ext cx="515111" cy="181356"/>
          </a:xfrm>
          <a:custGeom>
            <a:avLst/>
            <a:gdLst>
              <a:gd name="connsiteX0" fmla="*/ 0 w 515111"/>
              <a:gd name="connsiteY0" fmla="*/ 90678 h 181356"/>
              <a:gd name="connsiteX1" fmla="*/ 128777 w 515111"/>
              <a:gd name="connsiteY1" fmla="*/ 90678 h 181356"/>
              <a:gd name="connsiteX2" fmla="*/ 128777 w 515111"/>
              <a:gd name="connsiteY2" fmla="*/ 0 h 181356"/>
              <a:gd name="connsiteX3" fmla="*/ 386333 w 515111"/>
              <a:gd name="connsiteY3" fmla="*/ 0 h 181356"/>
              <a:gd name="connsiteX4" fmla="*/ 386333 w 515111"/>
              <a:gd name="connsiteY4" fmla="*/ 90678 h 181356"/>
              <a:gd name="connsiteX5" fmla="*/ 515111 w 515111"/>
              <a:gd name="connsiteY5" fmla="*/ 90678 h 181356"/>
              <a:gd name="connsiteX6" fmla="*/ 257555 w 515111"/>
              <a:gd name="connsiteY6" fmla="*/ 181355 h 181356"/>
              <a:gd name="connsiteX7" fmla="*/ 0 w 515111"/>
              <a:gd name="connsiteY7" fmla="*/ 90678 h 181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15111" h="181356">
                <a:moveTo>
                  <a:pt x="0" y="90678"/>
                </a:moveTo>
                <a:lnTo>
                  <a:pt x="128777" y="90678"/>
                </a:lnTo>
                <a:lnTo>
                  <a:pt x="128777" y="0"/>
                </a:lnTo>
                <a:lnTo>
                  <a:pt x="386333" y="0"/>
                </a:lnTo>
                <a:lnTo>
                  <a:pt x="386333" y="90678"/>
                </a:lnTo>
                <a:lnTo>
                  <a:pt x="515111" y="90678"/>
                </a:lnTo>
                <a:lnTo>
                  <a:pt x="257555" y="181355"/>
                </a:lnTo>
                <a:lnTo>
                  <a:pt x="0" y="9067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17238" y="3204718"/>
            <a:ext cx="527812" cy="194056"/>
          </a:xfrm>
          <a:custGeom>
            <a:avLst/>
            <a:gdLst>
              <a:gd name="connsiteX0" fmla="*/ 6350 w 527812"/>
              <a:gd name="connsiteY0" fmla="*/ 97028 h 194056"/>
              <a:gd name="connsiteX1" fmla="*/ 135127 w 527812"/>
              <a:gd name="connsiteY1" fmla="*/ 97028 h 194056"/>
              <a:gd name="connsiteX2" fmla="*/ 135127 w 527812"/>
              <a:gd name="connsiteY2" fmla="*/ 6350 h 194056"/>
              <a:gd name="connsiteX3" fmla="*/ 392683 w 527812"/>
              <a:gd name="connsiteY3" fmla="*/ 6350 h 194056"/>
              <a:gd name="connsiteX4" fmla="*/ 392683 w 527812"/>
              <a:gd name="connsiteY4" fmla="*/ 97028 h 194056"/>
              <a:gd name="connsiteX5" fmla="*/ 521461 w 527812"/>
              <a:gd name="connsiteY5" fmla="*/ 97028 h 194056"/>
              <a:gd name="connsiteX6" fmla="*/ 263906 w 527812"/>
              <a:gd name="connsiteY6" fmla="*/ 187705 h 194056"/>
              <a:gd name="connsiteX7" fmla="*/ 6350 w 527812"/>
              <a:gd name="connsiteY7" fmla="*/ 97028 h 194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27812" h="194056">
                <a:moveTo>
                  <a:pt x="6350" y="97028"/>
                </a:moveTo>
                <a:lnTo>
                  <a:pt x="135127" y="97028"/>
                </a:lnTo>
                <a:lnTo>
                  <a:pt x="135127" y="6350"/>
                </a:lnTo>
                <a:lnTo>
                  <a:pt x="392683" y="6350"/>
                </a:lnTo>
                <a:lnTo>
                  <a:pt x="392683" y="97028"/>
                </a:lnTo>
                <a:lnTo>
                  <a:pt x="521461" y="97028"/>
                </a:lnTo>
                <a:lnTo>
                  <a:pt x="263906" y="187705"/>
                </a:lnTo>
                <a:lnTo>
                  <a:pt x="6350" y="970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5263896"/>
            <a:ext cx="9448800" cy="1168908"/>
          </a:xfrm>
          <a:custGeom>
            <a:avLst/>
            <a:gdLst>
              <a:gd name="connsiteX0" fmla="*/ 0 w 9448800"/>
              <a:gd name="connsiteY0" fmla="*/ 1168907 h 1168908"/>
              <a:gd name="connsiteX1" fmla="*/ 9448800 w 9448800"/>
              <a:gd name="connsiteY1" fmla="*/ 1168907 h 1168908"/>
              <a:gd name="connsiteX2" fmla="*/ 9448800 w 9448800"/>
              <a:gd name="connsiteY2" fmla="*/ 0 h 1168908"/>
              <a:gd name="connsiteX3" fmla="*/ 0 w 9448800"/>
              <a:gd name="connsiteY3" fmla="*/ 0 h 1168908"/>
              <a:gd name="connsiteX4" fmla="*/ 0 w 9448800"/>
              <a:gd name="connsiteY4" fmla="*/ 1168907 h 1168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8800" h="1168908">
                <a:moveTo>
                  <a:pt x="0" y="1168907"/>
                </a:moveTo>
                <a:lnTo>
                  <a:pt x="9448800" y="1168907"/>
                </a:lnTo>
                <a:lnTo>
                  <a:pt x="9448800" y="0"/>
                </a:lnTo>
                <a:lnTo>
                  <a:pt x="0" y="0"/>
                </a:lnTo>
                <a:lnTo>
                  <a:pt x="0" y="1168907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8492" y="2144268"/>
            <a:ext cx="1438656" cy="359664"/>
          </a:xfrm>
          <a:custGeom>
            <a:avLst/>
            <a:gdLst>
              <a:gd name="connsiteX0" fmla="*/ 0 w 1438656"/>
              <a:gd name="connsiteY0" fmla="*/ 359664 h 359664"/>
              <a:gd name="connsiteX1" fmla="*/ 1438656 w 1438656"/>
              <a:gd name="connsiteY1" fmla="*/ 359664 h 359664"/>
              <a:gd name="connsiteX2" fmla="*/ 1438656 w 1438656"/>
              <a:gd name="connsiteY2" fmla="*/ 0 h 359664"/>
              <a:gd name="connsiteX3" fmla="*/ 0 w 1438656"/>
              <a:gd name="connsiteY3" fmla="*/ 0 h 359664"/>
              <a:gd name="connsiteX4" fmla="*/ 0 w 1438656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38656" h="359664">
                <a:moveTo>
                  <a:pt x="0" y="359664"/>
                </a:moveTo>
                <a:lnTo>
                  <a:pt x="1438656" y="359664"/>
                </a:lnTo>
                <a:lnTo>
                  <a:pt x="1438656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2142" y="2137918"/>
            <a:ext cx="1451356" cy="372364"/>
          </a:xfrm>
          <a:custGeom>
            <a:avLst/>
            <a:gdLst>
              <a:gd name="connsiteX0" fmla="*/ 6350 w 1451356"/>
              <a:gd name="connsiteY0" fmla="*/ 366014 h 372364"/>
              <a:gd name="connsiteX1" fmla="*/ 1445006 w 1451356"/>
              <a:gd name="connsiteY1" fmla="*/ 366014 h 372364"/>
              <a:gd name="connsiteX2" fmla="*/ 1445006 w 1451356"/>
              <a:gd name="connsiteY2" fmla="*/ 6350 h 372364"/>
              <a:gd name="connsiteX3" fmla="*/ 6350 w 1451356"/>
              <a:gd name="connsiteY3" fmla="*/ 6350 h 372364"/>
              <a:gd name="connsiteX4" fmla="*/ 6350 w 1451356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51356" h="372364">
                <a:moveTo>
                  <a:pt x="6350" y="366014"/>
                </a:moveTo>
                <a:lnTo>
                  <a:pt x="1445006" y="366014"/>
                </a:lnTo>
                <a:lnTo>
                  <a:pt x="1445006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63084" y="1386840"/>
            <a:ext cx="1080515" cy="467867"/>
          </a:xfrm>
          <a:custGeom>
            <a:avLst/>
            <a:gdLst>
              <a:gd name="connsiteX0" fmla="*/ 0 w 1080515"/>
              <a:gd name="connsiteY0" fmla="*/ 467867 h 467867"/>
              <a:gd name="connsiteX1" fmla="*/ 1080515 w 1080515"/>
              <a:gd name="connsiteY1" fmla="*/ 467867 h 467867"/>
              <a:gd name="connsiteX2" fmla="*/ 1080515 w 1080515"/>
              <a:gd name="connsiteY2" fmla="*/ 0 h 467867"/>
              <a:gd name="connsiteX3" fmla="*/ 0 w 1080515"/>
              <a:gd name="connsiteY3" fmla="*/ 0 h 467867"/>
              <a:gd name="connsiteX4" fmla="*/ 0 w 1080515"/>
              <a:gd name="connsiteY4" fmla="*/ 467867 h 467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5" h="467867">
                <a:moveTo>
                  <a:pt x="0" y="467867"/>
                </a:moveTo>
                <a:lnTo>
                  <a:pt x="1080515" y="467867"/>
                </a:lnTo>
                <a:lnTo>
                  <a:pt x="1080515" y="0"/>
                </a:lnTo>
                <a:lnTo>
                  <a:pt x="0" y="0"/>
                </a:lnTo>
                <a:lnTo>
                  <a:pt x="0" y="467867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56734" y="1380490"/>
            <a:ext cx="1093215" cy="480567"/>
          </a:xfrm>
          <a:custGeom>
            <a:avLst/>
            <a:gdLst>
              <a:gd name="connsiteX0" fmla="*/ 6350 w 1093215"/>
              <a:gd name="connsiteY0" fmla="*/ 474217 h 480567"/>
              <a:gd name="connsiteX1" fmla="*/ 1086865 w 1093215"/>
              <a:gd name="connsiteY1" fmla="*/ 474217 h 480567"/>
              <a:gd name="connsiteX2" fmla="*/ 1086865 w 1093215"/>
              <a:gd name="connsiteY2" fmla="*/ 6350 h 480567"/>
              <a:gd name="connsiteX3" fmla="*/ 6350 w 1093215"/>
              <a:gd name="connsiteY3" fmla="*/ 6350 h 480567"/>
              <a:gd name="connsiteX4" fmla="*/ 6350 w 1093215"/>
              <a:gd name="connsiteY4" fmla="*/ 474217 h 480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5" h="480567">
                <a:moveTo>
                  <a:pt x="6350" y="474217"/>
                </a:moveTo>
                <a:lnTo>
                  <a:pt x="1086865" y="474217"/>
                </a:lnTo>
                <a:lnTo>
                  <a:pt x="1086865" y="6350"/>
                </a:lnTo>
                <a:lnTo>
                  <a:pt x="6350" y="6350"/>
                </a:lnTo>
                <a:lnTo>
                  <a:pt x="6350" y="4742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2f2f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643128"/>
            <a:ext cx="864108" cy="541020"/>
          </a:xfrm>
          <a:custGeom>
            <a:avLst/>
            <a:gdLst>
              <a:gd name="connsiteX0" fmla="*/ 0 w 864108"/>
              <a:gd name="connsiteY0" fmla="*/ 270510 h 541020"/>
              <a:gd name="connsiteX1" fmla="*/ 432054 w 864108"/>
              <a:gd name="connsiteY1" fmla="*/ 0 h 541020"/>
              <a:gd name="connsiteX2" fmla="*/ 864108 w 864108"/>
              <a:gd name="connsiteY2" fmla="*/ 270510 h 541020"/>
              <a:gd name="connsiteX3" fmla="*/ 432054 w 864108"/>
              <a:gd name="connsiteY3" fmla="*/ 541020 h 541020"/>
              <a:gd name="connsiteX4" fmla="*/ 0 w 864108"/>
              <a:gd name="connsiteY4" fmla="*/ 270510 h 541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4108" h="541020">
                <a:moveTo>
                  <a:pt x="0" y="270510"/>
                </a:moveTo>
                <a:cubicBezTo>
                  <a:pt x="0" y="121158"/>
                  <a:pt x="193433" y="0"/>
                  <a:pt x="432054" y="0"/>
                </a:cubicBezTo>
                <a:cubicBezTo>
                  <a:pt x="670674" y="0"/>
                  <a:pt x="864108" y="121158"/>
                  <a:pt x="864108" y="270510"/>
                </a:cubicBezTo>
                <a:cubicBezTo>
                  <a:pt x="864108" y="419861"/>
                  <a:pt x="670674" y="541020"/>
                  <a:pt x="432054" y="541020"/>
                </a:cubicBezTo>
                <a:cubicBezTo>
                  <a:pt x="193433" y="541020"/>
                  <a:pt x="0" y="419861"/>
                  <a:pt x="0" y="270510"/>
                </a:cubicBezTo>
              </a:path>
            </a:pathLst>
          </a:custGeom>
          <a:solidFill>
            <a:srgbClr val="9da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636778"/>
            <a:ext cx="876808" cy="553720"/>
          </a:xfrm>
          <a:custGeom>
            <a:avLst/>
            <a:gdLst>
              <a:gd name="connsiteX0" fmla="*/ 6350 w 876808"/>
              <a:gd name="connsiteY0" fmla="*/ 276860 h 553720"/>
              <a:gd name="connsiteX1" fmla="*/ 438404 w 876808"/>
              <a:gd name="connsiteY1" fmla="*/ 6350 h 553720"/>
              <a:gd name="connsiteX2" fmla="*/ 870458 w 876808"/>
              <a:gd name="connsiteY2" fmla="*/ 276860 h 553720"/>
              <a:gd name="connsiteX3" fmla="*/ 438404 w 876808"/>
              <a:gd name="connsiteY3" fmla="*/ 547370 h 553720"/>
              <a:gd name="connsiteX4" fmla="*/ 6350 w 876808"/>
              <a:gd name="connsiteY4" fmla="*/ 276860 h 553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6808" h="553720">
                <a:moveTo>
                  <a:pt x="6350" y="276860"/>
                </a:moveTo>
                <a:cubicBezTo>
                  <a:pt x="6350" y="127508"/>
                  <a:pt x="199783" y="6350"/>
                  <a:pt x="438404" y="6350"/>
                </a:cubicBezTo>
                <a:cubicBezTo>
                  <a:pt x="677024" y="6350"/>
                  <a:pt x="870458" y="127508"/>
                  <a:pt x="870458" y="276860"/>
                </a:cubicBezTo>
                <a:cubicBezTo>
                  <a:pt x="870458" y="426211"/>
                  <a:pt x="677024" y="547370"/>
                  <a:pt x="438404" y="547370"/>
                </a:cubicBezTo>
                <a:cubicBezTo>
                  <a:pt x="199783" y="547370"/>
                  <a:pt x="6350" y="426211"/>
                  <a:pt x="6350" y="27686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42304" y="2165604"/>
            <a:ext cx="576072" cy="288035"/>
          </a:xfrm>
          <a:custGeom>
            <a:avLst/>
            <a:gdLst>
              <a:gd name="connsiteX0" fmla="*/ 0 w 576072"/>
              <a:gd name="connsiteY0" fmla="*/ 144017 h 288035"/>
              <a:gd name="connsiteX1" fmla="*/ 144017 w 576072"/>
              <a:gd name="connsiteY1" fmla="*/ 0 h 288035"/>
              <a:gd name="connsiteX2" fmla="*/ 144017 w 576072"/>
              <a:gd name="connsiteY2" fmla="*/ 72008 h 288035"/>
              <a:gd name="connsiteX3" fmla="*/ 432053 w 576072"/>
              <a:gd name="connsiteY3" fmla="*/ 72008 h 288035"/>
              <a:gd name="connsiteX4" fmla="*/ 432053 w 576072"/>
              <a:gd name="connsiteY4" fmla="*/ 0 h 288035"/>
              <a:gd name="connsiteX5" fmla="*/ 576072 w 576072"/>
              <a:gd name="connsiteY5" fmla="*/ 144017 h 288035"/>
              <a:gd name="connsiteX6" fmla="*/ 432053 w 576072"/>
              <a:gd name="connsiteY6" fmla="*/ 288035 h 288035"/>
              <a:gd name="connsiteX7" fmla="*/ 432053 w 576072"/>
              <a:gd name="connsiteY7" fmla="*/ 216026 h 288035"/>
              <a:gd name="connsiteX8" fmla="*/ 144017 w 576072"/>
              <a:gd name="connsiteY8" fmla="*/ 216026 h 288035"/>
              <a:gd name="connsiteX9" fmla="*/ 144017 w 576072"/>
              <a:gd name="connsiteY9" fmla="*/ 288035 h 288035"/>
              <a:gd name="connsiteX10" fmla="*/ 0 w 576072"/>
              <a:gd name="connsiteY10" fmla="*/ 144017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76072" h="288035">
                <a:moveTo>
                  <a:pt x="0" y="144017"/>
                </a:moveTo>
                <a:lnTo>
                  <a:pt x="144017" y="0"/>
                </a:lnTo>
                <a:lnTo>
                  <a:pt x="144017" y="72008"/>
                </a:lnTo>
                <a:lnTo>
                  <a:pt x="432053" y="72008"/>
                </a:lnTo>
                <a:lnTo>
                  <a:pt x="432053" y="0"/>
                </a:lnTo>
                <a:lnTo>
                  <a:pt x="576072" y="144017"/>
                </a:lnTo>
                <a:lnTo>
                  <a:pt x="432053" y="288035"/>
                </a:lnTo>
                <a:lnTo>
                  <a:pt x="432053" y="216026"/>
                </a:lnTo>
                <a:lnTo>
                  <a:pt x="144017" y="216026"/>
                </a:lnTo>
                <a:lnTo>
                  <a:pt x="144017" y="288035"/>
                </a:lnTo>
                <a:lnTo>
                  <a:pt x="0" y="14401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35954" y="2159254"/>
            <a:ext cx="588772" cy="300735"/>
          </a:xfrm>
          <a:custGeom>
            <a:avLst/>
            <a:gdLst>
              <a:gd name="connsiteX0" fmla="*/ 6350 w 588772"/>
              <a:gd name="connsiteY0" fmla="*/ 150367 h 300735"/>
              <a:gd name="connsiteX1" fmla="*/ 150367 w 588772"/>
              <a:gd name="connsiteY1" fmla="*/ 6350 h 300735"/>
              <a:gd name="connsiteX2" fmla="*/ 150367 w 588772"/>
              <a:gd name="connsiteY2" fmla="*/ 78358 h 300735"/>
              <a:gd name="connsiteX3" fmla="*/ 438403 w 588772"/>
              <a:gd name="connsiteY3" fmla="*/ 78358 h 300735"/>
              <a:gd name="connsiteX4" fmla="*/ 438403 w 588772"/>
              <a:gd name="connsiteY4" fmla="*/ 6350 h 300735"/>
              <a:gd name="connsiteX5" fmla="*/ 582422 w 588772"/>
              <a:gd name="connsiteY5" fmla="*/ 150367 h 300735"/>
              <a:gd name="connsiteX6" fmla="*/ 438403 w 588772"/>
              <a:gd name="connsiteY6" fmla="*/ 294385 h 300735"/>
              <a:gd name="connsiteX7" fmla="*/ 438403 w 588772"/>
              <a:gd name="connsiteY7" fmla="*/ 222376 h 300735"/>
              <a:gd name="connsiteX8" fmla="*/ 150367 w 588772"/>
              <a:gd name="connsiteY8" fmla="*/ 222376 h 300735"/>
              <a:gd name="connsiteX9" fmla="*/ 150367 w 588772"/>
              <a:gd name="connsiteY9" fmla="*/ 294385 h 300735"/>
              <a:gd name="connsiteX10" fmla="*/ 6350 w 588772"/>
              <a:gd name="connsiteY10" fmla="*/ 150367 h 300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88772" h="300735">
                <a:moveTo>
                  <a:pt x="6350" y="150367"/>
                </a:moveTo>
                <a:lnTo>
                  <a:pt x="150367" y="6350"/>
                </a:lnTo>
                <a:lnTo>
                  <a:pt x="150367" y="78358"/>
                </a:lnTo>
                <a:lnTo>
                  <a:pt x="438403" y="78358"/>
                </a:lnTo>
                <a:lnTo>
                  <a:pt x="438403" y="6350"/>
                </a:lnTo>
                <a:lnTo>
                  <a:pt x="582422" y="150367"/>
                </a:lnTo>
                <a:lnTo>
                  <a:pt x="438403" y="294385"/>
                </a:lnTo>
                <a:lnTo>
                  <a:pt x="438403" y="222376"/>
                </a:lnTo>
                <a:lnTo>
                  <a:pt x="150367" y="222376"/>
                </a:lnTo>
                <a:lnTo>
                  <a:pt x="150367" y="294385"/>
                </a:lnTo>
                <a:lnTo>
                  <a:pt x="6350" y="15036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59736" y="2202180"/>
            <a:ext cx="576072" cy="288036"/>
          </a:xfrm>
          <a:custGeom>
            <a:avLst/>
            <a:gdLst>
              <a:gd name="connsiteX0" fmla="*/ 0 w 576072"/>
              <a:gd name="connsiteY0" fmla="*/ 72009 h 288036"/>
              <a:gd name="connsiteX1" fmla="*/ 432054 w 576072"/>
              <a:gd name="connsiteY1" fmla="*/ 72009 h 288036"/>
              <a:gd name="connsiteX2" fmla="*/ 432054 w 576072"/>
              <a:gd name="connsiteY2" fmla="*/ 0 h 288036"/>
              <a:gd name="connsiteX3" fmla="*/ 576072 w 576072"/>
              <a:gd name="connsiteY3" fmla="*/ 144018 h 288036"/>
              <a:gd name="connsiteX4" fmla="*/ 432054 w 576072"/>
              <a:gd name="connsiteY4" fmla="*/ 288036 h 288036"/>
              <a:gd name="connsiteX5" fmla="*/ 432054 w 576072"/>
              <a:gd name="connsiteY5" fmla="*/ 216027 h 288036"/>
              <a:gd name="connsiteX6" fmla="*/ 0 w 576072"/>
              <a:gd name="connsiteY6" fmla="*/ 216027 h 288036"/>
              <a:gd name="connsiteX7" fmla="*/ 0 w 576072"/>
              <a:gd name="connsiteY7" fmla="*/ 72009 h 288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76072" h="288036">
                <a:moveTo>
                  <a:pt x="0" y="72009"/>
                </a:moveTo>
                <a:lnTo>
                  <a:pt x="432054" y="72009"/>
                </a:lnTo>
                <a:lnTo>
                  <a:pt x="432054" y="0"/>
                </a:lnTo>
                <a:lnTo>
                  <a:pt x="576072" y="144018"/>
                </a:lnTo>
                <a:lnTo>
                  <a:pt x="432054" y="288036"/>
                </a:lnTo>
                <a:lnTo>
                  <a:pt x="432054" y="216027"/>
                </a:lnTo>
                <a:lnTo>
                  <a:pt x="0" y="216027"/>
                </a:lnTo>
                <a:lnTo>
                  <a:pt x="0" y="7200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53386" y="2195830"/>
            <a:ext cx="588772" cy="300736"/>
          </a:xfrm>
          <a:custGeom>
            <a:avLst/>
            <a:gdLst>
              <a:gd name="connsiteX0" fmla="*/ 6350 w 588772"/>
              <a:gd name="connsiteY0" fmla="*/ 78359 h 300736"/>
              <a:gd name="connsiteX1" fmla="*/ 438404 w 588772"/>
              <a:gd name="connsiteY1" fmla="*/ 78359 h 300736"/>
              <a:gd name="connsiteX2" fmla="*/ 438404 w 588772"/>
              <a:gd name="connsiteY2" fmla="*/ 6350 h 300736"/>
              <a:gd name="connsiteX3" fmla="*/ 582422 w 588772"/>
              <a:gd name="connsiteY3" fmla="*/ 150368 h 300736"/>
              <a:gd name="connsiteX4" fmla="*/ 438404 w 588772"/>
              <a:gd name="connsiteY4" fmla="*/ 294386 h 300736"/>
              <a:gd name="connsiteX5" fmla="*/ 438404 w 588772"/>
              <a:gd name="connsiteY5" fmla="*/ 222377 h 300736"/>
              <a:gd name="connsiteX6" fmla="*/ 6350 w 588772"/>
              <a:gd name="connsiteY6" fmla="*/ 222377 h 300736"/>
              <a:gd name="connsiteX7" fmla="*/ 6350 w 588772"/>
              <a:gd name="connsiteY7" fmla="*/ 78359 h 300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88772" h="300736">
                <a:moveTo>
                  <a:pt x="6350" y="78359"/>
                </a:moveTo>
                <a:lnTo>
                  <a:pt x="438404" y="78359"/>
                </a:lnTo>
                <a:lnTo>
                  <a:pt x="438404" y="6350"/>
                </a:lnTo>
                <a:lnTo>
                  <a:pt x="582422" y="150368"/>
                </a:lnTo>
                <a:lnTo>
                  <a:pt x="438404" y="294386"/>
                </a:lnTo>
                <a:lnTo>
                  <a:pt x="438404" y="222377"/>
                </a:lnTo>
                <a:lnTo>
                  <a:pt x="6350" y="222377"/>
                </a:lnTo>
                <a:lnTo>
                  <a:pt x="6350" y="783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58540" y="1923288"/>
            <a:ext cx="515111" cy="179832"/>
          </a:xfrm>
          <a:custGeom>
            <a:avLst/>
            <a:gdLst>
              <a:gd name="connsiteX0" fmla="*/ 0 w 515111"/>
              <a:gd name="connsiteY0" fmla="*/ 89916 h 179832"/>
              <a:gd name="connsiteX1" fmla="*/ 128777 w 515111"/>
              <a:gd name="connsiteY1" fmla="*/ 89916 h 179832"/>
              <a:gd name="connsiteX2" fmla="*/ 128777 w 515111"/>
              <a:gd name="connsiteY2" fmla="*/ 0 h 179832"/>
              <a:gd name="connsiteX3" fmla="*/ 386333 w 515111"/>
              <a:gd name="connsiteY3" fmla="*/ 0 h 179832"/>
              <a:gd name="connsiteX4" fmla="*/ 386333 w 515111"/>
              <a:gd name="connsiteY4" fmla="*/ 89916 h 179832"/>
              <a:gd name="connsiteX5" fmla="*/ 515111 w 515111"/>
              <a:gd name="connsiteY5" fmla="*/ 89916 h 179832"/>
              <a:gd name="connsiteX6" fmla="*/ 257555 w 515111"/>
              <a:gd name="connsiteY6" fmla="*/ 179832 h 179832"/>
              <a:gd name="connsiteX7" fmla="*/ 0 w 515111"/>
              <a:gd name="connsiteY7" fmla="*/ 89916 h 179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15111" h="179832">
                <a:moveTo>
                  <a:pt x="0" y="89916"/>
                </a:moveTo>
                <a:lnTo>
                  <a:pt x="128777" y="89916"/>
                </a:lnTo>
                <a:lnTo>
                  <a:pt x="128777" y="0"/>
                </a:lnTo>
                <a:lnTo>
                  <a:pt x="386333" y="0"/>
                </a:lnTo>
                <a:lnTo>
                  <a:pt x="386333" y="89916"/>
                </a:lnTo>
                <a:lnTo>
                  <a:pt x="515111" y="89916"/>
                </a:lnTo>
                <a:lnTo>
                  <a:pt x="257555" y="179832"/>
                </a:lnTo>
                <a:lnTo>
                  <a:pt x="0" y="8991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52190" y="1916938"/>
            <a:ext cx="527812" cy="192532"/>
          </a:xfrm>
          <a:custGeom>
            <a:avLst/>
            <a:gdLst>
              <a:gd name="connsiteX0" fmla="*/ 6350 w 527812"/>
              <a:gd name="connsiteY0" fmla="*/ 96266 h 192532"/>
              <a:gd name="connsiteX1" fmla="*/ 135127 w 527812"/>
              <a:gd name="connsiteY1" fmla="*/ 96266 h 192532"/>
              <a:gd name="connsiteX2" fmla="*/ 135127 w 527812"/>
              <a:gd name="connsiteY2" fmla="*/ 6350 h 192532"/>
              <a:gd name="connsiteX3" fmla="*/ 392683 w 527812"/>
              <a:gd name="connsiteY3" fmla="*/ 6350 h 192532"/>
              <a:gd name="connsiteX4" fmla="*/ 392683 w 527812"/>
              <a:gd name="connsiteY4" fmla="*/ 96266 h 192532"/>
              <a:gd name="connsiteX5" fmla="*/ 521461 w 527812"/>
              <a:gd name="connsiteY5" fmla="*/ 96266 h 192532"/>
              <a:gd name="connsiteX6" fmla="*/ 263906 w 527812"/>
              <a:gd name="connsiteY6" fmla="*/ 186182 h 192532"/>
              <a:gd name="connsiteX7" fmla="*/ 6350 w 527812"/>
              <a:gd name="connsiteY7" fmla="*/ 96266 h 192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27812" h="192532">
                <a:moveTo>
                  <a:pt x="6350" y="96266"/>
                </a:moveTo>
                <a:lnTo>
                  <a:pt x="135127" y="96266"/>
                </a:lnTo>
                <a:lnTo>
                  <a:pt x="135127" y="6350"/>
                </a:lnTo>
                <a:lnTo>
                  <a:pt x="392683" y="6350"/>
                </a:lnTo>
                <a:lnTo>
                  <a:pt x="392683" y="96266"/>
                </a:lnTo>
                <a:lnTo>
                  <a:pt x="521461" y="96266"/>
                </a:lnTo>
                <a:lnTo>
                  <a:pt x="263906" y="186182"/>
                </a:lnTo>
                <a:lnTo>
                  <a:pt x="6350" y="962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46548" y="1923288"/>
            <a:ext cx="515112" cy="179832"/>
          </a:xfrm>
          <a:custGeom>
            <a:avLst/>
            <a:gdLst>
              <a:gd name="connsiteX0" fmla="*/ 0 w 515112"/>
              <a:gd name="connsiteY0" fmla="*/ 89916 h 179832"/>
              <a:gd name="connsiteX1" fmla="*/ 128778 w 515112"/>
              <a:gd name="connsiteY1" fmla="*/ 89916 h 179832"/>
              <a:gd name="connsiteX2" fmla="*/ 128778 w 515112"/>
              <a:gd name="connsiteY2" fmla="*/ 0 h 179832"/>
              <a:gd name="connsiteX3" fmla="*/ 386334 w 515112"/>
              <a:gd name="connsiteY3" fmla="*/ 0 h 179832"/>
              <a:gd name="connsiteX4" fmla="*/ 386334 w 515112"/>
              <a:gd name="connsiteY4" fmla="*/ 89916 h 179832"/>
              <a:gd name="connsiteX5" fmla="*/ 515111 w 515112"/>
              <a:gd name="connsiteY5" fmla="*/ 89916 h 179832"/>
              <a:gd name="connsiteX6" fmla="*/ 257555 w 515112"/>
              <a:gd name="connsiteY6" fmla="*/ 179832 h 179832"/>
              <a:gd name="connsiteX7" fmla="*/ 0 w 515112"/>
              <a:gd name="connsiteY7" fmla="*/ 89916 h 179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15112" h="179832">
                <a:moveTo>
                  <a:pt x="0" y="89916"/>
                </a:moveTo>
                <a:lnTo>
                  <a:pt x="128778" y="89916"/>
                </a:lnTo>
                <a:lnTo>
                  <a:pt x="128778" y="0"/>
                </a:lnTo>
                <a:lnTo>
                  <a:pt x="386334" y="0"/>
                </a:lnTo>
                <a:lnTo>
                  <a:pt x="386334" y="89916"/>
                </a:lnTo>
                <a:lnTo>
                  <a:pt x="515111" y="89916"/>
                </a:lnTo>
                <a:lnTo>
                  <a:pt x="257555" y="179832"/>
                </a:lnTo>
                <a:lnTo>
                  <a:pt x="0" y="8991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40198" y="1916938"/>
            <a:ext cx="527812" cy="192532"/>
          </a:xfrm>
          <a:custGeom>
            <a:avLst/>
            <a:gdLst>
              <a:gd name="connsiteX0" fmla="*/ 6350 w 527812"/>
              <a:gd name="connsiteY0" fmla="*/ 96266 h 192532"/>
              <a:gd name="connsiteX1" fmla="*/ 135128 w 527812"/>
              <a:gd name="connsiteY1" fmla="*/ 96266 h 192532"/>
              <a:gd name="connsiteX2" fmla="*/ 135128 w 527812"/>
              <a:gd name="connsiteY2" fmla="*/ 6350 h 192532"/>
              <a:gd name="connsiteX3" fmla="*/ 392684 w 527812"/>
              <a:gd name="connsiteY3" fmla="*/ 6350 h 192532"/>
              <a:gd name="connsiteX4" fmla="*/ 392684 w 527812"/>
              <a:gd name="connsiteY4" fmla="*/ 96266 h 192532"/>
              <a:gd name="connsiteX5" fmla="*/ 521461 w 527812"/>
              <a:gd name="connsiteY5" fmla="*/ 96266 h 192532"/>
              <a:gd name="connsiteX6" fmla="*/ 263906 w 527812"/>
              <a:gd name="connsiteY6" fmla="*/ 186182 h 192532"/>
              <a:gd name="connsiteX7" fmla="*/ 6350 w 527812"/>
              <a:gd name="connsiteY7" fmla="*/ 96266 h 192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27812" h="192532">
                <a:moveTo>
                  <a:pt x="6350" y="96266"/>
                </a:moveTo>
                <a:lnTo>
                  <a:pt x="135128" y="96266"/>
                </a:lnTo>
                <a:lnTo>
                  <a:pt x="135128" y="6350"/>
                </a:lnTo>
                <a:lnTo>
                  <a:pt x="392684" y="6350"/>
                </a:lnTo>
                <a:lnTo>
                  <a:pt x="392684" y="96266"/>
                </a:lnTo>
                <a:lnTo>
                  <a:pt x="521461" y="96266"/>
                </a:lnTo>
                <a:lnTo>
                  <a:pt x="263906" y="186182"/>
                </a:lnTo>
                <a:lnTo>
                  <a:pt x="6350" y="962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0100" y="2603500"/>
            <a:ext cx="1104900" cy="317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5600" y="3187700"/>
            <a:ext cx="6083300" cy="1701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3310128" y="2474976"/>
          <a:ext cx="2667000" cy="594359"/>
        </p:xfrm>
        <a:graphic>
          <a:graphicData uri="http://schemas.openxmlformats.org/drawingml/2006/table">
            <a:tbl>
              <a:tblPr/>
              <a:tblGrid>
                <a:gridCol w="1275587"/>
                <a:gridCol w="208280"/>
                <a:gridCol w="1275588"/>
              </a:tblGrid>
              <a:tr h="2082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2" dirty="0" smtClean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入库管理</a:t>
                      </a:r>
                      <a:endParaRPr lang="zh-CN" altLang="en-US" sz="1202" dirty="0" smtClean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anchor="t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fe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b8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2" dirty="0" smtClean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出库管理</a:t>
                      </a:r>
                      <a:endParaRPr lang="zh-CN" altLang="en-US" sz="1202" dirty="0" smtClean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fe"/>
                    </a:solidFill>
                  </a:tcPr>
                </a:tc>
              </a:tr>
              <a:tr h="2082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补货管理</a:t>
                      </a:r>
                      <a:endParaRPr lang="zh-CN" altLang="en-US" sz="1200" dirty="0" smtClean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f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b8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库存调整管理</a:t>
                      </a:r>
                      <a:endParaRPr lang="zh-CN" altLang="en-US" sz="1200" dirty="0" smtClean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fe"/>
                    </a:solidFill>
                  </a:tcPr>
                </a:tc>
              </a:tr>
              <a:tr h="210311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202" dirty="0" smtClean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库位管理</a:t>
                      </a:r>
                      <a:endParaRPr lang="zh-CN" altLang="en-US" sz="1202" dirty="0" smtClean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e4e7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fe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81400" y="15494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电商仓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02100" y="2324100"/>
            <a:ext cx="1066800" cy="157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15900" algn="l"/>
              </a:tabLst>
            </a:pPr>
            <a:r>
              <a:rPr lang="en-US" altLang="zh-CN" sz="1406" dirty="0" smtClean="0">
                <a:solidFill>
                  <a:srgbClr val="003366"/>
                </a:solidFill>
                <a:latin typeface="SimSun" pitchFamily="18" charset="0"/>
                <a:cs typeface="SimSun" pitchFamily="18" charset="0"/>
              </a:rPr>
              <a:t>库存管理体系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共享库存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23100" y="2311400"/>
            <a:ext cx="2159000" cy="153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90500" algn="l"/>
                <a:tab pos="2540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供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应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对接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90500" algn="l"/>
                <a:tab pos="254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库存同步规则：</a:t>
            </a:r>
          </a:p>
          <a:p>
            <a:pPr>
              <a:lnSpc>
                <a:spcPts val="1500"/>
              </a:lnSpc>
              <a:tabLst>
                <a:tab pos="190500" algn="l"/>
                <a:tab pos="254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根据各接触点系统涉及出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入</a:t>
            </a:r>
          </a:p>
          <a:p>
            <a:pPr>
              <a:lnSpc>
                <a:spcPts val="1400"/>
              </a:lnSpc>
              <a:tabLst>
                <a:tab pos="190500" algn="l"/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库、调拨、销售、库存调整等</a:t>
            </a:r>
          </a:p>
          <a:p>
            <a:pPr>
              <a:lnSpc>
                <a:spcPts val="1400"/>
              </a:lnSpc>
              <a:tabLst>
                <a:tab pos="190500" algn="l"/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触发</a:t>
            </a:r>
          </a:p>
          <a:p>
            <a:pPr>
              <a:lnSpc>
                <a:spcPts val="1400"/>
              </a:lnSpc>
              <a:tabLst>
                <a:tab pos="190500" algn="l"/>
                <a:tab pos="254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通过服务接口进入商品系统共</a:t>
            </a:r>
          </a:p>
          <a:p>
            <a:pPr>
              <a:lnSpc>
                <a:spcPts val="1400"/>
              </a:lnSpc>
              <a:tabLst>
                <a:tab pos="190500" algn="l"/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享库存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14500" y="49530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3366"/>
                </a:solidFill>
                <a:latin typeface="SimSun" pitchFamily="18" charset="0"/>
                <a:cs typeface="SimSun" pitchFamily="18" charset="0"/>
              </a:rPr>
              <a:t>外部平台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83400" y="49530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3366"/>
                </a:solidFill>
                <a:latin typeface="SimSun" pitchFamily="18" charset="0"/>
                <a:cs typeface="SimSun" pitchFamily="18" charset="0"/>
              </a:rPr>
              <a:t>移动终端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79800" y="49657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b="1" dirty="0" smtClean="0">
                <a:solidFill>
                  <a:srgbClr val="003366"/>
                </a:solidFill>
                <a:latin typeface="Times New Roman" pitchFamily="18" charset="0"/>
                <a:cs typeface="Times New Roman" pitchFamily="18" charset="0"/>
              </a:rPr>
              <a:t>B2C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95900" y="49530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3366"/>
                </a:solidFill>
                <a:latin typeface="SimSun" pitchFamily="18" charset="0"/>
                <a:cs typeface="SimSun" pitchFamily="18" charset="0"/>
              </a:rPr>
              <a:t>门店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596900"/>
            <a:ext cx="81407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基于共享库存的不同库位管理，完成价格单品及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SKU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单品的统一库存管理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，为全渠道提供库存支持及实时管理，以有效提升库存流通能力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5372100"/>
            <a:ext cx="92075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286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①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统一管理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SKU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单品库存，设定不同库位信息，如：总库存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=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销售库（实库虚库代销）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+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销售占用库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+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残次品库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+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调拨占用</a:t>
            </a:r>
          </a:p>
          <a:p>
            <a:pPr>
              <a:lnSpc>
                <a:spcPts val="16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库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+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退货库，以管理单品在不同情况下的库存变化</a:t>
            </a:r>
          </a:p>
          <a:p>
            <a:pPr>
              <a:lnSpc>
                <a:spcPts val="1600"/>
              </a:lnSpc>
              <a:tabLst>
                <a:tab pos="2286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②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价格单品及虚库代销商品不管理具体库存数量</a:t>
            </a:r>
          </a:p>
          <a:p>
            <a:pPr>
              <a:lnSpc>
                <a:spcPts val="1600"/>
              </a:lnSpc>
              <a:tabLst>
                <a:tab pos="2286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③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商品库存数量低于最低库存或者高于最高库存时，系统将该商品库存标识为预警库存，系统每天定时将预警库存通</a:t>
            </a:r>
          </a:p>
          <a:p>
            <a:pPr>
              <a:lnSpc>
                <a:spcPts val="16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过邮件发送给相关业务人员，提醒做商品库存的调整，确保不同销售渠道和用途库存的合理性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95400" y="2298700"/>
            <a:ext cx="11557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406400" algn="l"/>
                <a:tab pos="635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专柜对接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406400" algn="l"/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基于订单平</a:t>
            </a:r>
          </a:p>
          <a:p>
            <a:pPr>
              <a:lnSpc>
                <a:spcPts val="1400"/>
              </a:lnSpc>
              <a:tabLst>
                <a:tab pos="406400" algn="l"/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台实时库存</a:t>
            </a:r>
          </a:p>
          <a:p>
            <a:pPr>
              <a:lnSpc>
                <a:spcPts val="1300"/>
              </a:lnSpc>
              <a:tabLst>
                <a:tab pos="4064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寻源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68900" y="15494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1500" y="736600"/>
            <a:ext cx="16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B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库存管理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152402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152402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189918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1899183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2274341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2274341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264937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264937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264937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024530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024530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024530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399688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399688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399688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774846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774846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774846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150004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150004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150004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52516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52516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52516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90019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900193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900193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5275389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5275389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5275389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565053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565053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6025667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6025667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15176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63944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4114800"/>
            <a:ext cx="251459" cy="431292"/>
          </a:xfrm>
          <a:custGeom>
            <a:avLst/>
            <a:gdLst>
              <a:gd name="connsiteX0" fmla="*/ 0 w 251459"/>
              <a:gd name="connsiteY0" fmla="*/ 107822 h 431292"/>
              <a:gd name="connsiteX1" fmla="*/ 125729 w 251459"/>
              <a:gd name="connsiteY1" fmla="*/ 107822 h 431292"/>
              <a:gd name="connsiteX2" fmla="*/ 125729 w 251459"/>
              <a:gd name="connsiteY2" fmla="*/ 0 h 431292"/>
              <a:gd name="connsiteX3" fmla="*/ 251459 w 251459"/>
              <a:gd name="connsiteY3" fmla="*/ 215646 h 431292"/>
              <a:gd name="connsiteX4" fmla="*/ 125729 w 251459"/>
              <a:gd name="connsiteY4" fmla="*/ 431291 h 431292"/>
              <a:gd name="connsiteX5" fmla="*/ 125729 w 251459"/>
              <a:gd name="connsiteY5" fmla="*/ 323469 h 431292"/>
              <a:gd name="connsiteX6" fmla="*/ 0 w 251459"/>
              <a:gd name="connsiteY6" fmla="*/ 323469 h 431292"/>
              <a:gd name="connsiteX7" fmla="*/ 0 w 251459"/>
              <a:gd name="connsiteY7" fmla="*/ 10782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1292">
                <a:moveTo>
                  <a:pt x="0" y="107822"/>
                </a:moveTo>
                <a:lnTo>
                  <a:pt x="125729" y="107822"/>
                </a:lnTo>
                <a:lnTo>
                  <a:pt x="125729" y="0"/>
                </a:lnTo>
                <a:lnTo>
                  <a:pt x="251459" y="215646"/>
                </a:lnTo>
                <a:lnTo>
                  <a:pt x="125729" y="431291"/>
                </a:lnTo>
                <a:lnTo>
                  <a:pt x="125729" y="323469"/>
                </a:lnTo>
                <a:lnTo>
                  <a:pt x="0" y="323469"/>
                </a:lnTo>
                <a:lnTo>
                  <a:pt x="0" y="10782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目录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1600200"/>
            <a:ext cx="1143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1600200"/>
            <a:ext cx="32385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2794000"/>
            <a:ext cx="3175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3-1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3-2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3-3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3-4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3-5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3-6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3-7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66900" y="2794000"/>
            <a:ext cx="8001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单品管理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价格管理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订单管理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库存管理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会员管理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营销管理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支付管理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客服管理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5715000"/>
            <a:ext cx="114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5715000"/>
            <a:ext cx="26289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6324" y="1653540"/>
            <a:ext cx="6525768" cy="4649724"/>
          </a:xfrm>
          <a:custGeom>
            <a:avLst/>
            <a:gdLst>
              <a:gd name="connsiteX0" fmla="*/ 0 w 6525768"/>
              <a:gd name="connsiteY0" fmla="*/ 4649724 h 4649724"/>
              <a:gd name="connsiteX1" fmla="*/ 6525768 w 6525768"/>
              <a:gd name="connsiteY1" fmla="*/ 4649724 h 4649724"/>
              <a:gd name="connsiteX2" fmla="*/ 6525768 w 6525768"/>
              <a:gd name="connsiteY2" fmla="*/ 0 h 4649724"/>
              <a:gd name="connsiteX3" fmla="*/ 0 w 6525768"/>
              <a:gd name="connsiteY3" fmla="*/ 0 h 4649724"/>
              <a:gd name="connsiteX4" fmla="*/ 0 w 6525768"/>
              <a:gd name="connsiteY4" fmla="*/ 4649724 h 4649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25768" h="4649724">
                <a:moveTo>
                  <a:pt x="0" y="4649724"/>
                </a:moveTo>
                <a:lnTo>
                  <a:pt x="6525768" y="4649724"/>
                </a:lnTo>
                <a:lnTo>
                  <a:pt x="6525768" y="0"/>
                </a:lnTo>
                <a:lnTo>
                  <a:pt x="0" y="0"/>
                </a:lnTo>
                <a:lnTo>
                  <a:pt x="0" y="464972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9974" y="1647190"/>
            <a:ext cx="6538468" cy="4662424"/>
          </a:xfrm>
          <a:custGeom>
            <a:avLst/>
            <a:gdLst>
              <a:gd name="connsiteX0" fmla="*/ 6350 w 6538468"/>
              <a:gd name="connsiteY0" fmla="*/ 4656074 h 4662424"/>
              <a:gd name="connsiteX1" fmla="*/ 6532118 w 6538468"/>
              <a:gd name="connsiteY1" fmla="*/ 4656074 h 4662424"/>
              <a:gd name="connsiteX2" fmla="*/ 6532118 w 6538468"/>
              <a:gd name="connsiteY2" fmla="*/ 6350 h 4662424"/>
              <a:gd name="connsiteX3" fmla="*/ 6350 w 6538468"/>
              <a:gd name="connsiteY3" fmla="*/ 6350 h 4662424"/>
              <a:gd name="connsiteX4" fmla="*/ 6350 w 6538468"/>
              <a:gd name="connsiteY4" fmla="*/ 4656074 h 46624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38468" h="4662424">
                <a:moveTo>
                  <a:pt x="6350" y="4656074"/>
                </a:moveTo>
                <a:lnTo>
                  <a:pt x="6532118" y="4656074"/>
                </a:lnTo>
                <a:lnTo>
                  <a:pt x="6532118" y="6350"/>
                </a:lnTo>
                <a:lnTo>
                  <a:pt x="6350" y="6350"/>
                </a:lnTo>
                <a:lnTo>
                  <a:pt x="6350" y="465607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06624" y="1524000"/>
            <a:ext cx="1801368" cy="214883"/>
          </a:xfrm>
          <a:custGeom>
            <a:avLst/>
            <a:gdLst>
              <a:gd name="connsiteX0" fmla="*/ 0 w 1801368"/>
              <a:gd name="connsiteY0" fmla="*/ 214883 h 214883"/>
              <a:gd name="connsiteX1" fmla="*/ 1801368 w 1801368"/>
              <a:gd name="connsiteY1" fmla="*/ 214883 h 214883"/>
              <a:gd name="connsiteX2" fmla="*/ 1801368 w 1801368"/>
              <a:gd name="connsiteY2" fmla="*/ 0 h 214883"/>
              <a:gd name="connsiteX3" fmla="*/ 0 w 1801368"/>
              <a:gd name="connsiteY3" fmla="*/ 0 h 214883"/>
              <a:gd name="connsiteX4" fmla="*/ 0 w 1801368"/>
              <a:gd name="connsiteY4" fmla="*/ 214883 h 2148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01368" h="214883">
                <a:moveTo>
                  <a:pt x="0" y="214883"/>
                </a:moveTo>
                <a:lnTo>
                  <a:pt x="1801368" y="214883"/>
                </a:lnTo>
                <a:lnTo>
                  <a:pt x="1801368" y="0"/>
                </a:lnTo>
                <a:lnTo>
                  <a:pt x="0" y="0"/>
                </a:lnTo>
                <a:lnTo>
                  <a:pt x="0" y="21488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9428" y="1869948"/>
            <a:ext cx="1091184" cy="2510028"/>
          </a:xfrm>
          <a:custGeom>
            <a:avLst/>
            <a:gdLst>
              <a:gd name="connsiteX0" fmla="*/ 0 w 1091184"/>
              <a:gd name="connsiteY0" fmla="*/ 0 h 2510028"/>
              <a:gd name="connsiteX1" fmla="*/ 894461 w 1091184"/>
              <a:gd name="connsiteY1" fmla="*/ 0 h 2510028"/>
              <a:gd name="connsiteX2" fmla="*/ 1091184 w 1091184"/>
              <a:gd name="connsiteY2" fmla="*/ 1255013 h 2510028"/>
              <a:gd name="connsiteX3" fmla="*/ 894461 w 1091184"/>
              <a:gd name="connsiteY3" fmla="*/ 2510028 h 2510028"/>
              <a:gd name="connsiteX4" fmla="*/ 0 w 1091184"/>
              <a:gd name="connsiteY4" fmla="*/ 2510028 h 2510028"/>
              <a:gd name="connsiteX5" fmla="*/ 0 w 1091184"/>
              <a:gd name="connsiteY5" fmla="*/ 0 h 25100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091184" h="2510028">
                <a:moveTo>
                  <a:pt x="0" y="0"/>
                </a:moveTo>
                <a:lnTo>
                  <a:pt x="894461" y="0"/>
                </a:lnTo>
                <a:lnTo>
                  <a:pt x="1091184" y="1255013"/>
                </a:lnTo>
                <a:lnTo>
                  <a:pt x="894461" y="2510028"/>
                </a:lnTo>
                <a:lnTo>
                  <a:pt x="0" y="2510028"/>
                </a:lnTo>
                <a:lnTo>
                  <a:pt x="0" y="0"/>
                </a:lnTo>
              </a:path>
            </a:pathLst>
          </a:custGeom>
          <a:solidFill>
            <a:srgbClr val="ebeb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3078" y="1863598"/>
            <a:ext cx="1103884" cy="2522728"/>
          </a:xfrm>
          <a:custGeom>
            <a:avLst/>
            <a:gdLst>
              <a:gd name="connsiteX0" fmla="*/ 6350 w 1103884"/>
              <a:gd name="connsiteY0" fmla="*/ 6350 h 2522728"/>
              <a:gd name="connsiteX1" fmla="*/ 900811 w 1103884"/>
              <a:gd name="connsiteY1" fmla="*/ 6350 h 2522728"/>
              <a:gd name="connsiteX2" fmla="*/ 1097534 w 1103884"/>
              <a:gd name="connsiteY2" fmla="*/ 1261363 h 2522728"/>
              <a:gd name="connsiteX3" fmla="*/ 900811 w 1103884"/>
              <a:gd name="connsiteY3" fmla="*/ 2516378 h 2522728"/>
              <a:gd name="connsiteX4" fmla="*/ 6350 w 1103884"/>
              <a:gd name="connsiteY4" fmla="*/ 2516378 h 2522728"/>
              <a:gd name="connsiteX5" fmla="*/ 6350 w 1103884"/>
              <a:gd name="connsiteY5" fmla="*/ 6350 h 25227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103884" h="2522728">
                <a:moveTo>
                  <a:pt x="6350" y="6350"/>
                </a:moveTo>
                <a:lnTo>
                  <a:pt x="900811" y="6350"/>
                </a:lnTo>
                <a:lnTo>
                  <a:pt x="1097534" y="1261363"/>
                </a:lnTo>
                <a:lnTo>
                  <a:pt x="900811" y="2516378"/>
                </a:lnTo>
                <a:lnTo>
                  <a:pt x="6350" y="251637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6908" y="5312664"/>
            <a:ext cx="6323075" cy="902208"/>
          </a:xfrm>
          <a:custGeom>
            <a:avLst/>
            <a:gdLst>
              <a:gd name="connsiteX0" fmla="*/ 0 w 6323075"/>
              <a:gd name="connsiteY0" fmla="*/ 902207 h 902208"/>
              <a:gd name="connsiteX1" fmla="*/ 6323075 w 6323075"/>
              <a:gd name="connsiteY1" fmla="*/ 902207 h 902208"/>
              <a:gd name="connsiteX2" fmla="*/ 6323075 w 6323075"/>
              <a:gd name="connsiteY2" fmla="*/ 0 h 902208"/>
              <a:gd name="connsiteX3" fmla="*/ 0 w 6323075"/>
              <a:gd name="connsiteY3" fmla="*/ 0 h 902208"/>
              <a:gd name="connsiteX4" fmla="*/ 0 w 6323075"/>
              <a:gd name="connsiteY4" fmla="*/ 902207 h 9022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3075" h="902208">
                <a:moveTo>
                  <a:pt x="0" y="902207"/>
                </a:moveTo>
                <a:lnTo>
                  <a:pt x="6323075" y="902207"/>
                </a:lnTo>
                <a:lnTo>
                  <a:pt x="6323075" y="0"/>
                </a:lnTo>
                <a:lnTo>
                  <a:pt x="0" y="0"/>
                </a:lnTo>
                <a:lnTo>
                  <a:pt x="0" y="902207"/>
                </a:lnTo>
              </a:path>
            </a:pathLst>
          </a:custGeom>
          <a:solidFill>
            <a:srgbClr val="ebeb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0558" y="5306314"/>
            <a:ext cx="6335775" cy="914908"/>
          </a:xfrm>
          <a:custGeom>
            <a:avLst/>
            <a:gdLst>
              <a:gd name="connsiteX0" fmla="*/ 6350 w 6335775"/>
              <a:gd name="connsiteY0" fmla="*/ 908557 h 914908"/>
              <a:gd name="connsiteX1" fmla="*/ 6329425 w 6335775"/>
              <a:gd name="connsiteY1" fmla="*/ 908557 h 914908"/>
              <a:gd name="connsiteX2" fmla="*/ 6329425 w 6335775"/>
              <a:gd name="connsiteY2" fmla="*/ 6350 h 914908"/>
              <a:gd name="connsiteX3" fmla="*/ 6350 w 6335775"/>
              <a:gd name="connsiteY3" fmla="*/ 6350 h 914908"/>
              <a:gd name="connsiteX4" fmla="*/ 6350 w 6335775"/>
              <a:gd name="connsiteY4" fmla="*/ 908557 h 914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35775" h="914908">
                <a:moveTo>
                  <a:pt x="6350" y="908557"/>
                </a:moveTo>
                <a:lnTo>
                  <a:pt x="6329425" y="908557"/>
                </a:lnTo>
                <a:lnTo>
                  <a:pt x="6329425" y="6350"/>
                </a:lnTo>
                <a:lnTo>
                  <a:pt x="6350" y="6350"/>
                </a:lnTo>
                <a:lnTo>
                  <a:pt x="6350" y="90855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6908" y="4480560"/>
            <a:ext cx="6323075" cy="740664"/>
          </a:xfrm>
          <a:custGeom>
            <a:avLst/>
            <a:gdLst>
              <a:gd name="connsiteX0" fmla="*/ 0 w 6323075"/>
              <a:gd name="connsiteY0" fmla="*/ 740664 h 740664"/>
              <a:gd name="connsiteX1" fmla="*/ 6323075 w 6323075"/>
              <a:gd name="connsiteY1" fmla="*/ 740664 h 740664"/>
              <a:gd name="connsiteX2" fmla="*/ 6323075 w 6323075"/>
              <a:gd name="connsiteY2" fmla="*/ 0 h 740664"/>
              <a:gd name="connsiteX3" fmla="*/ 0 w 6323075"/>
              <a:gd name="connsiteY3" fmla="*/ 0 h 740664"/>
              <a:gd name="connsiteX4" fmla="*/ 0 w 6323075"/>
              <a:gd name="connsiteY4" fmla="*/ 740664 h 740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3075" h="740664">
                <a:moveTo>
                  <a:pt x="0" y="740664"/>
                </a:moveTo>
                <a:lnTo>
                  <a:pt x="6323075" y="740664"/>
                </a:lnTo>
                <a:lnTo>
                  <a:pt x="6323075" y="0"/>
                </a:lnTo>
                <a:lnTo>
                  <a:pt x="0" y="0"/>
                </a:lnTo>
                <a:lnTo>
                  <a:pt x="0" y="740664"/>
                </a:lnTo>
              </a:path>
            </a:pathLst>
          </a:custGeom>
          <a:solidFill>
            <a:srgbClr val="ebeb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0558" y="4474210"/>
            <a:ext cx="6335775" cy="753364"/>
          </a:xfrm>
          <a:custGeom>
            <a:avLst/>
            <a:gdLst>
              <a:gd name="connsiteX0" fmla="*/ 6350 w 6335775"/>
              <a:gd name="connsiteY0" fmla="*/ 747014 h 753364"/>
              <a:gd name="connsiteX1" fmla="*/ 6329425 w 6335775"/>
              <a:gd name="connsiteY1" fmla="*/ 747014 h 753364"/>
              <a:gd name="connsiteX2" fmla="*/ 6329425 w 6335775"/>
              <a:gd name="connsiteY2" fmla="*/ 6350 h 753364"/>
              <a:gd name="connsiteX3" fmla="*/ 6350 w 6335775"/>
              <a:gd name="connsiteY3" fmla="*/ 6350 h 753364"/>
              <a:gd name="connsiteX4" fmla="*/ 6350 w 6335775"/>
              <a:gd name="connsiteY4" fmla="*/ 747014 h 753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35775" h="753364">
                <a:moveTo>
                  <a:pt x="6350" y="747014"/>
                </a:moveTo>
                <a:lnTo>
                  <a:pt x="6329425" y="747014"/>
                </a:lnTo>
                <a:lnTo>
                  <a:pt x="6329425" y="6350"/>
                </a:lnTo>
                <a:lnTo>
                  <a:pt x="6350" y="6350"/>
                </a:lnTo>
                <a:lnTo>
                  <a:pt x="6350" y="747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76528" y="4721352"/>
            <a:ext cx="794004" cy="408432"/>
          </a:xfrm>
          <a:custGeom>
            <a:avLst/>
            <a:gdLst>
              <a:gd name="connsiteX0" fmla="*/ 0 w 794004"/>
              <a:gd name="connsiteY0" fmla="*/ 408432 h 408432"/>
              <a:gd name="connsiteX1" fmla="*/ 794004 w 794004"/>
              <a:gd name="connsiteY1" fmla="*/ 408432 h 408432"/>
              <a:gd name="connsiteX2" fmla="*/ 794004 w 794004"/>
              <a:gd name="connsiteY2" fmla="*/ 0 h 408432"/>
              <a:gd name="connsiteX3" fmla="*/ 0 w 794004"/>
              <a:gd name="connsiteY3" fmla="*/ 0 h 408432"/>
              <a:gd name="connsiteX4" fmla="*/ 0 w 794004"/>
              <a:gd name="connsiteY4" fmla="*/ 408432 h 408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4004" h="408432">
                <a:moveTo>
                  <a:pt x="0" y="408432"/>
                </a:moveTo>
                <a:lnTo>
                  <a:pt x="794004" y="408432"/>
                </a:lnTo>
                <a:lnTo>
                  <a:pt x="794004" y="0"/>
                </a:lnTo>
                <a:lnTo>
                  <a:pt x="0" y="0"/>
                </a:lnTo>
                <a:lnTo>
                  <a:pt x="0" y="408432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71444" y="4721352"/>
            <a:ext cx="794003" cy="408432"/>
          </a:xfrm>
          <a:custGeom>
            <a:avLst/>
            <a:gdLst>
              <a:gd name="connsiteX0" fmla="*/ 0 w 794003"/>
              <a:gd name="connsiteY0" fmla="*/ 408432 h 408432"/>
              <a:gd name="connsiteX1" fmla="*/ 794003 w 794003"/>
              <a:gd name="connsiteY1" fmla="*/ 408432 h 408432"/>
              <a:gd name="connsiteX2" fmla="*/ 794003 w 794003"/>
              <a:gd name="connsiteY2" fmla="*/ 0 h 408432"/>
              <a:gd name="connsiteX3" fmla="*/ 0 w 794003"/>
              <a:gd name="connsiteY3" fmla="*/ 0 h 408432"/>
              <a:gd name="connsiteX4" fmla="*/ 0 w 794003"/>
              <a:gd name="connsiteY4" fmla="*/ 408432 h 408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4003" h="408432">
                <a:moveTo>
                  <a:pt x="0" y="408432"/>
                </a:moveTo>
                <a:lnTo>
                  <a:pt x="794003" y="408432"/>
                </a:lnTo>
                <a:lnTo>
                  <a:pt x="794003" y="0"/>
                </a:lnTo>
                <a:lnTo>
                  <a:pt x="0" y="0"/>
                </a:lnTo>
                <a:lnTo>
                  <a:pt x="0" y="408432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14316" y="4721352"/>
            <a:ext cx="937260" cy="408432"/>
          </a:xfrm>
          <a:custGeom>
            <a:avLst/>
            <a:gdLst>
              <a:gd name="connsiteX0" fmla="*/ 0 w 937260"/>
              <a:gd name="connsiteY0" fmla="*/ 408432 h 408432"/>
              <a:gd name="connsiteX1" fmla="*/ 937260 w 937260"/>
              <a:gd name="connsiteY1" fmla="*/ 408432 h 408432"/>
              <a:gd name="connsiteX2" fmla="*/ 937260 w 937260"/>
              <a:gd name="connsiteY2" fmla="*/ 0 h 408432"/>
              <a:gd name="connsiteX3" fmla="*/ 0 w 937260"/>
              <a:gd name="connsiteY3" fmla="*/ 0 h 408432"/>
              <a:gd name="connsiteX4" fmla="*/ 0 w 937260"/>
              <a:gd name="connsiteY4" fmla="*/ 408432 h 408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7260" h="408432">
                <a:moveTo>
                  <a:pt x="0" y="408432"/>
                </a:moveTo>
                <a:lnTo>
                  <a:pt x="937260" y="408432"/>
                </a:lnTo>
                <a:lnTo>
                  <a:pt x="937260" y="0"/>
                </a:lnTo>
                <a:lnTo>
                  <a:pt x="0" y="0"/>
                </a:lnTo>
                <a:lnTo>
                  <a:pt x="0" y="408432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3860" y="1872996"/>
            <a:ext cx="1091184" cy="2511552"/>
          </a:xfrm>
          <a:custGeom>
            <a:avLst/>
            <a:gdLst>
              <a:gd name="connsiteX0" fmla="*/ 0 w 1091184"/>
              <a:gd name="connsiteY0" fmla="*/ 0 h 2511552"/>
              <a:gd name="connsiteX1" fmla="*/ 894461 w 1091184"/>
              <a:gd name="connsiteY1" fmla="*/ 0 h 2511552"/>
              <a:gd name="connsiteX2" fmla="*/ 1091184 w 1091184"/>
              <a:gd name="connsiteY2" fmla="*/ 1255776 h 2511552"/>
              <a:gd name="connsiteX3" fmla="*/ 894461 w 1091184"/>
              <a:gd name="connsiteY3" fmla="*/ 2511552 h 2511552"/>
              <a:gd name="connsiteX4" fmla="*/ 0 w 1091184"/>
              <a:gd name="connsiteY4" fmla="*/ 2511552 h 2511552"/>
              <a:gd name="connsiteX5" fmla="*/ 0 w 1091184"/>
              <a:gd name="connsiteY5" fmla="*/ 0 h 25115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091184" h="2511552">
                <a:moveTo>
                  <a:pt x="0" y="0"/>
                </a:moveTo>
                <a:lnTo>
                  <a:pt x="894461" y="0"/>
                </a:lnTo>
                <a:lnTo>
                  <a:pt x="1091184" y="1255776"/>
                </a:lnTo>
                <a:lnTo>
                  <a:pt x="894461" y="2511552"/>
                </a:lnTo>
                <a:lnTo>
                  <a:pt x="0" y="2511552"/>
                </a:lnTo>
                <a:lnTo>
                  <a:pt x="0" y="0"/>
                </a:lnTo>
              </a:path>
            </a:pathLst>
          </a:custGeom>
          <a:solidFill>
            <a:srgbClr val="ebeb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7510" y="1866646"/>
            <a:ext cx="1103884" cy="2524252"/>
          </a:xfrm>
          <a:custGeom>
            <a:avLst/>
            <a:gdLst>
              <a:gd name="connsiteX0" fmla="*/ 6350 w 1103884"/>
              <a:gd name="connsiteY0" fmla="*/ 6350 h 2524252"/>
              <a:gd name="connsiteX1" fmla="*/ 900811 w 1103884"/>
              <a:gd name="connsiteY1" fmla="*/ 6350 h 2524252"/>
              <a:gd name="connsiteX2" fmla="*/ 1097534 w 1103884"/>
              <a:gd name="connsiteY2" fmla="*/ 1262126 h 2524252"/>
              <a:gd name="connsiteX3" fmla="*/ 900811 w 1103884"/>
              <a:gd name="connsiteY3" fmla="*/ 2517902 h 2524252"/>
              <a:gd name="connsiteX4" fmla="*/ 6350 w 1103884"/>
              <a:gd name="connsiteY4" fmla="*/ 2517902 h 2524252"/>
              <a:gd name="connsiteX5" fmla="*/ 6350 w 1103884"/>
              <a:gd name="connsiteY5" fmla="*/ 6350 h 2524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103884" h="2524252">
                <a:moveTo>
                  <a:pt x="6350" y="6350"/>
                </a:moveTo>
                <a:lnTo>
                  <a:pt x="900811" y="6350"/>
                </a:lnTo>
                <a:lnTo>
                  <a:pt x="1097534" y="1262126"/>
                </a:lnTo>
                <a:lnTo>
                  <a:pt x="900811" y="2517902"/>
                </a:lnTo>
                <a:lnTo>
                  <a:pt x="6350" y="251790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97152" y="3718559"/>
            <a:ext cx="899159" cy="457200"/>
          </a:xfrm>
          <a:custGeom>
            <a:avLst/>
            <a:gdLst>
              <a:gd name="connsiteX0" fmla="*/ 0 w 899159"/>
              <a:gd name="connsiteY0" fmla="*/ 457200 h 457200"/>
              <a:gd name="connsiteX1" fmla="*/ 899159 w 899159"/>
              <a:gd name="connsiteY1" fmla="*/ 457200 h 457200"/>
              <a:gd name="connsiteX2" fmla="*/ 899159 w 899159"/>
              <a:gd name="connsiteY2" fmla="*/ 0 h 457200"/>
              <a:gd name="connsiteX3" fmla="*/ 0 w 899159"/>
              <a:gd name="connsiteY3" fmla="*/ 0 h 457200"/>
              <a:gd name="connsiteX4" fmla="*/ 0 w 89915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9159" h="457200">
                <a:moveTo>
                  <a:pt x="0" y="457200"/>
                </a:moveTo>
                <a:lnTo>
                  <a:pt x="899159" y="457200"/>
                </a:lnTo>
                <a:lnTo>
                  <a:pt x="89915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97152" y="2244852"/>
            <a:ext cx="899159" cy="457200"/>
          </a:xfrm>
          <a:custGeom>
            <a:avLst/>
            <a:gdLst>
              <a:gd name="connsiteX0" fmla="*/ 0 w 899159"/>
              <a:gd name="connsiteY0" fmla="*/ 457200 h 457200"/>
              <a:gd name="connsiteX1" fmla="*/ 899159 w 899159"/>
              <a:gd name="connsiteY1" fmla="*/ 457200 h 457200"/>
              <a:gd name="connsiteX2" fmla="*/ 899159 w 899159"/>
              <a:gd name="connsiteY2" fmla="*/ 0 h 457200"/>
              <a:gd name="connsiteX3" fmla="*/ 0 w 899159"/>
              <a:gd name="connsiteY3" fmla="*/ 0 h 457200"/>
              <a:gd name="connsiteX4" fmla="*/ 0 w 89915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9159" h="457200">
                <a:moveTo>
                  <a:pt x="0" y="457200"/>
                </a:moveTo>
                <a:lnTo>
                  <a:pt x="899159" y="457200"/>
                </a:lnTo>
                <a:lnTo>
                  <a:pt x="89915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1772" y="2270760"/>
            <a:ext cx="900684" cy="457200"/>
          </a:xfrm>
          <a:custGeom>
            <a:avLst/>
            <a:gdLst>
              <a:gd name="connsiteX0" fmla="*/ 0 w 900684"/>
              <a:gd name="connsiteY0" fmla="*/ 457200 h 457200"/>
              <a:gd name="connsiteX1" fmla="*/ 900684 w 900684"/>
              <a:gd name="connsiteY1" fmla="*/ 457200 h 457200"/>
              <a:gd name="connsiteX2" fmla="*/ 900684 w 900684"/>
              <a:gd name="connsiteY2" fmla="*/ 0 h 457200"/>
              <a:gd name="connsiteX3" fmla="*/ 0 w 900684"/>
              <a:gd name="connsiteY3" fmla="*/ 0 h 457200"/>
              <a:gd name="connsiteX4" fmla="*/ 0 w 90068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0684" h="457200">
                <a:moveTo>
                  <a:pt x="0" y="457200"/>
                </a:moveTo>
                <a:lnTo>
                  <a:pt x="900684" y="457200"/>
                </a:lnTo>
                <a:lnTo>
                  <a:pt x="90068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1772" y="2990088"/>
            <a:ext cx="900684" cy="457200"/>
          </a:xfrm>
          <a:custGeom>
            <a:avLst/>
            <a:gdLst>
              <a:gd name="connsiteX0" fmla="*/ 0 w 900684"/>
              <a:gd name="connsiteY0" fmla="*/ 457200 h 457200"/>
              <a:gd name="connsiteX1" fmla="*/ 900684 w 900684"/>
              <a:gd name="connsiteY1" fmla="*/ 457200 h 457200"/>
              <a:gd name="connsiteX2" fmla="*/ 900684 w 900684"/>
              <a:gd name="connsiteY2" fmla="*/ 0 h 457200"/>
              <a:gd name="connsiteX3" fmla="*/ 0 w 900684"/>
              <a:gd name="connsiteY3" fmla="*/ 0 h 457200"/>
              <a:gd name="connsiteX4" fmla="*/ 0 w 90068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0684" h="457200">
                <a:moveTo>
                  <a:pt x="0" y="457200"/>
                </a:moveTo>
                <a:lnTo>
                  <a:pt x="900684" y="457200"/>
                </a:lnTo>
                <a:lnTo>
                  <a:pt x="90068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1772" y="3718559"/>
            <a:ext cx="900684" cy="457200"/>
          </a:xfrm>
          <a:custGeom>
            <a:avLst/>
            <a:gdLst>
              <a:gd name="connsiteX0" fmla="*/ 0 w 900684"/>
              <a:gd name="connsiteY0" fmla="*/ 457200 h 457200"/>
              <a:gd name="connsiteX1" fmla="*/ 900684 w 900684"/>
              <a:gd name="connsiteY1" fmla="*/ 457200 h 457200"/>
              <a:gd name="connsiteX2" fmla="*/ 900684 w 900684"/>
              <a:gd name="connsiteY2" fmla="*/ 0 h 457200"/>
              <a:gd name="connsiteX3" fmla="*/ 0 w 900684"/>
              <a:gd name="connsiteY3" fmla="*/ 0 h 457200"/>
              <a:gd name="connsiteX4" fmla="*/ 0 w 90068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0684" h="457200">
                <a:moveTo>
                  <a:pt x="0" y="457200"/>
                </a:moveTo>
                <a:lnTo>
                  <a:pt x="900684" y="457200"/>
                </a:lnTo>
                <a:lnTo>
                  <a:pt x="90068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83780" y="2069592"/>
            <a:ext cx="2159507" cy="3852671"/>
          </a:xfrm>
          <a:custGeom>
            <a:avLst/>
            <a:gdLst>
              <a:gd name="connsiteX0" fmla="*/ 0 w 2159507"/>
              <a:gd name="connsiteY0" fmla="*/ 3852671 h 3852671"/>
              <a:gd name="connsiteX1" fmla="*/ 2159507 w 2159507"/>
              <a:gd name="connsiteY1" fmla="*/ 3852671 h 3852671"/>
              <a:gd name="connsiteX2" fmla="*/ 2159507 w 2159507"/>
              <a:gd name="connsiteY2" fmla="*/ 0 h 3852671"/>
              <a:gd name="connsiteX3" fmla="*/ 0 w 2159507"/>
              <a:gd name="connsiteY3" fmla="*/ 0 h 3852671"/>
              <a:gd name="connsiteX4" fmla="*/ 0 w 2159507"/>
              <a:gd name="connsiteY4" fmla="*/ 3852671 h 385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59507" h="3852671">
                <a:moveTo>
                  <a:pt x="0" y="3852671"/>
                </a:moveTo>
                <a:lnTo>
                  <a:pt x="2159507" y="3852671"/>
                </a:lnTo>
                <a:lnTo>
                  <a:pt x="2159507" y="0"/>
                </a:lnTo>
                <a:lnTo>
                  <a:pt x="0" y="0"/>
                </a:lnTo>
                <a:lnTo>
                  <a:pt x="0" y="38526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77430" y="2063242"/>
            <a:ext cx="2172207" cy="3865371"/>
          </a:xfrm>
          <a:custGeom>
            <a:avLst/>
            <a:gdLst>
              <a:gd name="connsiteX0" fmla="*/ 6350 w 2172207"/>
              <a:gd name="connsiteY0" fmla="*/ 3859021 h 3865371"/>
              <a:gd name="connsiteX1" fmla="*/ 2165857 w 2172207"/>
              <a:gd name="connsiteY1" fmla="*/ 3859021 h 3865371"/>
              <a:gd name="connsiteX2" fmla="*/ 2165857 w 2172207"/>
              <a:gd name="connsiteY2" fmla="*/ 6350 h 3865371"/>
              <a:gd name="connsiteX3" fmla="*/ 6350 w 2172207"/>
              <a:gd name="connsiteY3" fmla="*/ 6350 h 3865371"/>
              <a:gd name="connsiteX4" fmla="*/ 6350 w 2172207"/>
              <a:gd name="connsiteY4" fmla="*/ 3859021 h 38653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72207" h="3865371">
                <a:moveTo>
                  <a:pt x="6350" y="3859021"/>
                </a:moveTo>
                <a:lnTo>
                  <a:pt x="2165857" y="3859021"/>
                </a:lnTo>
                <a:lnTo>
                  <a:pt x="2165857" y="6350"/>
                </a:lnTo>
                <a:lnTo>
                  <a:pt x="6350" y="6350"/>
                </a:lnTo>
                <a:lnTo>
                  <a:pt x="6350" y="38590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63612" y="2866644"/>
            <a:ext cx="1799844" cy="359664"/>
          </a:xfrm>
          <a:custGeom>
            <a:avLst/>
            <a:gdLst>
              <a:gd name="connsiteX0" fmla="*/ 0 w 1799844"/>
              <a:gd name="connsiteY0" fmla="*/ 359663 h 359664"/>
              <a:gd name="connsiteX1" fmla="*/ 1799844 w 1799844"/>
              <a:gd name="connsiteY1" fmla="*/ 359663 h 359664"/>
              <a:gd name="connsiteX2" fmla="*/ 1799844 w 1799844"/>
              <a:gd name="connsiteY2" fmla="*/ 0 h 359664"/>
              <a:gd name="connsiteX3" fmla="*/ 0 w 1799844"/>
              <a:gd name="connsiteY3" fmla="*/ 0 h 359664"/>
              <a:gd name="connsiteX4" fmla="*/ 0 w 1799844"/>
              <a:gd name="connsiteY4" fmla="*/ 359663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9844" h="359664">
                <a:moveTo>
                  <a:pt x="0" y="359663"/>
                </a:moveTo>
                <a:lnTo>
                  <a:pt x="1799844" y="359663"/>
                </a:lnTo>
                <a:lnTo>
                  <a:pt x="1799844" y="0"/>
                </a:lnTo>
                <a:lnTo>
                  <a:pt x="0" y="0"/>
                </a:lnTo>
                <a:lnTo>
                  <a:pt x="0" y="359663"/>
                </a:lnTo>
              </a:path>
            </a:pathLst>
          </a:custGeom>
          <a:solidFill>
            <a:srgbClr val="ebeb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57262" y="2860294"/>
            <a:ext cx="1812544" cy="372364"/>
          </a:xfrm>
          <a:custGeom>
            <a:avLst/>
            <a:gdLst>
              <a:gd name="connsiteX0" fmla="*/ 6350 w 1812544"/>
              <a:gd name="connsiteY0" fmla="*/ 366013 h 372364"/>
              <a:gd name="connsiteX1" fmla="*/ 1806194 w 1812544"/>
              <a:gd name="connsiteY1" fmla="*/ 366013 h 372364"/>
              <a:gd name="connsiteX2" fmla="*/ 1806194 w 1812544"/>
              <a:gd name="connsiteY2" fmla="*/ 6350 h 372364"/>
              <a:gd name="connsiteX3" fmla="*/ 6350 w 1812544"/>
              <a:gd name="connsiteY3" fmla="*/ 6350 h 372364"/>
              <a:gd name="connsiteX4" fmla="*/ 6350 w 1812544"/>
              <a:gd name="connsiteY4" fmla="*/ 366013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2544" h="372364">
                <a:moveTo>
                  <a:pt x="6350" y="366013"/>
                </a:moveTo>
                <a:lnTo>
                  <a:pt x="1806194" y="366013"/>
                </a:lnTo>
                <a:lnTo>
                  <a:pt x="1806194" y="6350"/>
                </a:lnTo>
                <a:lnTo>
                  <a:pt x="6350" y="6350"/>
                </a:lnTo>
                <a:lnTo>
                  <a:pt x="6350" y="3660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63612" y="3467100"/>
            <a:ext cx="1799844" cy="361188"/>
          </a:xfrm>
          <a:custGeom>
            <a:avLst/>
            <a:gdLst>
              <a:gd name="connsiteX0" fmla="*/ 0 w 1799844"/>
              <a:gd name="connsiteY0" fmla="*/ 361188 h 361188"/>
              <a:gd name="connsiteX1" fmla="*/ 1799844 w 1799844"/>
              <a:gd name="connsiteY1" fmla="*/ 361188 h 361188"/>
              <a:gd name="connsiteX2" fmla="*/ 1799844 w 1799844"/>
              <a:gd name="connsiteY2" fmla="*/ 0 h 361188"/>
              <a:gd name="connsiteX3" fmla="*/ 0 w 1799844"/>
              <a:gd name="connsiteY3" fmla="*/ 0 h 361188"/>
              <a:gd name="connsiteX4" fmla="*/ 0 w 1799844"/>
              <a:gd name="connsiteY4" fmla="*/ 361188 h 361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9844" h="361188">
                <a:moveTo>
                  <a:pt x="0" y="361188"/>
                </a:moveTo>
                <a:lnTo>
                  <a:pt x="1799844" y="361188"/>
                </a:lnTo>
                <a:lnTo>
                  <a:pt x="1799844" y="0"/>
                </a:lnTo>
                <a:lnTo>
                  <a:pt x="0" y="0"/>
                </a:lnTo>
                <a:lnTo>
                  <a:pt x="0" y="361188"/>
                </a:lnTo>
              </a:path>
            </a:pathLst>
          </a:custGeom>
          <a:solidFill>
            <a:srgbClr val="ebeb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57262" y="3460750"/>
            <a:ext cx="1812544" cy="373888"/>
          </a:xfrm>
          <a:custGeom>
            <a:avLst/>
            <a:gdLst>
              <a:gd name="connsiteX0" fmla="*/ 6350 w 1812544"/>
              <a:gd name="connsiteY0" fmla="*/ 367538 h 373888"/>
              <a:gd name="connsiteX1" fmla="*/ 1806194 w 1812544"/>
              <a:gd name="connsiteY1" fmla="*/ 367538 h 373888"/>
              <a:gd name="connsiteX2" fmla="*/ 1806194 w 1812544"/>
              <a:gd name="connsiteY2" fmla="*/ 6350 h 373888"/>
              <a:gd name="connsiteX3" fmla="*/ 6350 w 1812544"/>
              <a:gd name="connsiteY3" fmla="*/ 6350 h 373888"/>
              <a:gd name="connsiteX4" fmla="*/ 6350 w 1812544"/>
              <a:gd name="connsiteY4" fmla="*/ 367538 h 3738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2544" h="373888">
                <a:moveTo>
                  <a:pt x="6350" y="367538"/>
                </a:moveTo>
                <a:lnTo>
                  <a:pt x="1806194" y="367538"/>
                </a:lnTo>
                <a:lnTo>
                  <a:pt x="1806194" y="6350"/>
                </a:lnTo>
                <a:lnTo>
                  <a:pt x="6350" y="6350"/>
                </a:lnTo>
                <a:lnTo>
                  <a:pt x="6350" y="3675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63612" y="4069080"/>
            <a:ext cx="1799844" cy="359664"/>
          </a:xfrm>
          <a:custGeom>
            <a:avLst/>
            <a:gdLst>
              <a:gd name="connsiteX0" fmla="*/ 0 w 1799844"/>
              <a:gd name="connsiteY0" fmla="*/ 359664 h 359664"/>
              <a:gd name="connsiteX1" fmla="*/ 1799844 w 1799844"/>
              <a:gd name="connsiteY1" fmla="*/ 359664 h 359664"/>
              <a:gd name="connsiteX2" fmla="*/ 1799844 w 1799844"/>
              <a:gd name="connsiteY2" fmla="*/ 0 h 359664"/>
              <a:gd name="connsiteX3" fmla="*/ 0 w 1799844"/>
              <a:gd name="connsiteY3" fmla="*/ 0 h 359664"/>
              <a:gd name="connsiteX4" fmla="*/ 0 w 1799844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9844" h="359664">
                <a:moveTo>
                  <a:pt x="0" y="359664"/>
                </a:moveTo>
                <a:lnTo>
                  <a:pt x="1799844" y="359664"/>
                </a:lnTo>
                <a:lnTo>
                  <a:pt x="1799844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ebeb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57262" y="4062730"/>
            <a:ext cx="1812544" cy="372364"/>
          </a:xfrm>
          <a:custGeom>
            <a:avLst/>
            <a:gdLst>
              <a:gd name="connsiteX0" fmla="*/ 6350 w 1812544"/>
              <a:gd name="connsiteY0" fmla="*/ 366014 h 372364"/>
              <a:gd name="connsiteX1" fmla="*/ 1806194 w 1812544"/>
              <a:gd name="connsiteY1" fmla="*/ 366014 h 372364"/>
              <a:gd name="connsiteX2" fmla="*/ 1806194 w 1812544"/>
              <a:gd name="connsiteY2" fmla="*/ 6350 h 372364"/>
              <a:gd name="connsiteX3" fmla="*/ 6350 w 1812544"/>
              <a:gd name="connsiteY3" fmla="*/ 6350 h 372364"/>
              <a:gd name="connsiteX4" fmla="*/ 6350 w 1812544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2544" h="372364">
                <a:moveTo>
                  <a:pt x="6350" y="366014"/>
                </a:moveTo>
                <a:lnTo>
                  <a:pt x="1806194" y="366014"/>
                </a:lnTo>
                <a:lnTo>
                  <a:pt x="1806194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63612" y="5271516"/>
            <a:ext cx="1799844" cy="359664"/>
          </a:xfrm>
          <a:custGeom>
            <a:avLst/>
            <a:gdLst>
              <a:gd name="connsiteX0" fmla="*/ 0 w 1799844"/>
              <a:gd name="connsiteY0" fmla="*/ 359664 h 359664"/>
              <a:gd name="connsiteX1" fmla="*/ 1799844 w 1799844"/>
              <a:gd name="connsiteY1" fmla="*/ 359664 h 359664"/>
              <a:gd name="connsiteX2" fmla="*/ 1799844 w 1799844"/>
              <a:gd name="connsiteY2" fmla="*/ 0 h 359664"/>
              <a:gd name="connsiteX3" fmla="*/ 0 w 1799844"/>
              <a:gd name="connsiteY3" fmla="*/ 0 h 359664"/>
              <a:gd name="connsiteX4" fmla="*/ 0 w 1799844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9844" h="359664">
                <a:moveTo>
                  <a:pt x="0" y="359664"/>
                </a:moveTo>
                <a:lnTo>
                  <a:pt x="1799844" y="359664"/>
                </a:lnTo>
                <a:lnTo>
                  <a:pt x="1799844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ebeb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57262" y="5265166"/>
            <a:ext cx="1812544" cy="372364"/>
          </a:xfrm>
          <a:custGeom>
            <a:avLst/>
            <a:gdLst>
              <a:gd name="connsiteX0" fmla="*/ 6350 w 1812544"/>
              <a:gd name="connsiteY0" fmla="*/ 366014 h 372364"/>
              <a:gd name="connsiteX1" fmla="*/ 1806194 w 1812544"/>
              <a:gd name="connsiteY1" fmla="*/ 366014 h 372364"/>
              <a:gd name="connsiteX2" fmla="*/ 1806194 w 1812544"/>
              <a:gd name="connsiteY2" fmla="*/ 6350 h 372364"/>
              <a:gd name="connsiteX3" fmla="*/ 6350 w 1812544"/>
              <a:gd name="connsiteY3" fmla="*/ 6350 h 372364"/>
              <a:gd name="connsiteX4" fmla="*/ 6350 w 1812544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2544" h="372364">
                <a:moveTo>
                  <a:pt x="6350" y="366014"/>
                </a:moveTo>
                <a:lnTo>
                  <a:pt x="1806194" y="366014"/>
                </a:lnTo>
                <a:lnTo>
                  <a:pt x="1806194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63612" y="4671060"/>
            <a:ext cx="1799844" cy="359664"/>
          </a:xfrm>
          <a:custGeom>
            <a:avLst/>
            <a:gdLst>
              <a:gd name="connsiteX0" fmla="*/ 0 w 1799844"/>
              <a:gd name="connsiteY0" fmla="*/ 359664 h 359664"/>
              <a:gd name="connsiteX1" fmla="*/ 1799844 w 1799844"/>
              <a:gd name="connsiteY1" fmla="*/ 359664 h 359664"/>
              <a:gd name="connsiteX2" fmla="*/ 1799844 w 1799844"/>
              <a:gd name="connsiteY2" fmla="*/ 0 h 359664"/>
              <a:gd name="connsiteX3" fmla="*/ 0 w 1799844"/>
              <a:gd name="connsiteY3" fmla="*/ 0 h 359664"/>
              <a:gd name="connsiteX4" fmla="*/ 0 w 1799844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9844" h="359664">
                <a:moveTo>
                  <a:pt x="0" y="359664"/>
                </a:moveTo>
                <a:lnTo>
                  <a:pt x="1799844" y="359664"/>
                </a:lnTo>
                <a:lnTo>
                  <a:pt x="1799844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ebeb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57262" y="4664710"/>
            <a:ext cx="1812544" cy="372364"/>
          </a:xfrm>
          <a:custGeom>
            <a:avLst/>
            <a:gdLst>
              <a:gd name="connsiteX0" fmla="*/ 6350 w 1812544"/>
              <a:gd name="connsiteY0" fmla="*/ 366014 h 372364"/>
              <a:gd name="connsiteX1" fmla="*/ 1806194 w 1812544"/>
              <a:gd name="connsiteY1" fmla="*/ 366014 h 372364"/>
              <a:gd name="connsiteX2" fmla="*/ 1806194 w 1812544"/>
              <a:gd name="connsiteY2" fmla="*/ 6350 h 372364"/>
              <a:gd name="connsiteX3" fmla="*/ 6350 w 1812544"/>
              <a:gd name="connsiteY3" fmla="*/ 6350 h 372364"/>
              <a:gd name="connsiteX4" fmla="*/ 6350 w 1812544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2544" h="372364">
                <a:moveTo>
                  <a:pt x="6350" y="366014"/>
                </a:moveTo>
                <a:lnTo>
                  <a:pt x="1806194" y="366014"/>
                </a:lnTo>
                <a:lnTo>
                  <a:pt x="1806194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63612" y="2264664"/>
            <a:ext cx="1799844" cy="359664"/>
          </a:xfrm>
          <a:custGeom>
            <a:avLst/>
            <a:gdLst>
              <a:gd name="connsiteX0" fmla="*/ 0 w 1799844"/>
              <a:gd name="connsiteY0" fmla="*/ 359663 h 359664"/>
              <a:gd name="connsiteX1" fmla="*/ 1799844 w 1799844"/>
              <a:gd name="connsiteY1" fmla="*/ 359663 h 359664"/>
              <a:gd name="connsiteX2" fmla="*/ 1799844 w 1799844"/>
              <a:gd name="connsiteY2" fmla="*/ 0 h 359664"/>
              <a:gd name="connsiteX3" fmla="*/ 0 w 1799844"/>
              <a:gd name="connsiteY3" fmla="*/ 0 h 359664"/>
              <a:gd name="connsiteX4" fmla="*/ 0 w 1799844"/>
              <a:gd name="connsiteY4" fmla="*/ 359663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9844" h="359664">
                <a:moveTo>
                  <a:pt x="0" y="359663"/>
                </a:moveTo>
                <a:lnTo>
                  <a:pt x="1799844" y="359663"/>
                </a:lnTo>
                <a:lnTo>
                  <a:pt x="1799844" y="0"/>
                </a:lnTo>
                <a:lnTo>
                  <a:pt x="0" y="0"/>
                </a:lnTo>
                <a:lnTo>
                  <a:pt x="0" y="359663"/>
                </a:lnTo>
              </a:path>
            </a:pathLst>
          </a:custGeom>
          <a:solidFill>
            <a:srgbClr val="ebeb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57262" y="2258314"/>
            <a:ext cx="1812544" cy="372364"/>
          </a:xfrm>
          <a:custGeom>
            <a:avLst/>
            <a:gdLst>
              <a:gd name="connsiteX0" fmla="*/ 6350 w 1812544"/>
              <a:gd name="connsiteY0" fmla="*/ 366013 h 372364"/>
              <a:gd name="connsiteX1" fmla="*/ 1806194 w 1812544"/>
              <a:gd name="connsiteY1" fmla="*/ 366013 h 372364"/>
              <a:gd name="connsiteX2" fmla="*/ 1806194 w 1812544"/>
              <a:gd name="connsiteY2" fmla="*/ 6350 h 372364"/>
              <a:gd name="connsiteX3" fmla="*/ 6350 w 1812544"/>
              <a:gd name="connsiteY3" fmla="*/ 6350 h 372364"/>
              <a:gd name="connsiteX4" fmla="*/ 6350 w 1812544"/>
              <a:gd name="connsiteY4" fmla="*/ 366013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2544" h="372364">
                <a:moveTo>
                  <a:pt x="6350" y="366013"/>
                </a:moveTo>
                <a:lnTo>
                  <a:pt x="1806194" y="366013"/>
                </a:lnTo>
                <a:lnTo>
                  <a:pt x="1806194" y="6350"/>
                </a:lnTo>
                <a:lnTo>
                  <a:pt x="6350" y="6350"/>
                </a:lnTo>
                <a:lnTo>
                  <a:pt x="6350" y="3660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32676" y="2788920"/>
            <a:ext cx="361187" cy="2474976"/>
          </a:xfrm>
          <a:custGeom>
            <a:avLst/>
            <a:gdLst>
              <a:gd name="connsiteX0" fmla="*/ 0 w 361187"/>
              <a:gd name="connsiteY0" fmla="*/ 618744 h 2474976"/>
              <a:gd name="connsiteX1" fmla="*/ 180593 w 361187"/>
              <a:gd name="connsiteY1" fmla="*/ 618744 h 2474976"/>
              <a:gd name="connsiteX2" fmla="*/ 180593 w 361187"/>
              <a:gd name="connsiteY2" fmla="*/ 0 h 2474976"/>
              <a:gd name="connsiteX3" fmla="*/ 361188 w 361187"/>
              <a:gd name="connsiteY3" fmla="*/ 1237488 h 2474976"/>
              <a:gd name="connsiteX4" fmla="*/ 180593 w 361187"/>
              <a:gd name="connsiteY4" fmla="*/ 2474976 h 2474976"/>
              <a:gd name="connsiteX5" fmla="*/ 180593 w 361187"/>
              <a:gd name="connsiteY5" fmla="*/ 1856232 h 2474976"/>
              <a:gd name="connsiteX6" fmla="*/ 0 w 361187"/>
              <a:gd name="connsiteY6" fmla="*/ 1856232 h 2474976"/>
              <a:gd name="connsiteX7" fmla="*/ 0 w 361187"/>
              <a:gd name="connsiteY7" fmla="*/ 618744 h 2474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61187" h="2474976">
                <a:moveTo>
                  <a:pt x="0" y="618744"/>
                </a:moveTo>
                <a:lnTo>
                  <a:pt x="180593" y="618744"/>
                </a:lnTo>
                <a:lnTo>
                  <a:pt x="180593" y="0"/>
                </a:lnTo>
                <a:lnTo>
                  <a:pt x="361188" y="1237488"/>
                </a:lnTo>
                <a:lnTo>
                  <a:pt x="180593" y="2474976"/>
                </a:lnTo>
                <a:lnTo>
                  <a:pt x="180593" y="1856232"/>
                </a:lnTo>
                <a:lnTo>
                  <a:pt x="0" y="1856232"/>
                </a:lnTo>
                <a:lnTo>
                  <a:pt x="0" y="618744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781543" y="1938528"/>
            <a:ext cx="1441704" cy="214883"/>
          </a:xfrm>
          <a:custGeom>
            <a:avLst/>
            <a:gdLst>
              <a:gd name="connsiteX0" fmla="*/ 0 w 1441704"/>
              <a:gd name="connsiteY0" fmla="*/ 214883 h 214883"/>
              <a:gd name="connsiteX1" fmla="*/ 1441704 w 1441704"/>
              <a:gd name="connsiteY1" fmla="*/ 214883 h 214883"/>
              <a:gd name="connsiteX2" fmla="*/ 1441704 w 1441704"/>
              <a:gd name="connsiteY2" fmla="*/ 0 h 214883"/>
              <a:gd name="connsiteX3" fmla="*/ 0 w 1441704"/>
              <a:gd name="connsiteY3" fmla="*/ 0 h 214883"/>
              <a:gd name="connsiteX4" fmla="*/ 0 w 1441704"/>
              <a:gd name="connsiteY4" fmla="*/ 214883 h 2148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1704" h="214883">
                <a:moveTo>
                  <a:pt x="0" y="214883"/>
                </a:moveTo>
                <a:lnTo>
                  <a:pt x="1441704" y="214883"/>
                </a:lnTo>
                <a:lnTo>
                  <a:pt x="1441704" y="0"/>
                </a:lnTo>
                <a:lnTo>
                  <a:pt x="0" y="0"/>
                </a:lnTo>
                <a:lnTo>
                  <a:pt x="0" y="21488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2732" y="5643372"/>
            <a:ext cx="929639" cy="528828"/>
          </a:xfrm>
          <a:custGeom>
            <a:avLst/>
            <a:gdLst>
              <a:gd name="connsiteX0" fmla="*/ 0 w 929639"/>
              <a:gd name="connsiteY0" fmla="*/ 528828 h 528828"/>
              <a:gd name="connsiteX1" fmla="*/ 929639 w 929639"/>
              <a:gd name="connsiteY1" fmla="*/ 528828 h 528828"/>
              <a:gd name="connsiteX2" fmla="*/ 929639 w 929639"/>
              <a:gd name="connsiteY2" fmla="*/ 0 h 528828"/>
              <a:gd name="connsiteX3" fmla="*/ 0 w 929639"/>
              <a:gd name="connsiteY3" fmla="*/ 0 h 528828"/>
              <a:gd name="connsiteX4" fmla="*/ 0 w 929639"/>
              <a:gd name="connsiteY4" fmla="*/ 528828 h 528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9639" h="528828">
                <a:moveTo>
                  <a:pt x="0" y="528828"/>
                </a:moveTo>
                <a:lnTo>
                  <a:pt x="929639" y="528828"/>
                </a:lnTo>
                <a:lnTo>
                  <a:pt x="929639" y="0"/>
                </a:lnTo>
                <a:lnTo>
                  <a:pt x="0" y="0"/>
                </a:lnTo>
                <a:lnTo>
                  <a:pt x="0" y="528828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22620" y="5643372"/>
            <a:ext cx="928115" cy="528828"/>
          </a:xfrm>
          <a:custGeom>
            <a:avLst/>
            <a:gdLst>
              <a:gd name="connsiteX0" fmla="*/ 0 w 928115"/>
              <a:gd name="connsiteY0" fmla="*/ 528828 h 528828"/>
              <a:gd name="connsiteX1" fmla="*/ 928115 w 928115"/>
              <a:gd name="connsiteY1" fmla="*/ 528828 h 528828"/>
              <a:gd name="connsiteX2" fmla="*/ 928115 w 928115"/>
              <a:gd name="connsiteY2" fmla="*/ 0 h 528828"/>
              <a:gd name="connsiteX3" fmla="*/ 0 w 928115"/>
              <a:gd name="connsiteY3" fmla="*/ 0 h 528828"/>
              <a:gd name="connsiteX4" fmla="*/ 0 w 928115"/>
              <a:gd name="connsiteY4" fmla="*/ 528828 h 528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8115" h="528828">
                <a:moveTo>
                  <a:pt x="0" y="528828"/>
                </a:moveTo>
                <a:lnTo>
                  <a:pt x="928115" y="528828"/>
                </a:lnTo>
                <a:lnTo>
                  <a:pt x="928115" y="0"/>
                </a:lnTo>
                <a:lnTo>
                  <a:pt x="0" y="0"/>
                </a:lnTo>
                <a:lnTo>
                  <a:pt x="0" y="528828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62100" y="5643372"/>
            <a:ext cx="929639" cy="528828"/>
          </a:xfrm>
          <a:custGeom>
            <a:avLst/>
            <a:gdLst>
              <a:gd name="connsiteX0" fmla="*/ 0 w 929639"/>
              <a:gd name="connsiteY0" fmla="*/ 528828 h 528828"/>
              <a:gd name="connsiteX1" fmla="*/ 929639 w 929639"/>
              <a:gd name="connsiteY1" fmla="*/ 528828 h 528828"/>
              <a:gd name="connsiteX2" fmla="*/ 929639 w 929639"/>
              <a:gd name="connsiteY2" fmla="*/ 0 h 528828"/>
              <a:gd name="connsiteX3" fmla="*/ 0 w 929639"/>
              <a:gd name="connsiteY3" fmla="*/ 0 h 528828"/>
              <a:gd name="connsiteX4" fmla="*/ 0 w 929639"/>
              <a:gd name="connsiteY4" fmla="*/ 528828 h 528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9639" h="528828">
                <a:moveTo>
                  <a:pt x="0" y="528828"/>
                </a:moveTo>
                <a:lnTo>
                  <a:pt x="929639" y="528828"/>
                </a:lnTo>
                <a:lnTo>
                  <a:pt x="929639" y="0"/>
                </a:lnTo>
                <a:lnTo>
                  <a:pt x="0" y="0"/>
                </a:lnTo>
                <a:lnTo>
                  <a:pt x="0" y="528828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02992" y="5643372"/>
            <a:ext cx="929639" cy="528828"/>
          </a:xfrm>
          <a:custGeom>
            <a:avLst/>
            <a:gdLst>
              <a:gd name="connsiteX0" fmla="*/ 0 w 929639"/>
              <a:gd name="connsiteY0" fmla="*/ 528828 h 528828"/>
              <a:gd name="connsiteX1" fmla="*/ 929639 w 929639"/>
              <a:gd name="connsiteY1" fmla="*/ 528828 h 528828"/>
              <a:gd name="connsiteX2" fmla="*/ 929639 w 929639"/>
              <a:gd name="connsiteY2" fmla="*/ 0 h 528828"/>
              <a:gd name="connsiteX3" fmla="*/ 0 w 929639"/>
              <a:gd name="connsiteY3" fmla="*/ 0 h 528828"/>
              <a:gd name="connsiteX4" fmla="*/ 0 w 929639"/>
              <a:gd name="connsiteY4" fmla="*/ 528828 h 528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9639" h="528828">
                <a:moveTo>
                  <a:pt x="0" y="528828"/>
                </a:moveTo>
                <a:lnTo>
                  <a:pt x="929639" y="528828"/>
                </a:lnTo>
                <a:lnTo>
                  <a:pt x="929639" y="0"/>
                </a:lnTo>
                <a:lnTo>
                  <a:pt x="0" y="0"/>
                </a:lnTo>
                <a:lnTo>
                  <a:pt x="0" y="528828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81728" y="5643372"/>
            <a:ext cx="929640" cy="528828"/>
          </a:xfrm>
          <a:custGeom>
            <a:avLst/>
            <a:gdLst>
              <a:gd name="connsiteX0" fmla="*/ 0 w 929640"/>
              <a:gd name="connsiteY0" fmla="*/ 528828 h 528828"/>
              <a:gd name="connsiteX1" fmla="*/ 929639 w 929640"/>
              <a:gd name="connsiteY1" fmla="*/ 528828 h 528828"/>
              <a:gd name="connsiteX2" fmla="*/ 929639 w 929640"/>
              <a:gd name="connsiteY2" fmla="*/ 0 h 528828"/>
              <a:gd name="connsiteX3" fmla="*/ 0 w 929640"/>
              <a:gd name="connsiteY3" fmla="*/ 0 h 528828"/>
              <a:gd name="connsiteX4" fmla="*/ 0 w 929640"/>
              <a:gd name="connsiteY4" fmla="*/ 528828 h 528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9640" h="528828">
                <a:moveTo>
                  <a:pt x="0" y="528828"/>
                </a:moveTo>
                <a:lnTo>
                  <a:pt x="929639" y="528828"/>
                </a:lnTo>
                <a:lnTo>
                  <a:pt x="929639" y="0"/>
                </a:lnTo>
                <a:lnTo>
                  <a:pt x="0" y="0"/>
                </a:lnTo>
                <a:lnTo>
                  <a:pt x="0" y="528828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42359" y="5643372"/>
            <a:ext cx="929640" cy="528828"/>
          </a:xfrm>
          <a:custGeom>
            <a:avLst/>
            <a:gdLst>
              <a:gd name="connsiteX0" fmla="*/ 0 w 929640"/>
              <a:gd name="connsiteY0" fmla="*/ 528828 h 528828"/>
              <a:gd name="connsiteX1" fmla="*/ 929640 w 929640"/>
              <a:gd name="connsiteY1" fmla="*/ 528828 h 528828"/>
              <a:gd name="connsiteX2" fmla="*/ 929640 w 929640"/>
              <a:gd name="connsiteY2" fmla="*/ 0 h 528828"/>
              <a:gd name="connsiteX3" fmla="*/ 0 w 929640"/>
              <a:gd name="connsiteY3" fmla="*/ 0 h 528828"/>
              <a:gd name="connsiteX4" fmla="*/ 0 w 929640"/>
              <a:gd name="connsiteY4" fmla="*/ 528828 h 528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9640" h="528828">
                <a:moveTo>
                  <a:pt x="0" y="528828"/>
                </a:moveTo>
                <a:lnTo>
                  <a:pt x="929640" y="528828"/>
                </a:lnTo>
                <a:lnTo>
                  <a:pt x="929640" y="0"/>
                </a:lnTo>
                <a:lnTo>
                  <a:pt x="0" y="0"/>
                </a:lnTo>
                <a:lnTo>
                  <a:pt x="0" y="528828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643128"/>
            <a:ext cx="864108" cy="541020"/>
          </a:xfrm>
          <a:custGeom>
            <a:avLst/>
            <a:gdLst>
              <a:gd name="connsiteX0" fmla="*/ 0 w 864108"/>
              <a:gd name="connsiteY0" fmla="*/ 270510 h 541020"/>
              <a:gd name="connsiteX1" fmla="*/ 432054 w 864108"/>
              <a:gd name="connsiteY1" fmla="*/ 0 h 541020"/>
              <a:gd name="connsiteX2" fmla="*/ 864108 w 864108"/>
              <a:gd name="connsiteY2" fmla="*/ 270510 h 541020"/>
              <a:gd name="connsiteX3" fmla="*/ 432054 w 864108"/>
              <a:gd name="connsiteY3" fmla="*/ 541020 h 541020"/>
              <a:gd name="connsiteX4" fmla="*/ 0 w 864108"/>
              <a:gd name="connsiteY4" fmla="*/ 270510 h 541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4108" h="541020">
                <a:moveTo>
                  <a:pt x="0" y="270510"/>
                </a:moveTo>
                <a:cubicBezTo>
                  <a:pt x="0" y="121158"/>
                  <a:pt x="193433" y="0"/>
                  <a:pt x="432054" y="0"/>
                </a:cubicBezTo>
                <a:cubicBezTo>
                  <a:pt x="670674" y="0"/>
                  <a:pt x="864108" y="121158"/>
                  <a:pt x="864108" y="270510"/>
                </a:cubicBezTo>
                <a:cubicBezTo>
                  <a:pt x="864108" y="419861"/>
                  <a:pt x="670674" y="541020"/>
                  <a:pt x="432054" y="541020"/>
                </a:cubicBezTo>
                <a:cubicBezTo>
                  <a:pt x="193433" y="541020"/>
                  <a:pt x="0" y="419861"/>
                  <a:pt x="0" y="270510"/>
                </a:cubicBezTo>
              </a:path>
            </a:pathLst>
          </a:custGeom>
          <a:solidFill>
            <a:srgbClr val="9da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636778"/>
            <a:ext cx="876808" cy="553720"/>
          </a:xfrm>
          <a:custGeom>
            <a:avLst/>
            <a:gdLst>
              <a:gd name="connsiteX0" fmla="*/ 6350 w 876808"/>
              <a:gd name="connsiteY0" fmla="*/ 276860 h 553720"/>
              <a:gd name="connsiteX1" fmla="*/ 438404 w 876808"/>
              <a:gd name="connsiteY1" fmla="*/ 6350 h 553720"/>
              <a:gd name="connsiteX2" fmla="*/ 870458 w 876808"/>
              <a:gd name="connsiteY2" fmla="*/ 276860 h 553720"/>
              <a:gd name="connsiteX3" fmla="*/ 438404 w 876808"/>
              <a:gd name="connsiteY3" fmla="*/ 547370 h 553720"/>
              <a:gd name="connsiteX4" fmla="*/ 6350 w 876808"/>
              <a:gd name="connsiteY4" fmla="*/ 276860 h 553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6808" h="553720">
                <a:moveTo>
                  <a:pt x="6350" y="276860"/>
                </a:moveTo>
                <a:cubicBezTo>
                  <a:pt x="6350" y="127508"/>
                  <a:pt x="199783" y="6350"/>
                  <a:pt x="438404" y="6350"/>
                </a:cubicBezTo>
                <a:cubicBezTo>
                  <a:pt x="677024" y="6350"/>
                  <a:pt x="870458" y="127508"/>
                  <a:pt x="870458" y="276860"/>
                </a:cubicBezTo>
                <a:cubicBezTo>
                  <a:pt x="870458" y="426211"/>
                  <a:pt x="677024" y="547370"/>
                  <a:pt x="438404" y="547370"/>
                </a:cubicBezTo>
                <a:cubicBezTo>
                  <a:pt x="199783" y="547370"/>
                  <a:pt x="6350" y="426211"/>
                  <a:pt x="6350" y="27686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2648712" y="1879092"/>
          <a:ext cx="4066031" cy="2510028"/>
        </p:xfrm>
        <a:graphic>
          <a:graphicData uri="http://schemas.openxmlformats.org/drawingml/2006/table">
            <a:tbl>
              <a:tblPr/>
              <a:tblGrid>
                <a:gridCol w="1150620"/>
                <a:gridCol w="2915411"/>
              </a:tblGrid>
              <a:tr h="739139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CN" sz="1202" dirty="0" smtClean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计划和激励</a:t>
                      </a:r>
                      <a:endParaRPr lang="zh-CN" altLang="en-US" sz="1202" dirty="0" smtClean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  <a:p>
                      <a:pPr algn="l"/>
                      <a:r>
                        <a:rPr lang="en-US" altLang="zh-CN" sz="1056" dirty="0" smtClean="0">
                          <a:solidFill>
                            <a:srgbClr val="333333"/>
                          </a:solidFill>
                          <a:latin typeface="SimSun" pitchFamily="18" charset="0"/>
                          <a:cs typeface="SimSun" pitchFamily="18" charset="0"/>
                        </a:rPr>
                        <a:t>SVIP</a:t>
                      </a:r>
                      <a:r>
                        <a:rPr lang="en-US" altLang="zh-CN" sz="1056" dirty="0" smtClean="0">
                          <a:solidFill>
                            <a:srgbClr val="333333"/>
                          </a:solidFill>
                          <a:latin typeface="SimSun" pitchFamily="18" charset="0"/>
                          <a:cs typeface="SimSun" pitchFamily="18" charset="0"/>
                        </a:rPr>
                        <a:t>俱乐部</a:t>
                      </a:r>
                      <a:endParaRPr lang="zh-CN" altLang="en-US" sz="1056" dirty="0" smtClean="0">
                        <a:solidFill>
                          <a:srgbClr val="333333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  <a:p>
                      <a:pPr algn="ctr"/>
                      <a:r>
                        <a:rPr lang="en-US" altLang="zh-CN" sz="1058" dirty="0" smtClean="0">
                          <a:solidFill>
                            <a:srgbClr val="333333"/>
                          </a:solidFill>
                          <a:latin typeface="SimSun" pitchFamily="18" charset="0"/>
                          <a:cs typeface="SimSun" pitchFamily="18" charset="0"/>
                        </a:rPr>
                        <a:t>制</a:t>
                      </a:r>
                      <a:endParaRPr lang="zh-CN" altLang="en-US" sz="1058" dirty="0" smtClean="0">
                        <a:solidFill>
                          <a:srgbClr val="333333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  <a:p>
                      <a:pPr algn="ctr"/>
                      <a:r>
                        <a:rPr lang="en-US" altLang="zh-CN" sz="1056" dirty="0" smtClean="0">
                          <a:solidFill>
                            <a:srgbClr val="333333"/>
                          </a:solidFill>
                          <a:latin typeface="SimSun" pitchFamily="18" charset="0"/>
                          <a:cs typeface="SimSun" pitchFamily="18" charset="0"/>
                        </a:rPr>
                        <a:t>普通会员制</a:t>
                      </a:r>
                      <a:endParaRPr lang="zh-CN" altLang="en-US" sz="1056" dirty="0" smtClean="0">
                        <a:solidFill>
                          <a:srgbClr val="333333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anchor="t">
                    <a:lnL w="0" cmpd="sng">
                      <a:solidFill>
                        <a:srgbClr val="c0c0c0"/>
                      </a:solidFill>
                      <a:prstDash val="solid"/>
                    </a:lnL>
                    <a:lnR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c0c0c0"/>
                      </a:solidFill>
                      <a:prstDash val="solid"/>
                    </a:lnT>
                    <a:lnB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2" dirty="0" smtClean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简单化会员政策</a:t>
                      </a:r>
                      <a:r>
                        <a:rPr lang="en-US" altLang="zh-CN" sz="1202" dirty="0" smtClean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(Program)</a:t>
                      </a:r>
                      <a:endParaRPr lang="zh-CN" altLang="en-US" sz="1202" dirty="0" smtClean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  <a:p>
                      <a:pPr algn="l"/>
                      <a:r>
                        <a:rPr lang="en-US" altLang="zh-CN" sz="1058" dirty="0" smtClean="0">
                          <a:solidFill>
                            <a:srgbClr val="333333"/>
                          </a:solidFill>
                          <a:latin typeface="SimSun" pitchFamily="18" charset="0"/>
                          <a:cs typeface="SimSun" pitchFamily="18" charset="0"/>
                        </a:rPr>
                        <a:t>普通会员</a:t>
                      </a:r>
                      <a:endParaRPr lang="zh-CN" altLang="en-US" sz="1058" dirty="0" smtClean="0">
                        <a:solidFill>
                          <a:srgbClr val="333333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  <a:p>
                      <a:pPr algn="l"/>
                      <a:r>
                        <a:rPr lang="en-US" altLang="zh-CN" sz="1056" dirty="0" smtClean="0">
                          <a:solidFill>
                            <a:srgbClr val="333333"/>
                          </a:solidFill>
                          <a:latin typeface="SimSun" pitchFamily="18" charset="0"/>
                          <a:cs typeface="SimSun" pitchFamily="18" charset="0"/>
                        </a:rPr>
                        <a:t>SVIP</a:t>
                      </a:r>
                      <a:r>
                        <a:rPr lang="en-US" altLang="zh-CN" sz="1056" dirty="0" smtClean="0">
                          <a:solidFill>
                            <a:srgbClr val="333333"/>
                          </a:solidFill>
                          <a:latin typeface="SimSun" pitchFamily="18" charset="0"/>
                          <a:cs typeface="SimSun" pitchFamily="18" charset="0"/>
                        </a:rPr>
                        <a:t>政策</a:t>
                      </a:r>
                      <a:endParaRPr lang="zh-CN" altLang="en-US" sz="1056" dirty="0" smtClean="0">
                        <a:solidFill>
                          <a:srgbClr val="333333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  <a:p>
                      <a:pPr algn="l"/>
                      <a:r>
                        <a:rPr lang="en-US" altLang="zh-CN" sz="1056" dirty="0" smtClean="0">
                          <a:solidFill>
                            <a:srgbClr val="333333"/>
                          </a:solidFill>
                          <a:latin typeface="SimSun" pitchFamily="18" charset="0"/>
                          <a:cs typeface="SimSun" pitchFamily="18" charset="0"/>
                        </a:rPr>
                        <a:t>政策</a:t>
                      </a:r>
                      <a:endParaRPr lang="zh-CN" altLang="en-US" sz="1056" dirty="0" smtClean="0">
                        <a:solidFill>
                          <a:srgbClr val="333333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c0c0c0"/>
                      </a:solidFill>
                      <a:prstDash val="solid"/>
                    </a:lnR>
                    <a:lnT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20828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913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精准化会员营销运营</a:t>
                      </a: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(Marketing)</a:t>
                      </a:r>
                      <a:endParaRPr lang="zh-CN" altLang="en-US" sz="1200" dirty="0" smtClean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  <a:p>
                      <a:pPr algn="l"/>
                      <a:r>
                        <a:rPr lang="en-US" altLang="zh-CN" sz="1056" dirty="0" smtClean="0">
                          <a:solidFill>
                            <a:srgbClr val="333333"/>
                          </a:solidFill>
                          <a:latin typeface="SimSun" pitchFamily="18" charset="0"/>
                          <a:cs typeface="SimSun" pitchFamily="18" charset="0"/>
                        </a:rPr>
                        <a:t>事件式</a:t>
                      </a:r>
                      <a:endParaRPr lang="zh-CN" altLang="en-US" sz="1056" dirty="0" smtClean="0">
                        <a:solidFill>
                          <a:srgbClr val="333333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  <a:p>
                      <a:pPr algn="l"/>
                      <a:r>
                        <a:rPr lang="en-US" altLang="zh-CN" sz="1056" dirty="0" smtClean="0">
                          <a:solidFill>
                            <a:srgbClr val="333333"/>
                          </a:solidFill>
                          <a:latin typeface="SimSun" pitchFamily="18" charset="0"/>
                          <a:cs typeface="SimSun" pitchFamily="18" charset="0"/>
                        </a:rPr>
                        <a:t>会员促销</a:t>
                      </a:r>
                      <a:endParaRPr lang="zh-CN" altLang="en-US" sz="1056" dirty="0" smtClean="0">
                        <a:solidFill>
                          <a:srgbClr val="333333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  <a:p>
                      <a:pPr algn="l"/>
                      <a:r>
                        <a:rPr lang="en-US" altLang="zh-CN" sz="1056" dirty="0" smtClean="0">
                          <a:solidFill>
                            <a:srgbClr val="333333"/>
                          </a:solidFill>
                          <a:latin typeface="SimSun" pitchFamily="18" charset="0"/>
                          <a:cs typeface="SimSun" pitchFamily="18" charset="0"/>
                        </a:rPr>
                        <a:t>营销</a:t>
                      </a:r>
                      <a:endParaRPr lang="zh-CN" altLang="en-US" sz="1056" dirty="0" smtClean="0">
                        <a:solidFill>
                          <a:srgbClr val="333333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20828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828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c0c0c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2" dirty="0" smtClean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差异化会员服务运营</a:t>
                      </a:r>
                      <a:r>
                        <a:rPr lang="en-US" altLang="zh-CN" sz="1202" dirty="0" smtClean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(Service)</a:t>
                      </a:r>
                      <a:endParaRPr lang="zh-CN" altLang="en-US" sz="1202" dirty="0" smtClean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  <a:p>
                      <a:pPr algn="l"/>
                      <a:r>
                        <a:rPr lang="en-US" altLang="zh-CN" sz="1056" dirty="0" smtClean="0">
                          <a:solidFill>
                            <a:srgbClr val="333333"/>
                          </a:solidFill>
                          <a:latin typeface="SimSun" pitchFamily="18" charset="0"/>
                          <a:cs typeface="SimSun" pitchFamily="18" charset="0"/>
                        </a:rPr>
                        <a:t>会员注册及</a:t>
                      </a:r>
                      <a:r>
                        <a:rPr lang="en-US" altLang="zh-CN" sz="1056" dirty="0" smtClean="0">
                          <a:solidFill>
                            <a:srgbClr val="333333"/>
                          </a:solidFill>
                          <a:latin typeface="SimSun" pitchFamily="18" charset="0"/>
                          <a:cs typeface="SimSun" pitchFamily="18" charset="0"/>
                        </a:rPr>
                        <a:t>会员升降级、</a:t>
                      </a:r>
                      <a:r>
                        <a:rPr lang="en-US" altLang="zh-CN" sz="1056" dirty="0" smtClean="0">
                          <a:solidFill>
                            <a:srgbClr val="333333"/>
                          </a:solidFill>
                          <a:latin typeface="SimSun" pitchFamily="18" charset="0"/>
                          <a:cs typeface="SimSun" pitchFamily="18" charset="0"/>
                        </a:rPr>
                        <a:t>会员服务</a:t>
                      </a:r>
                      <a:endParaRPr lang="zh-CN" altLang="en-US" sz="1056" dirty="0" smtClean="0">
                        <a:solidFill>
                          <a:srgbClr val="333333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  <a:p>
                      <a:pPr algn="l"/>
                      <a:r>
                        <a:rPr lang="en-US" altLang="zh-CN" sz="1056" dirty="0" smtClean="0">
                          <a:solidFill>
                            <a:srgbClr val="333333"/>
                          </a:solidFill>
                          <a:latin typeface="SimSun" pitchFamily="18" charset="0"/>
                          <a:cs typeface="SimSun" pitchFamily="18" charset="0"/>
                        </a:rPr>
                        <a:t>认证管理</a:t>
                      </a:r>
                      <a:r>
                        <a:rPr lang="en-US" altLang="zh-CN" sz="1056" dirty="0" smtClean="0">
                          <a:solidFill>
                            <a:srgbClr val="333333"/>
                          </a:solidFill>
                          <a:latin typeface="SimSun" pitchFamily="18" charset="0"/>
                          <a:cs typeface="SimSun" pitchFamily="18" charset="0"/>
                        </a:rPr>
                        <a:t>回馈或返利</a:t>
                      </a:r>
                      <a:r>
                        <a:rPr lang="en-US" altLang="zh-CN" sz="1056" dirty="0" smtClean="0">
                          <a:solidFill>
                            <a:srgbClr val="333333"/>
                          </a:solidFill>
                          <a:latin typeface="SimSun" pitchFamily="18" charset="0"/>
                          <a:cs typeface="SimSun" pitchFamily="18" charset="0"/>
                        </a:rPr>
                        <a:t>和投诉</a:t>
                      </a:r>
                      <a:endParaRPr lang="zh-CN" altLang="en-US" sz="1056" dirty="0" smtClean="0">
                        <a:solidFill>
                          <a:srgbClr val="333333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622300"/>
            <a:ext cx="81280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562100" algn="l"/>
              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构建一体化的全渠道会员体系将是另外一个重要抓手，提高服务水平，并</a:t>
            </a:r>
          </a:p>
          <a:p>
            <a:pPr>
              <a:lnSpc>
                <a:spcPts val="2100"/>
              </a:lnSpc>
              <a:tabLst>
                <a:tab pos="1562100" algn="l"/>
              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通过精准营销等手段，提升会员价值和延长会员生命周期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5621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会员忠诚度管理体系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95400" y="4864100"/>
            <a:ext cx="533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105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运营管理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22600" y="4572000"/>
            <a:ext cx="10668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66700" algn="l"/>
                <a:tab pos="406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组织管控和绩效</a:t>
            </a:r>
          </a:p>
          <a:p>
            <a:pPr>
              <a:lnSpc>
                <a:spcPts val="1700"/>
              </a:lnSpc>
              <a:tabLst>
                <a:tab pos="266700" algn="l"/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运营绩效</a:t>
            </a:r>
          </a:p>
          <a:p>
            <a:pPr>
              <a:lnSpc>
                <a:spcPts val="1200"/>
              </a:lnSpc>
              <a:tabLst>
                <a:tab pos="266700" algn="l"/>
                <a:tab pos="406400" algn="l"/>
              </a:tabLst>
            </a:pPr>
            <a:r>
              <a:rPr lang="en-US" altLang="zh-CN" dirty="0" smtClean="0"/>
              <a:t>		</a:t>
            </a:r>
            <a:r>
              <a:rPr lang="en-US" altLang="zh-CN" sz="105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考核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66700" algn="l"/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IT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系统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40300" y="4787900"/>
            <a:ext cx="660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63500" algn="l"/>
              </a:tabLst>
            </a:pPr>
            <a:r>
              <a:rPr lang="en-US" altLang="zh-CN" sz="105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运营计划和</a:t>
            </a:r>
          </a:p>
          <a:p>
            <a:pPr>
              <a:lnSpc>
                <a:spcPts val="1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风险控制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01800" y="2006600"/>
            <a:ext cx="673100" cy="215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价值定位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营销推进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sz="105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服务品牌和</a:t>
            </a:r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价值提升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1500" y="2019300"/>
            <a:ext cx="660400" cy="214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8100" algn="l"/>
                <a:tab pos="63500" algn="l"/>
                <a:tab pos="203200" algn="l"/>
                <a:tab pos="2667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数据洞察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38100" algn="l"/>
                <a:tab pos="63500" algn="l"/>
                <a:tab pos="203200" algn="l"/>
                <a:tab pos="266700" algn="l"/>
              </a:tabLst>
            </a:pPr>
            <a:r>
              <a:rPr lang="en-US" altLang="zh-CN" sz="105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会员细分数</a:t>
            </a:r>
          </a:p>
          <a:p>
            <a:pPr>
              <a:lnSpc>
                <a:spcPts val="1200"/>
              </a:lnSpc>
              <a:tabLst>
                <a:tab pos="38100" algn="l"/>
                <a:tab pos="63500" algn="l"/>
                <a:tab pos="203200" algn="l"/>
                <a:tab pos="266700" algn="l"/>
              </a:tabLst>
            </a:pPr>
            <a:r>
              <a:rPr lang="en-US" altLang="zh-CN" dirty="0" smtClean="0"/>
              <a:t>				</a:t>
            </a:r>
            <a:r>
              <a:rPr lang="en-US" altLang="zh-CN" sz="105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38100" algn="l"/>
                <a:tab pos="63500" algn="l"/>
                <a:tab pos="2032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基准</a:t>
            </a:r>
            <a:r>
              <a:rPr lang="en-US" altLang="zh-CN" sz="105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05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标杆</a:t>
            </a:r>
          </a:p>
          <a:p>
            <a:pPr>
              <a:lnSpc>
                <a:spcPts val="1200"/>
              </a:lnSpc>
              <a:tabLst>
                <a:tab pos="38100" algn="l"/>
                <a:tab pos="63500" algn="l"/>
                <a:tab pos="203200" algn="l"/>
                <a:tab pos="266700" algn="l"/>
              </a:tabLst>
            </a:pPr>
            <a:r>
              <a:rPr lang="en-US" altLang="zh-CN" dirty="0" smtClean="0"/>
              <a:t>			</a:t>
            </a:r>
            <a:r>
              <a:rPr lang="en-US" altLang="zh-CN" sz="105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分析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38100" algn="l"/>
                <a:tab pos="63500" algn="l"/>
                <a:tab pos="203200" algn="l"/>
                <a:tab pos="266700" algn="l"/>
              </a:tabLst>
            </a:pPr>
            <a:r>
              <a:rPr lang="en-US" altLang="zh-CN" sz="105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会员生存期</a:t>
            </a:r>
          </a:p>
          <a:p>
            <a:pPr>
              <a:lnSpc>
                <a:spcPts val="1200"/>
              </a:lnSpc>
              <a:tabLst>
                <a:tab pos="38100" algn="l"/>
                <a:tab pos="63500" algn="l"/>
                <a:tab pos="203200" algn="l"/>
                <a:tab pos="266700" algn="l"/>
              </a:tabLst>
            </a:pPr>
            <a:r>
              <a:rPr lang="en-US" altLang="zh-CN" dirty="0" smtClean="0"/>
              <a:t>		</a:t>
            </a:r>
            <a:r>
              <a:rPr lang="en-US" altLang="zh-CN" sz="105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价值模型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96200" y="4711700"/>
            <a:ext cx="15240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28600" algn="l"/>
                <a:tab pos="6858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增加消费频繁度与客单</a:t>
            </a:r>
          </a:p>
          <a:p>
            <a:pPr>
              <a:lnSpc>
                <a:spcPts val="1400"/>
              </a:lnSpc>
              <a:tabLst>
                <a:tab pos="228600" algn="l"/>
                <a:tab pos="6858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228600" algn="l"/>
                <a:tab pos="685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降低价格敏感度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72400" y="2044700"/>
            <a:ext cx="1371600" cy="236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6200" algn="l"/>
                <a:tab pos="101600" algn="l"/>
              </a:tabLst>
            </a:pPr>
            <a:r>
              <a:rPr lang="en-US" altLang="zh-CN" dirty="0" smtClean="0"/>
              <a:t>	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会员忠诚度收益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76200" algn="l"/>
                <a:tab pos="101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会员统一认证与管理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762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增加客户支出份额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762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增加客户资产价值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76200" algn="l"/>
                <a:tab pos="101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改善获得客户的机会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6900" y="5715000"/>
            <a:ext cx="749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会员中心</a:t>
            </a:r>
          </a:p>
          <a:p>
            <a:pPr>
              <a:lnSpc>
                <a:spcPts val="1200"/>
              </a:lnSpc>
              <a:tabLst>
                <a:tab pos="1270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（支持交易，</a:t>
            </a:r>
          </a:p>
          <a:p>
            <a:pPr>
              <a:lnSpc>
                <a:spcPts val="1200"/>
              </a:lnSpc>
              <a:tabLst>
                <a:tab pos="1270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客户全视图）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03900" y="5778500"/>
            <a:ext cx="749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BI</a:t>
            </a:r>
          </a:p>
          <a:p>
            <a:pPr>
              <a:lnSpc>
                <a:spcPts val="1200"/>
              </a:lnSpc>
              <a:tabLst>
                <a:tab pos="304800" algn="l"/>
              </a:tabLst>
            </a:pPr>
            <a:r>
              <a:rPr lang="en-US" altLang="zh-CN" sz="998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（会员分析）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01800" y="5715000"/>
            <a:ext cx="622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CRM</a:t>
            </a:r>
          </a:p>
          <a:p>
            <a:pPr>
              <a:lnSpc>
                <a:spcPts val="1200"/>
              </a:lnSpc>
              <a:tabLst>
                <a:tab pos="228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（支持会员</a:t>
            </a:r>
          </a:p>
          <a:p>
            <a:pPr>
              <a:lnSpc>
                <a:spcPts val="1200"/>
              </a:lnSpc>
              <a:tabLst>
                <a:tab pos="228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关系管理）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43200" y="5715000"/>
            <a:ext cx="622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63500" algn="l"/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IC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卡管理</a:t>
            </a:r>
          </a:p>
          <a:p>
            <a:pPr>
              <a:lnSpc>
                <a:spcPts val="1200"/>
              </a:lnSpc>
              <a:tabLst>
                <a:tab pos="63500" algn="l"/>
                <a:tab pos="1905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（现金储值</a:t>
            </a:r>
          </a:p>
          <a:p>
            <a:pPr>
              <a:lnSpc>
                <a:spcPts val="1200"/>
              </a:lnSpc>
              <a:tabLst>
                <a:tab pos="63500" algn="l"/>
                <a:tab pos="1905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卡）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0" y="5715000"/>
            <a:ext cx="622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63500" algn="l"/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支付中台</a:t>
            </a:r>
          </a:p>
          <a:p>
            <a:pPr>
              <a:lnSpc>
                <a:spcPts val="1200"/>
              </a:lnSpc>
              <a:tabLst>
                <a:tab pos="63500" algn="l"/>
                <a:tab pos="1905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（积分支付</a:t>
            </a:r>
          </a:p>
          <a:p>
            <a:pPr>
              <a:lnSpc>
                <a:spcPts val="1200"/>
              </a:lnSpc>
              <a:tabLst>
                <a:tab pos="63500" algn="l"/>
                <a:tab pos="1905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等）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84600" y="5715000"/>
            <a:ext cx="622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63500" algn="l"/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营销中台</a:t>
            </a:r>
          </a:p>
          <a:p>
            <a:pPr>
              <a:lnSpc>
                <a:spcPts val="1200"/>
              </a:lnSpc>
              <a:tabLst>
                <a:tab pos="63500" algn="l"/>
                <a:tab pos="1905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（优惠券管</a:t>
            </a:r>
          </a:p>
          <a:p>
            <a:pPr>
              <a:lnSpc>
                <a:spcPts val="1200"/>
              </a:lnSpc>
              <a:tabLst>
                <a:tab pos="63500" algn="l"/>
                <a:tab pos="1905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理）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736600"/>
            <a:ext cx="190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会员管理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596900"/>
            <a:ext cx="8216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需要有效整合会户信息，形成单一运营型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/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分析型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360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度客户视图，各渠道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与客户接触过程中，实时洞察展开灵活销售或提供客户服务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5500" y="1600200"/>
            <a:ext cx="457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2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数据源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0" y="16002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会员信息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15000" y="1600200"/>
            <a:ext cx="304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呈现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96100" y="1524000"/>
            <a:ext cx="304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客户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分群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0" y="2311400"/>
            <a:ext cx="381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67100" y="2311400"/>
            <a:ext cx="381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71900" y="2311400"/>
            <a:ext cx="381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98600" y="2108200"/>
            <a:ext cx="2286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运营型会员统一视图（会员中心）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98600" y="3759200"/>
            <a:ext cx="25273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11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分析型会员统一视图（</a:t>
            </a:r>
            <a:r>
              <a:rPr lang="en-US" altLang="zh-CN" sz="1200" b="1" dirty="0" smtClean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BI-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会员分析）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67400" y="21082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通过渠道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67400" y="22860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能力交付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69300" y="1536700"/>
            <a:ext cx="711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6" dirty="0" smtClean="0">
                <a:solidFill>
                  <a:srgbClr val="7889fb"/>
                </a:solidFill>
                <a:latin typeface="Microsoft YaHei" pitchFamily="18" charset="0"/>
                <a:cs typeface="Microsoft YaHei" pitchFamily="18" charset="0"/>
              </a:rPr>
              <a:t>业务价值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67400" y="3060700"/>
            <a:ext cx="533400" cy="223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90500" algn="l"/>
                <a:tab pos="241300" algn="l"/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IVR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90500" algn="l"/>
                <a:tab pos="241300" algn="l"/>
                <a:tab pos="3175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PC/H5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190500" algn="l"/>
                <a:tab pos="241300" algn="l"/>
                <a:tab pos="317500" algn="l"/>
              </a:tabLst>
            </a:pPr>
            <a:r>
              <a:rPr lang="en-US" altLang="zh-CN" dirty="0" smtClean="0"/>
              <a:t>			</a:t>
            </a:r>
            <a:r>
              <a:rPr lang="en-US" altLang="zh-CN" sz="996" dirty="0" smtClean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APP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90500" algn="l"/>
                <a:tab pos="241300" algn="l"/>
                <a:tab pos="3175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1500" y="736600"/>
            <a:ext cx="16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B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会员管理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8512" y="6118860"/>
            <a:ext cx="7831836" cy="298704"/>
          </a:xfrm>
          <a:custGeom>
            <a:avLst/>
            <a:gdLst>
              <a:gd name="connsiteX0" fmla="*/ 0 w 7831836"/>
              <a:gd name="connsiteY0" fmla="*/ 298704 h 298704"/>
              <a:gd name="connsiteX1" fmla="*/ 7831836 w 7831836"/>
              <a:gd name="connsiteY1" fmla="*/ 298704 h 298704"/>
              <a:gd name="connsiteX2" fmla="*/ 7831836 w 7831836"/>
              <a:gd name="connsiteY2" fmla="*/ 0 h 298704"/>
              <a:gd name="connsiteX3" fmla="*/ 0 w 7831836"/>
              <a:gd name="connsiteY3" fmla="*/ 0 h 298704"/>
              <a:gd name="connsiteX4" fmla="*/ 0 w 7831836"/>
              <a:gd name="connsiteY4" fmla="*/ 298704 h 2987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31836" h="298704">
                <a:moveTo>
                  <a:pt x="0" y="298704"/>
                </a:moveTo>
                <a:lnTo>
                  <a:pt x="7831836" y="298704"/>
                </a:lnTo>
                <a:lnTo>
                  <a:pt x="7831836" y="0"/>
                </a:lnTo>
                <a:lnTo>
                  <a:pt x="0" y="0"/>
                </a:lnTo>
                <a:lnTo>
                  <a:pt x="0" y="298704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2162" y="6112510"/>
            <a:ext cx="7844536" cy="311404"/>
          </a:xfrm>
          <a:custGeom>
            <a:avLst/>
            <a:gdLst>
              <a:gd name="connsiteX0" fmla="*/ 6350 w 7844536"/>
              <a:gd name="connsiteY0" fmla="*/ 305054 h 311404"/>
              <a:gd name="connsiteX1" fmla="*/ 7838186 w 7844536"/>
              <a:gd name="connsiteY1" fmla="*/ 305054 h 311404"/>
              <a:gd name="connsiteX2" fmla="*/ 7838186 w 7844536"/>
              <a:gd name="connsiteY2" fmla="*/ 6350 h 311404"/>
              <a:gd name="connsiteX3" fmla="*/ 6350 w 7844536"/>
              <a:gd name="connsiteY3" fmla="*/ 6350 h 311404"/>
              <a:gd name="connsiteX4" fmla="*/ 6350 w 7844536"/>
              <a:gd name="connsiteY4" fmla="*/ 305054 h 311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44536" h="311404">
                <a:moveTo>
                  <a:pt x="6350" y="305054"/>
                </a:moveTo>
                <a:lnTo>
                  <a:pt x="7838186" y="305054"/>
                </a:lnTo>
                <a:lnTo>
                  <a:pt x="7838186" y="6350"/>
                </a:lnTo>
                <a:lnTo>
                  <a:pt x="6350" y="6350"/>
                </a:lnTo>
                <a:lnTo>
                  <a:pt x="6350" y="30505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4545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180" y="1281684"/>
            <a:ext cx="57912" cy="312674"/>
          </a:xfrm>
          <a:custGeom>
            <a:avLst/>
            <a:gdLst>
              <a:gd name="connsiteX0" fmla="*/ 14477 w 57912"/>
              <a:gd name="connsiteY0" fmla="*/ 14477 h 312674"/>
              <a:gd name="connsiteX1" fmla="*/ 14477 w 57912"/>
              <a:gd name="connsiteY1" fmla="*/ 298196 h 3126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2" h="312674">
                <a:moveTo>
                  <a:pt x="14477" y="14477"/>
                </a:moveTo>
                <a:lnTo>
                  <a:pt x="14477" y="298196"/>
                </a:lnTo>
              </a:path>
            </a:pathLst>
          </a:custGeom>
          <a:ln w="25400">
            <a:solidFill>
              <a:srgbClr val="54545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73668" y="1281684"/>
            <a:ext cx="57912" cy="312674"/>
          </a:xfrm>
          <a:custGeom>
            <a:avLst/>
            <a:gdLst>
              <a:gd name="connsiteX0" fmla="*/ 14478 w 57912"/>
              <a:gd name="connsiteY0" fmla="*/ 14477 h 312674"/>
              <a:gd name="connsiteX1" fmla="*/ 14478 w 57912"/>
              <a:gd name="connsiteY1" fmla="*/ 298196 h 3126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2" h="312674">
                <a:moveTo>
                  <a:pt x="14478" y="14477"/>
                </a:moveTo>
                <a:lnTo>
                  <a:pt x="14478" y="298196"/>
                </a:lnTo>
              </a:path>
            </a:pathLst>
          </a:custGeom>
          <a:ln w="25400">
            <a:solidFill>
              <a:srgbClr val="54545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92040" y="1901951"/>
            <a:ext cx="3944112" cy="1310640"/>
          </a:xfrm>
          <a:custGeom>
            <a:avLst/>
            <a:gdLst>
              <a:gd name="connsiteX0" fmla="*/ 0 w 3944112"/>
              <a:gd name="connsiteY0" fmla="*/ 0 h 1310640"/>
              <a:gd name="connsiteX1" fmla="*/ 3713988 w 3944112"/>
              <a:gd name="connsiteY1" fmla="*/ 0 h 1310640"/>
              <a:gd name="connsiteX2" fmla="*/ 3944112 w 3944112"/>
              <a:gd name="connsiteY2" fmla="*/ 655320 h 1310640"/>
              <a:gd name="connsiteX3" fmla="*/ 3713988 w 3944112"/>
              <a:gd name="connsiteY3" fmla="*/ 1310640 h 1310640"/>
              <a:gd name="connsiteX4" fmla="*/ 0 w 3944112"/>
              <a:gd name="connsiteY4" fmla="*/ 1310640 h 1310640"/>
              <a:gd name="connsiteX5" fmla="*/ 230123 w 3944112"/>
              <a:gd name="connsiteY5" fmla="*/ 655320 h 1310640"/>
              <a:gd name="connsiteX6" fmla="*/ 0 w 3944112"/>
              <a:gd name="connsiteY6" fmla="*/ 0 h 1310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944112" h="1310640">
                <a:moveTo>
                  <a:pt x="0" y="0"/>
                </a:moveTo>
                <a:lnTo>
                  <a:pt x="3713988" y="0"/>
                </a:lnTo>
                <a:lnTo>
                  <a:pt x="3944112" y="655320"/>
                </a:lnTo>
                <a:lnTo>
                  <a:pt x="3713988" y="1310640"/>
                </a:lnTo>
                <a:lnTo>
                  <a:pt x="0" y="1310640"/>
                </a:lnTo>
                <a:lnTo>
                  <a:pt x="230123" y="655320"/>
                </a:lnTo>
                <a:lnTo>
                  <a:pt x="0" y="0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85690" y="1895601"/>
            <a:ext cx="3956812" cy="1323340"/>
          </a:xfrm>
          <a:custGeom>
            <a:avLst/>
            <a:gdLst>
              <a:gd name="connsiteX0" fmla="*/ 6350 w 3956812"/>
              <a:gd name="connsiteY0" fmla="*/ 6350 h 1323340"/>
              <a:gd name="connsiteX1" fmla="*/ 3720338 w 3956812"/>
              <a:gd name="connsiteY1" fmla="*/ 6350 h 1323340"/>
              <a:gd name="connsiteX2" fmla="*/ 3950462 w 3956812"/>
              <a:gd name="connsiteY2" fmla="*/ 661670 h 1323340"/>
              <a:gd name="connsiteX3" fmla="*/ 3720338 w 3956812"/>
              <a:gd name="connsiteY3" fmla="*/ 1316990 h 1323340"/>
              <a:gd name="connsiteX4" fmla="*/ 6350 w 3956812"/>
              <a:gd name="connsiteY4" fmla="*/ 1316990 h 1323340"/>
              <a:gd name="connsiteX5" fmla="*/ 236473 w 3956812"/>
              <a:gd name="connsiteY5" fmla="*/ 661670 h 1323340"/>
              <a:gd name="connsiteX6" fmla="*/ 6350 w 3956812"/>
              <a:gd name="connsiteY6" fmla="*/ 6350 h 1323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956812" h="1323340">
                <a:moveTo>
                  <a:pt x="6350" y="6350"/>
                </a:moveTo>
                <a:lnTo>
                  <a:pt x="3720338" y="6350"/>
                </a:lnTo>
                <a:lnTo>
                  <a:pt x="3950462" y="661670"/>
                </a:lnTo>
                <a:lnTo>
                  <a:pt x="3720338" y="1316990"/>
                </a:lnTo>
                <a:lnTo>
                  <a:pt x="6350" y="1316990"/>
                </a:lnTo>
                <a:lnTo>
                  <a:pt x="236473" y="66167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64408" y="2289048"/>
            <a:ext cx="5571744" cy="923544"/>
          </a:xfrm>
          <a:custGeom>
            <a:avLst/>
            <a:gdLst>
              <a:gd name="connsiteX0" fmla="*/ 0 w 5571744"/>
              <a:gd name="connsiteY0" fmla="*/ 0 h 923544"/>
              <a:gd name="connsiteX1" fmla="*/ 5418709 w 5571744"/>
              <a:gd name="connsiteY1" fmla="*/ 0 h 923544"/>
              <a:gd name="connsiteX2" fmla="*/ 5571744 w 5571744"/>
              <a:gd name="connsiteY2" fmla="*/ 461772 h 923544"/>
              <a:gd name="connsiteX3" fmla="*/ 5418709 w 5571744"/>
              <a:gd name="connsiteY3" fmla="*/ 923544 h 923544"/>
              <a:gd name="connsiteX4" fmla="*/ 0 w 5571744"/>
              <a:gd name="connsiteY4" fmla="*/ 923544 h 923544"/>
              <a:gd name="connsiteX5" fmla="*/ 0 w 5571744"/>
              <a:gd name="connsiteY5" fmla="*/ 0 h 9235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571744" h="923544">
                <a:moveTo>
                  <a:pt x="0" y="0"/>
                </a:moveTo>
                <a:lnTo>
                  <a:pt x="5418709" y="0"/>
                </a:lnTo>
                <a:lnTo>
                  <a:pt x="5571744" y="461772"/>
                </a:lnTo>
                <a:lnTo>
                  <a:pt x="5418709" y="923544"/>
                </a:lnTo>
                <a:lnTo>
                  <a:pt x="0" y="923544"/>
                </a:lnTo>
                <a:lnTo>
                  <a:pt x="0" y="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8058" y="2282698"/>
            <a:ext cx="5584444" cy="936244"/>
          </a:xfrm>
          <a:custGeom>
            <a:avLst/>
            <a:gdLst>
              <a:gd name="connsiteX0" fmla="*/ 6350 w 5584444"/>
              <a:gd name="connsiteY0" fmla="*/ 6350 h 936244"/>
              <a:gd name="connsiteX1" fmla="*/ 5425059 w 5584444"/>
              <a:gd name="connsiteY1" fmla="*/ 6350 h 936244"/>
              <a:gd name="connsiteX2" fmla="*/ 5578094 w 5584444"/>
              <a:gd name="connsiteY2" fmla="*/ 468122 h 936244"/>
              <a:gd name="connsiteX3" fmla="*/ 5425059 w 5584444"/>
              <a:gd name="connsiteY3" fmla="*/ 929894 h 936244"/>
              <a:gd name="connsiteX4" fmla="*/ 6350 w 5584444"/>
              <a:gd name="connsiteY4" fmla="*/ 929894 h 936244"/>
              <a:gd name="connsiteX5" fmla="*/ 6350 w 5584444"/>
              <a:gd name="connsiteY5" fmla="*/ 6350 h 936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584444" h="936244">
                <a:moveTo>
                  <a:pt x="6350" y="6350"/>
                </a:moveTo>
                <a:lnTo>
                  <a:pt x="5425059" y="6350"/>
                </a:lnTo>
                <a:lnTo>
                  <a:pt x="5578094" y="468122"/>
                </a:lnTo>
                <a:lnTo>
                  <a:pt x="5425059" y="929894"/>
                </a:lnTo>
                <a:lnTo>
                  <a:pt x="6350" y="929894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5464" y="2595372"/>
            <a:ext cx="4898136" cy="617220"/>
          </a:xfrm>
          <a:custGeom>
            <a:avLst/>
            <a:gdLst>
              <a:gd name="connsiteX0" fmla="*/ 0 w 4898136"/>
              <a:gd name="connsiteY0" fmla="*/ 0 h 617220"/>
              <a:gd name="connsiteX1" fmla="*/ 4783455 w 4898136"/>
              <a:gd name="connsiteY1" fmla="*/ 0 h 617220"/>
              <a:gd name="connsiteX2" fmla="*/ 4898136 w 4898136"/>
              <a:gd name="connsiteY2" fmla="*/ 308610 h 617220"/>
              <a:gd name="connsiteX3" fmla="*/ 4783455 w 4898136"/>
              <a:gd name="connsiteY3" fmla="*/ 617220 h 617220"/>
              <a:gd name="connsiteX4" fmla="*/ 0 w 4898136"/>
              <a:gd name="connsiteY4" fmla="*/ 617220 h 617220"/>
              <a:gd name="connsiteX5" fmla="*/ 0 w 4898136"/>
              <a:gd name="connsiteY5" fmla="*/ 0 h 617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898136" h="617220">
                <a:moveTo>
                  <a:pt x="0" y="0"/>
                </a:moveTo>
                <a:lnTo>
                  <a:pt x="4783455" y="0"/>
                </a:lnTo>
                <a:lnTo>
                  <a:pt x="4898136" y="308610"/>
                </a:lnTo>
                <a:lnTo>
                  <a:pt x="4783455" y="617220"/>
                </a:lnTo>
                <a:lnTo>
                  <a:pt x="0" y="617220"/>
                </a:lnTo>
                <a:lnTo>
                  <a:pt x="0" y="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9114" y="2589022"/>
            <a:ext cx="4910836" cy="629920"/>
          </a:xfrm>
          <a:custGeom>
            <a:avLst/>
            <a:gdLst>
              <a:gd name="connsiteX0" fmla="*/ 6350 w 4910836"/>
              <a:gd name="connsiteY0" fmla="*/ 6350 h 629920"/>
              <a:gd name="connsiteX1" fmla="*/ 4789805 w 4910836"/>
              <a:gd name="connsiteY1" fmla="*/ 6350 h 629920"/>
              <a:gd name="connsiteX2" fmla="*/ 4904486 w 4910836"/>
              <a:gd name="connsiteY2" fmla="*/ 314960 h 629920"/>
              <a:gd name="connsiteX3" fmla="*/ 4789805 w 4910836"/>
              <a:gd name="connsiteY3" fmla="*/ 623570 h 629920"/>
              <a:gd name="connsiteX4" fmla="*/ 6350 w 4910836"/>
              <a:gd name="connsiteY4" fmla="*/ 623570 h 629920"/>
              <a:gd name="connsiteX5" fmla="*/ 6350 w 4910836"/>
              <a:gd name="connsiteY5" fmla="*/ 6350 h 629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910836" h="629920">
                <a:moveTo>
                  <a:pt x="6350" y="6350"/>
                </a:moveTo>
                <a:lnTo>
                  <a:pt x="4789805" y="6350"/>
                </a:lnTo>
                <a:lnTo>
                  <a:pt x="4904486" y="314960"/>
                </a:lnTo>
                <a:lnTo>
                  <a:pt x="4789805" y="623570"/>
                </a:lnTo>
                <a:lnTo>
                  <a:pt x="6350" y="62357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64964" y="3293364"/>
            <a:ext cx="4117848" cy="370332"/>
          </a:xfrm>
          <a:custGeom>
            <a:avLst/>
            <a:gdLst>
              <a:gd name="connsiteX0" fmla="*/ 4117848 w 4117848"/>
              <a:gd name="connsiteY0" fmla="*/ 0 h 370332"/>
              <a:gd name="connsiteX1" fmla="*/ 2692400 w 4117848"/>
              <a:gd name="connsiteY1" fmla="*/ 370332 h 370332"/>
              <a:gd name="connsiteX2" fmla="*/ 0 w 4117848"/>
              <a:gd name="connsiteY2" fmla="*/ 0 h 370332"/>
              <a:gd name="connsiteX3" fmla="*/ 4117848 w 4117848"/>
              <a:gd name="connsiteY3" fmla="*/ 0 h 370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117848" h="370332">
                <a:moveTo>
                  <a:pt x="4117848" y="0"/>
                </a:moveTo>
                <a:lnTo>
                  <a:pt x="2692400" y="370332"/>
                </a:lnTo>
                <a:lnTo>
                  <a:pt x="0" y="0"/>
                </a:lnTo>
                <a:lnTo>
                  <a:pt x="4117848" y="0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58614" y="3287014"/>
            <a:ext cx="4130548" cy="383032"/>
          </a:xfrm>
          <a:custGeom>
            <a:avLst/>
            <a:gdLst>
              <a:gd name="connsiteX0" fmla="*/ 4124198 w 4130548"/>
              <a:gd name="connsiteY0" fmla="*/ 6350 h 383032"/>
              <a:gd name="connsiteX1" fmla="*/ 2698750 w 4130548"/>
              <a:gd name="connsiteY1" fmla="*/ 376682 h 383032"/>
              <a:gd name="connsiteX2" fmla="*/ 6350 w 4130548"/>
              <a:gd name="connsiteY2" fmla="*/ 6350 h 383032"/>
              <a:gd name="connsiteX3" fmla="*/ 4124198 w 4130548"/>
              <a:gd name="connsiteY3" fmla="*/ 6350 h 3830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130548" h="383032">
                <a:moveTo>
                  <a:pt x="4124198" y="6350"/>
                </a:moveTo>
                <a:lnTo>
                  <a:pt x="2698750" y="376682"/>
                </a:lnTo>
                <a:lnTo>
                  <a:pt x="6350" y="6350"/>
                </a:lnTo>
                <a:lnTo>
                  <a:pt x="412419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62884" y="3293364"/>
            <a:ext cx="5344668" cy="370332"/>
          </a:xfrm>
          <a:custGeom>
            <a:avLst/>
            <a:gdLst>
              <a:gd name="connsiteX0" fmla="*/ 5344668 w 5344668"/>
              <a:gd name="connsiteY0" fmla="*/ 0 h 370332"/>
              <a:gd name="connsiteX1" fmla="*/ 1308100 w 5344668"/>
              <a:gd name="connsiteY1" fmla="*/ 370332 h 370332"/>
              <a:gd name="connsiteX2" fmla="*/ 0 w 5344668"/>
              <a:gd name="connsiteY2" fmla="*/ 0 h 370332"/>
              <a:gd name="connsiteX3" fmla="*/ 5344668 w 5344668"/>
              <a:gd name="connsiteY3" fmla="*/ 0 h 370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344668" h="370332">
                <a:moveTo>
                  <a:pt x="5344668" y="0"/>
                </a:moveTo>
                <a:lnTo>
                  <a:pt x="1308100" y="370332"/>
                </a:lnTo>
                <a:lnTo>
                  <a:pt x="0" y="0"/>
                </a:lnTo>
                <a:lnTo>
                  <a:pt x="5344668" y="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6534" y="3287014"/>
            <a:ext cx="5357368" cy="383032"/>
          </a:xfrm>
          <a:custGeom>
            <a:avLst/>
            <a:gdLst>
              <a:gd name="connsiteX0" fmla="*/ 5351018 w 5357368"/>
              <a:gd name="connsiteY0" fmla="*/ 6350 h 383032"/>
              <a:gd name="connsiteX1" fmla="*/ 1314450 w 5357368"/>
              <a:gd name="connsiteY1" fmla="*/ 376682 h 383032"/>
              <a:gd name="connsiteX2" fmla="*/ 6350 w 5357368"/>
              <a:gd name="connsiteY2" fmla="*/ 6350 h 383032"/>
              <a:gd name="connsiteX3" fmla="*/ 5351018 w 5357368"/>
              <a:gd name="connsiteY3" fmla="*/ 6350 h 3830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357368" h="383032">
                <a:moveTo>
                  <a:pt x="5351018" y="6350"/>
                </a:moveTo>
                <a:lnTo>
                  <a:pt x="1314450" y="376682"/>
                </a:lnTo>
                <a:lnTo>
                  <a:pt x="6350" y="6350"/>
                </a:lnTo>
                <a:lnTo>
                  <a:pt x="535101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1372" y="3293364"/>
            <a:ext cx="4645152" cy="370332"/>
          </a:xfrm>
          <a:custGeom>
            <a:avLst/>
            <a:gdLst>
              <a:gd name="connsiteX0" fmla="*/ 4645152 w 4645152"/>
              <a:gd name="connsiteY0" fmla="*/ 0 h 370332"/>
              <a:gd name="connsiteX1" fmla="*/ 945007 w 4645152"/>
              <a:gd name="connsiteY1" fmla="*/ 370332 h 370332"/>
              <a:gd name="connsiteX2" fmla="*/ 0 w 4645152"/>
              <a:gd name="connsiteY2" fmla="*/ 0 h 370332"/>
              <a:gd name="connsiteX3" fmla="*/ 4645152 w 4645152"/>
              <a:gd name="connsiteY3" fmla="*/ 0 h 370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645152" h="370332">
                <a:moveTo>
                  <a:pt x="4645152" y="0"/>
                </a:moveTo>
                <a:lnTo>
                  <a:pt x="945007" y="370332"/>
                </a:lnTo>
                <a:lnTo>
                  <a:pt x="0" y="0"/>
                </a:lnTo>
                <a:lnTo>
                  <a:pt x="4645152" y="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5022" y="3287014"/>
            <a:ext cx="4657852" cy="383032"/>
          </a:xfrm>
          <a:custGeom>
            <a:avLst/>
            <a:gdLst>
              <a:gd name="connsiteX0" fmla="*/ 4651502 w 4657852"/>
              <a:gd name="connsiteY0" fmla="*/ 6350 h 383032"/>
              <a:gd name="connsiteX1" fmla="*/ 951357 w 4657852"/>
              <a:gd name="connsiteY1" fmla="*/ 376682 h 383032"/>
              <a:gd name="connsiteX2" fmla="*/ 6350 w 4657852"/>
              <a:gd name="connsiteY2" fmla="*/ 6350 h 383032"/>
              <a:gd name="connsiteX3" fmla="*/ 4651502 w 4657852"/>
              <a:gd name="connsiteY3" fmla="*/ 6350 h 3830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657852" h="383032">
                <a:moveTo>
                  <a:pt x="4651502" y="6350"/>
                </a:moveTo>
                <a:lnTo>
                  <a:pt x="951357" y="376682"/>
                </a:lnTo>
                <a:lnTo>
                  <a:pt x="6350" y="6350"/>
                </a:lnTo>
                <a:lnTo>
                  <a:pt x="465150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65619" y="5701284"/>
            <a:ext cx="1999488" cy="361187"/>
          </a:xfrm>
          <a:custGeom>
            <a:avLst/>
            <a:gdLst>
              <a:gd name="connsiteX0" fmla="*/ 0 w 1999488"/>
              <a:gd name="connsiteY0" fmla="*/ 361187 h 361187"/>
              <a:gd name="connsiteX1" fmla="*/ 0 w 1999488"/>
              <a:gd name="connsiteY1" fmla="*/ 71386 h 361187"/>
              <a:gd name="connsiteX2" fmla="*/ 999744 w 1999488"/>
              <a:gd name="connsiteY2" fmla="*/ 0 h 361187"/>
              <a:gd name="connsiteX3" fmla="*/ 1999488 w 1999488"/>
              <a:gd name="connsiteY3" fmla="*/ 71386 h 361187"/>
              <a:gd name="connsiteX4" fmla="*/ 1999488 w 1999488"/>
              <a:gd name="connsiteY4" fmla="*/ 361187 h 361187"/>
              <a:gd name="connsiteX5" fmla="*/ 0 w 1999488"/>
              <a:gd name="connsiteY5" fmla="*/ 361187 h 361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999488" h="361187">
                <a:moveTo>
                  <a:pt x="0" y="361187"/>
                </a:moveTo>
                <a:lnTo>
                  <a:pt x="0" y="71386"/>
                </a:lnTo>
                <a:lnTo>
                  <a:pt x="999744" y="0"/>
                </a:lnTo>
                <a:lnTo>
                  <a:pt x="1999488" y="71386"/>
                </a:lnTo>
                <a:lnTo>
                  <a:pt x="1999488" y="361187"/>
                </a:lnTo>
                <a:lnTo>
                  <a:pt x="0" y="361187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9269" y="5694934"/>
            <a:ext cx="2012188" cy="373887"/>
          </a:xfrm>
          <a:custGeom>
            <a:avLst/>
            <a:gdLst>
              <a:gd name="connsiteX0" fmla="*/ 6350 w 2012188"/>
              <a:gd name="connsiteY0" fmla="*/ 367537 h 373887"/>
              <a:gd name="connsiteX1" fmla="*/ 6350 w 2012188"/>
              <a:gd name="connsiteY1" fmla="*/ 77736 h 373887"/>
              <a:gd name="connsiteX2" fmla="*/ 1006094 w 2012188"/>
              <a:gd name="connsiteY2" fmla="*/ 6350 h 373887"/>
              <a:gd name="connsiteX3" fmla="*/ 2005838 w 2012188"/>
              <a:gd name="connsiteY3" fmla="*/ 77736 h 373887"/>
              <a:gd name="connsiteX4" fmla="*/ 2005838 w 2012188"/>
              <a:gd name="connsiteY4" fmla="*/ 367537 h 373887"/>
              <a:gd name="connsiteX5" fmla="*/ 6350 w 2012188"/>
              <a:gd name="connsiteY5" fmla="*/ 367537 h 373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012188" h="373887">
                <a:moveTo>
                  <a:pt x="6350" y="367537"/>
                </a:moveTo>
                <a:lnTo>
                  <a:pt x="6350" y="77736"/>
                </a:lnTo>
                <a:lnTo>
                  <a:pt x="1006094" y="6350"/>
                </a:lnTo>
                <a:lnTo>
                  <a:pt x="2005838" y="77736"/>
                </a:lnTo>
                <a:lnTo>
                  <a:pt x="2005838" y="367537"/>
                </a:lnTo>
                <a:lnTo>
                  <a:pt x="6350" y="3675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64646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87040" y="5701284"/>
            <a:ext cx="1872996" cy="361187"/>
          </a:xfrm>
          <a:custGeom>
            <a:avLst/>
            <a:gdLst>
              <a:gd name="connsiteX0" fmla="*/ 0 w 1872996"/>
              <a:gd name="connsiteY0" fmla="*/ 361187 h 361187"/>
              <a:gd name="connsiteX1" fmla="*/ 0 w 1872996"/>
              <a:gd name="connsiteY1" fmla="*/ 71386 h 361187"/>
              <a:gd name="connsiteX2" fmla="*/ 936498 w 1872996"/>
              <a:gd name="connsiteY2" fmla="*/ 0 h 361187"/>
              <a:gd name="connsiteX3" fmla="*/ 1872996 w 1872996"/>
              <a:gd name="connsiteY3" fmla="*/ 71386 h 361187"/>
              <a:gd name="connsiteX4" fmla="*/ 1872996 w 1872996"/>
              <a:gd name="connsiteY4" fmla="*/ 361187 h 361187"/>
              <a:gd name="connsiteX5" fmla="*/ 0 w 1872996"/>
              <a:gd name="connsiteY5" fmla="*/ 361187 h 361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872996" h="361187">
                <a:moveTo>
                  <a:pt x="0" y="361187"/>
                </a:moveTo>
                <a:lnTo>
                  <a:pt x="0" y="71386"/>
                </a:lnTo>
                <a:lnTo>
                  <a:pt x="936498" y="0"/>
                </a:lnTo>
                <a:lnTo>
                  <a:pt x="1872996" y="71386"/>
                </a:lnTo>
                <a:lnTo>
                  <a:pt x="1872996" y="361187"/>
                </a:lnTo>
                <a:lnTo>
                  <a:pt x="0" y="361187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80690" y="5694934"/>
            <a:ext cx="1885696" cy="373887"/>
          </a:xfrm>
          <a:custGeom>
            <a:avLst/>
            <a:gdLst>
              <a:gd name="connsiteX0" fmla="*/ 6350 w 1885696"/>
              <a:gd name="connsiteY0" fmla="*/ 367537 h 373887"/>
              <a:gd name="connsiteX1" fmla="*/ 6350 w 1885696"/>
              <a:gd name="connsiteY1" fmla="*/ 77736 h 373887"/>
              <a:gd name="connsiteX2" fmla="*/ 942848 w 1885696"/>
              <a:gd name="connsiteY2" fmla="*/ 6350 h 373887"/>
              <a:gd name="connsiteX3" fmla="*/ 1879346 w 1885696"/>
              <a:gd name="connsiteY3" fmla="*/ 77736 h 373887"/>
              <a:gd name="connsiteX4" fmla="*/ 1879346 w 1885696"/>
              <a:gd name="connsiteY4" fmla="*/ 367537 h 373887"/>
              <a:gd name="connsiteX5" fmla="*/ 6350 w 1885696"/>
              <a:gd name="connsiteY5" fmla="*/ 367537 h 373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885696" h="373887">
                <a:moveTo>
                  <a:pt x="6350" y="367537"/>
                </a:moveTo>
                <a:lnTo>
                  <a:pt x="6350" y="77736"/>
                </a:lnTo>
                <a:lnTo>
                  <a:pt x="942848" y="6350"/>
                </a:lnTo>
                <a:lnTo>
                  <a:pt x="1879346" y="77736"/>
                </a:lnTo>
                <a:lnTo>
                  <a:pt x="1879346" y="367537"/>
                </a:lnTo>
                <a:lnTo>
                  <a:pt x="6350" y="3675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64646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27092" y="5701284"/>
            <a:ext cx="1871472" cy="361187"/>
          </a:xfrm>
          <a:custGeom>
            <a:avLst/>
            <a:gdLst>
              <a:gd name="connsiteX0" fmla="*/ 0 w 1871472"/>
              <a:gd name="connsiteY0" fmla="*/ 361187 h 361187"/>
              <a:gd name="connsiteX1" fmla="*/ 0 w 1871472"/>
              <a:gd name="connsiteY1" fmla="*/ 71386 h 361187"/>
              <a:gd name="connsiteX2" fmla="*/ 935736 w 1871472"/>
              <a:gd name="connsiteY2" fmla="*/ 0 h 361187"/>
              <a:gd name="connsiteX3" fmla="*/ 1871472 w 1871472"/>
              <a:gd name="connsiteY3" fmla="*/ 71386 h 361187"/>
              <a:gd name="connsiteX4" fmla="*/ 1871472 w 1871472"/>
              <a:gd name="connsiteY4" fmla="*/ 361187 h 361187"/>
              <a:gd name="connsiteX5" fmla="*/ 0 w 1871472"/>
              <a:gd name="connsiteY5" fmla="*/ 361187 h 361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871472" h="361187">
                <a:moveTo>
                  <a:pt x="0" y="361187"/>
                </a:moveTo>
                <a:lnTo>
                  <a:pt x="0" y="71386"/>
                </a:lnTo>
                <a:lnTo>
                  <a:pt x="935736" y="0"/>
                </a:lnTo>
                <a:lnTo>
                  <a:pt x="1871472" y="71386"/>
                </a:lnTo>
                <a:lnTo>
                  <a:pt x="1871472" y="361187"/>
                </a:lnTo>
                <a:lnTo>
                  <a:pt x="0" y="361187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20742" y="5694934"/>
            <a:ext cx="1884172" cy="373887"/>
          </a:xfrm>
          <a:custGeom>
            <a:avLst/>
            <a:gdLst>
              <a:gd name="connsiteX0" fmla="*/ 6350 w 1884172"/>
              <a:gd name="connsiteY0" fmla="*/ 367537 h 373887"/>
              <a:gd name="connsiteX1" fmla="*/ 6350 w 1884172"/>
              <a:gd name="connsiteY1" fmla="*/ 77736 h 373887"/>
              <a:gd name="connsiteX2" fmla="*/ 942086 w 1884172"/>
              <a:gd name="connsiteY2" fmla="*/ 6350 h 373887"/>
              <a:gd name="connsiteX3" fmla="*/ 1877822 w 1884172"/>
              <a:gd name="connsiteY3" fmla="*/ 77736 h 373887"/>
              <a:gd name="connsiteX4" fmla="*/ 1877822 w 1884172"/>
              <a:gd name="connsiteY4" fmla="*/ 367537 h 373887"/>
              <a:gd name="connsiteX5" fmla="*/ 6350 w 1884172"/>
              <a:gd name="connsiteY5" fmla="*/ 367537 h 373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884172" h="373887">
                <a:moveTo>
                  <a:pt x="6350" y="367537"/>
                </a:moveTo>
                <a:lnTo>
                  <a:pt x="6350" y="77736"/>
                </a:lnTo>
                <a:lnTo>
                  <a:pt x="942086" y="6350"/>
                </a:lnTo>
                <a:lnTo>
                  <a:pt x="1877822" y="77736"/>
                </a:lnTo>
                <a:lnTo>
                  <a:pt x="1877822" y="367537"/>
                </a:lnTo>
                <a:lnTo>
                  <a:pt x="6350" y="3675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64646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8512" y="5701284"/>
            <a:ext cx="1871472" cy="361187"/>
          </a:xfrm>
          <a:custGeom>
            <a:avLst/>
            <a:gdLst>
              <a:gd name="connsiteX0" fmla="*/ 0 w 1871472"/>
              <a:gd name="connsiteY0" fmla="*/ 361187 h 361187"/>
              <a:gd name="connsiteX1" fmla="*/ 0 w 1871472"/>
              <a:gd name="connsiteY1" fmla="*/ 71386 h 361187"/>
              <a:gd name="connsiteX2" fmla="*/ 935736 w 1871472"/>
              <a:gd name="connsiteY2" fmla="*/ 0 h 361187"/>
              <a:gd name="connsiteX3" fmla="*/ 1871472 w 1871472"/>
              <a:gd name="connsiteY3" fmla="*/ 71386 h 361187"/>
              <a:gd name="connsiteX4" fmla="*/ 1871472 w 1871472"/>
              <a:gd name="connsiteY4" fmla="*/ 361187 h 361187"/>
              <a:gd name="connsiteX5" fmla="*/ 0 w 1871472"/>
              <a:gd name="connsiteY5" fmla="*/ 361187 h 361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871472" h="361187">
                <a:moveTo>
                  <a:pt x="0" y="361187"/>
                </a:moveTo>
                <a:lnTo>
                  <a:pt x="0" y="71386"/>
                </a:lnTo>
                <a:lnTo>
                  <a:pt x="935736" y="0"/>
                </a:lnTo>
                <a:lnTo>
                  <a:pt x="1871472" y="71386"/>
                </a:lnTo>
                <a:lnTo>
                  <a:pt x="1871472" y="361187"/>
                </a:lnTo>
                <a:lnTo>
                  <a:pt x="0" y="361187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2162" y="5694934"/>
            <a:ext cx="1884172" cy="373887"/>
          </a:xfrm>
          <a:custGeom>
            <a:avLst/>
            <a:gdLst>
              <a:gd name="connsiteX0" fmla="*/ 6350 w 1884172"/>
              <a:gd name="connsiteY0" fmla="*/ 367537 h 373887"/>
              <a:gd name="connsiteX1" fmla="*/ 6350 w 1884172"/>
              <a:gd name="connsiteY1" fmla="*/ 77736 h 373887"/>
              <a:gd name="connsiteX2" fmla="*/ 942086 w 1884172"/>
              <a:gd name="connsiteY2" fmla="*/ 6350 h 373887"/>
              <a:gd name="connsiteX3" fmla="*/ 1877822 w 1884172"/>
              <a:gd name="connsiteY3" fmla="*/ 77736 h 373887"/>
              <a:gd name="connsiteX4" fmla="*/ 1877822 w 1884172"/>
              <a:gd name="connsiteY4" fmla="*/ 367537 h 373887"/>
              <a:gd name="connsiteX5" fmla="*/ 6350 w 1884172"/>
              <a:gd name="connsiteY5" fmla="*/ 367537 h 373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884172" h="373887">
                <a:moveTo>
                  <a:pt x="6350" y="367537"/>
                </a:moveTo>
                <a:lnTo>
                  <a:pt x="6350" y="77736"/>
                </a:lnTo>
                <a:lnTo>
                  <a:pt x="942086" y="6350"/>
                </a:lnTo>
                <a:lnTo>
                  <a:pt x="1877822" y="77736"/>
                </a:lnTo>
                <a:lnTo>
                  <a:pt x="1877822" y="367537"/>
                </a:lnTo>
                <a:lnTo>
                  <a:pt x="6350" y="3675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64646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8512" y="3875532"/>
            <a:ext cx="2485644" cy="396240"/>
          </a:xfrm>
          <a:custGeom>
            <a:avLst/>
            <a:gdLst>
              <a:gd name="connsiteX0" fmla="*/ 0 w 2485644"/>
              <a:gd name="connsiteY0" fmla="*/ 396239 h 396240"/>
              <a:gd name="connsiteX1" fmla="*/ 2485644 w 2485644"/>
              <a:gd name="connsiteY1" fmla="*/ 396239 h 396240"/>
              <a:gd name="connsiteX2" fmla="*/ 2485644 w 2485644"/>
              <a:gd name="connsiteY2" fmla="*/ 0 h 396240"/>
              <a:gd name="connsiteX3" fmla="*/ 0 w 2485644"/>
              <a:gd name="connsiteY3" fmla="*/ 0 h 396240"/>
              <a:gd name="connsiteX4" fmla="*/ 0 w 2485644"/>
              <a:gd name="connsiteY4" fmla="*/ 396239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85644" h="396240">
                <a:moveTo>
                  <a:pt x="0" y="396239"/>
                </a:moveTo>
                <a:lnTo>
                  <a:pt x="2485644" y="396239"/>
                </a:lnTo>
                <a:lnTo>
                  <a:pt x="2485644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51503" y="3875532"/>
            <a:ext cx="2485644" cy="396240"/>
          </a:xfrm>
          <a:custGeom>
            <a:avLst/>
            <a:gdLst>
              <a:gd name="connsiteX0" fmla="*/ 0 w 2485644"/>
              <a:gd name="connsiteY0" fmla="*/ 396239 h 396240"/>
              <a:gd name="connsiteX1" fmla="*/ 2485644 w 2485644"/>
              <a:gd name="connsiteY1" fmla="*/ 396239 h 396240"/>
              <a:gd name="connsiteX2" fmla="*/ 2485644 w 2485644"/>
              <a:gd name="connsiteY2" fmla="*/ 0 h 396240"/>
              <a:gd name="connsiteX3" fmla="*/ 0 w 2485644"/>
              <a:gd name="connsiteY3" fmla="*/ 0 h 396240"/>
              <a:gd name="connsiteX4" fmla="*/ 0 w 2485644"/>
              <a:gd name="connsiteY4" fmla="*/ 396239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85644" h="396240">
                <a:moveTo>
                  <a:pt x="0" y="396239"/>
                </a:moveTo>
                <a:lnTo>
                  <a:pt x="2485644" y="396239"/>
                </a:lnTo>
                <a:lnTo>
                  <a:pt x="2485644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94704" y="3875532"/>
            <a:ext cx="2485644" cy="396240"/>
          </a:xfrm>
          <a:custGeom>
            <a:avLst/>
            <a:gdLst>
              <a:gd name="connsiteX0" fmla="*/ 0 w 2485644"/>
              <a:gd name="connsiteY0" fmla="*/ 396239 h 396240"/>
              <a:gd name="connsiteX1" fmla="*/ 2485644 w 2485644"/>
              <a:gd name="connsiteY1" fmla="*/ 396239 h 396240"/>
              <a:gd name="connsiteX2" fmla="*/ 2485644 w 2485644"/>
              <a:gd name="connsiteY2" fmla="*/ 0 h 396240"/>
              <a:gd name="connsiteX3" fmla="*/ 0 w 2485644"/>
              <a:gd name="connsiteY3" fmla="*/ 0 h 396240"/>
              <a:gd name="connsiteX4" fmla="*/ 0 w 2485644"/>
              <a:gd name="connsiteY4" fmla="*/ 396239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85644" h="396240">
                <a:moveTo>
                  <a:pt x="0" y="396239"/>
                </a:moveTo>
                <a:lnTo>
                  <a:pt x="2485644" y="396239"/>
                </a:lnTo>
                <a:lnTo>
                  <a:pt x="2485644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51988" y="1328928"/>
            <a:ext cx="3954780" cy="307848"/>
          </a:xfrm>
          <a:custGeom>
            <a:avLst/>
            <a:gdLst>
              <a:gd name="connsiteX0" fmla="*/ 0 w 3954780"/>
              <a:gd name="connsiteY0" fmla="*/ 307848 h 307848"/>
              <a:gd name="connsiteX1" fmla="*/ 3954780 w 3954780"/>
              <a:gd name="connsiteY1" fmla="*/ 307848 h 307848"/>
              <a:gd name="connsiteX2" fmla="*/ 3954780 w 3954780"/>
              <a:gd name="connsiteY2" fmla="*/ 0 h 307848"/>
              <a:gd name="connsiteX3" fmla="*/ 0 w 3954780"/>
              <a:gd name="connsiteY3" fmla="*/ 0 h 307848"/>
              <a:gd name="connsiteX4" fmla="*/ 0 w 3954780"/>
              <a:gd name="connsiteY4" fmla="*/ 307848 h 3078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54780" h="307848">
                <a:moveTo>
                  <a:pt x="0" y="307848"/>
                </a:moveTo>
                <a:lnTo>
                  <a:pt x="3954780" y="307848"/>
                </a:lnTo>
                <a:lnTo>
                  <a:pt x="3954780" y="0"/>
                </a:lnTo>
                <a:lnTo>
                  <a:pt x="0" y="0"/>
                </a:lnTo>
                <a:lnTo>
                  <a:pt x="0" y="3078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8512" y="4378452"/>
            <a:ext cx="2485644" cy="1260347"/>
          </a:xfrm>
          <a:custGeom>
            <a:avLst/>
            <a:gdLst>
              <a:gd name="connsiteX0" fmla="*/ 0 w 2485644"/>
              <a:gd name="connsiteY0" fmla="*/ 1260347 h 1260347"/>
              <a:gd name="connsiteX1" fmla="*/ 2485644 w 2485644"/>
              <a:gd name="connsiteY1" fmla="*/ 1260347 h 1260347"/>
              <a:gd name="connsiteX2" fmla="*/ 2485644 w 2485644"/>
              <a:gd name="connsiteY2" fmla="*/ 0 h 1260347"/>
              <a:gd name="connsiteX3" fmla="*/ 0 w 2485644"/>
              <a:gd name="connsiteY3" fmla="*/ 0 h 1260347"/>
              <a:gd name="connsiteX4" fmla="*/ 0 w 2485644"/>
              <a:gd name="connsiteY4" fmla="*/ 1260347 h 1260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85644" h="1260347">
                <a:moveTo>
                  <a:pt x="0" y="1260347"/>
                </a:moveTo>
                <a:lnTo>
                  <a:pt x="2485644" y="1260347"/>
                </a:lnTo>
                <a:lnTo>
                  <a:pt x="2485644" y="0"/>
                </a:lnTo>
                <a:lnTo>
                  <a:pt x="0" y="0"/>
                </a:lnTo>
                <a:lnTo>
                  <a:pt x="0" y="1260347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51503" y="4378452"/>
            <a:ext cx="2485644" cy="1260347"/>
          </a:xfrm>
          <a:custGeom>
            <a:avLst/>
            <a:gdLst>
              <a:gd name="connsiteX0" fmla="*/ 0 w 2485644"/>
              <a:gd name="connsiteY0" fmla="*/ 1260347 h 1260347"/>
              <a:gd name="connsiteX1" fmla="*/ 2485644 w 2485644"/>
              <a:gd name="connsiteY1" fmla="*/ 1260347 h 1260347"/>
              <a:gd name="connsiteX2" fmla="*/ 2485644 w 2485644"/>
              <a:gd name="connsiteY2" fmla="*/ 0 h 1260347"/>
              <a:gd name="connsiteX3" fmla="*/ 0 w 2485644"/>
              <a:gd name="connsiteY3" fmla="*/ 0 h 1260347"/>
              <a:gd name="connsiteX4" fmla="*/ 0 w 2485644"/>
              <a:gd name="connsiteY4" fmla="*/ 1260347 h 1260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85644" h="1260347">
                <a:moveTo>
                  <a:pt x="0" y="1260347"/>
                </a:moveTo>
                <a:lnTo>
                  <a:pt x="2485644" y="1260347"/>
                </a:lnTo>
                <a:lnTo>
                  <a:pt x="2485644" y="0"/>
                </a:lnTo>
                <a:lnTo>
                  <a:pt x="0" y="0"/>
                </a:lnTo>
                <a:lnTo>
                  <a:pt x="0" y="1260347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94704" y="4378452"/>
            <a:ext cx="2485644" cy="1260347"/>
          </a:xfrm>
          <a:custGeom>
            <a:avLst/>
            <a:gdLst>
              <a:gd name="connsiteX0" fmla="*/ 0 w 2485644"/>
              <a:gd name="connsiteY0" fmla="*/ 1260347 h 1260347"/>
              <a:gd name="connsiteX1" fmla="*/ 2485644 w 2485644"/>
              <a:gd name="connsiteY1" fmla="*/ 1260347 h 1260347"/>
              <a:gd name="connsiteX2" fmla="*/ 2485644 w 2485644"/>
              <a:gd name="connsiteY2" fmla="*/ 0 h 1260347"/>
              <a:gd name="connsiteX3" fmla="*/ 0 w 2485644"/>
              <a:gd name="connsiteY3" fmla="*/ 0 h 1260347"/>
              <a:gd name="connsiteX4" fmla="*/ 0 w 2485644"/>
              <a:gd name="connsiteY4" fmla="*/ 1260347 h 1260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85644" h="1260347">
                <a:moveTo>
                  <a:pt x="0" y="1260347"/>
                </a:moveTo>
                <a:lnTo>
                  <a:pt x="2485644" y="1260347"/>
                </a:lnTo>
                <a:lnTo>
                  <a:pt x="2485644" y="0"/>
                </a:lnTo>
                <a:lnTo>
                  <a:pt x="0" y="0"/>
                </a:lnTo>
                <a:lnTo>
                  <a:pt x="0" y="1260347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53000" y="2397252"/>
            <a:ext cx="3023616" cy="1546225"/>
          </a:xfrm>
          <a:custGeom>
            <a:avLst/>
            <a:gdLst>
              <a:gd name="connsiteX0" fmla="*/ 0 w 3023616"/>
              <a:gd name="connsiteY0" fmla="*/ 235458 h 1546225"/>
              <a:gd name="connsiteX1" fmla="*/ 235458 w 3023616"/>
              <a:gd name="connsiteY1" fmla="*/ 0 h 1546225"/>
              <a:gd name="connsiteX2" fmla="*/ 503935 w 3023616"/>
              <a:gd name="connsiteY2" fmla="*/ 0 h 1546225"/>
              <a:gd name="connsiteX3" fmla="*/ 503935 w 3023616"/>
              <a:gd name="connsiteY3" fmla="*/ 0 h 1546225"/>
              <a:gd name="connsiteX4" fmla="*/ 1259840 w 3023616"/>
              <a:gd name="connsiteY4" fmla="*/ 0 h 1546225"/>
              <a:gd name="connsiteX5" fmla="*/ 2788157 w 3023616"/>
              <a:gd name="connsiteY5" fmla="*/ 0 h 1546225"/>
              <a:gd name="connsiteX6" fmla="*/ 3023616 w 3023616"/>
              <a:gd name="connsiteY6" fmla="*/ 235458 h 1546225"/>
              <a:gd name="connsiteX7" fmla="*/ 3023616 w 3023616"/>
              <a:gd name="connsiteY7" fmla="*/ 824103 h 1546225"/>
              <a:gd name="connsiteX8" fmla="*/ 3023616 w 3023616"/>
              <a:gd name="connsiteY8" fmla="*/ 824103 h 1546225"/>
              <a:gd name="connsiteX9" fmla="*/ 3023616 w 3023616"/>
              <a:gd name="connsiteY9" fmla="*/ 1177290 h 1546225"/>
              <a:gd name="connsiteX10" fmla="*/ 3023616 w 3023616"/>
              <a:gd name="connsiteY10" fmla="*/ 1177290 h 1546225"/>
              <a:gd name="connsiteX11" fmla="*/ 2788157 w 3023616"/>
              <a:gd name="connsiteY11" fmla="*/ 1412748 h 1546225"/>
              <a:gd name="connsiteX12" fmla="*/ 1259840 w 3023616"/>
              <a:gd name="connsiteY12" fmla="*/ 1412748 h 1546225"/>
              <a:gd name="connsiteX13" fmla="*/ 702056 w 3023616"/>
              <a:gd name="connsiteY13" fmla="*/ 1546225 h 1546225"/>
              <a:gd name="connsiteX14" fmla="*/ 503935 w 3023616"/>
              <a:gd name="connsiteY14" fmla="*/ 1412748 h 1546225"/>
              <a:gd name="connsiteX15" fmla="*/ 235458 w 3023616"/>
              <a:gd name="connsiteY15" fmla="*/ 1412748 h 1546225"/>
              <a:gd name="connsiteX16" fmla="*/ 0 w 3023616"/>
              <a:gd name="connsiteY16" fmla="*/ 1177290 h 1546225"/>
              <a:gd name="connsiteX17" fmla="*/ 0 w 3023616"/>
              <a:gd name="connsiteY17" fmla="*/ 1177290 h 1546225"/>
              <a:gd name="connsiteX18" fmla="*/ 0 w 3023616"/>
              <a:gd name="connsiteY18" fmla="*/ 824103 h 1546225"/>
              <a:gd name="connsiteX19" fmla="*/ 0 w 3023616"/>
              <a:gd name="connsiteY19" fmla="*/ 824103 h 1546225"/>
              <a:gd name="connsiteX20" fmla="*/ 0 w 3023616"/>
              <a:gd name="connsiteY20" fmla="*/ 235458 h 154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023616" h="1546225">
                <a:moveTo>
                  <a:pt x="0" y="235458"/>
                </a:moveTo>
                <a:cubicBezTo>
                  <a:pt x="0" y="105410"/>
                  <a:pt x="105409" y="0"/>
                  <a:pt x="235458" y="0"/>
                </a:cubicBezTo>
                <a:lnTo>
                  <a:pt x="503935" y="0"/>
                </a:lnTo>
                <a:lnTo>
                  <a:pt x="503935" y="0"/>
                </a:lnTo>
                <a:lnTo>
                  <a:pt x="1259840" y="0"/>
                </a:lnTo>
                <a:lnTo>
                  <a:pt x="2788157" y="0"/>
                </a:lnTo>
                <a:cubicBezTo>
                  <a:pt x="2918206" y="0"/>
                  <a:pt x="3023616" y="105410"/>
                  <a:pt x="3023616" y="235458"/>
                </a:cubicBezTo>
                <a:lnTo>
                  <a:pt x="3023616" y="824103"/>
                </a:lnTo>
                <a:lnTo>
                  <a:pt x="3023616" y="824103"/>
                </a:lnTo>
                <a:lnTo>
                  <a:pt x="3023616" y="1177290"/>
                </a:lnTo>
                <a:lnTo>
                  <a:pt x="3023616" y="1177290"/>
                </a:lnTo>
                <a:cubicBezTo>
                  <a:pt x="3023616" y="1307338"/>
                  <a:pt x="2918206" y="1412748"/>
                  <a:pt x="2788157" y="1412748"/>
                </a:cubicBezTo>
                <a:lnTo>
                  <a:pt x="1259840" y="1412748"/>
                </a:lnTo>
                <a:lnTo>
                  <a:pt x="702056" y="1546225"/>
                </a:lnTo>
                <a:lnTo>
                  <a:pt x="503935" y="1412748"/>
                </a:lnTo>
                <a:lnTo>
                  <a:pt x="235458" y="1412748"/>
                </a:lnTo>
                <a:cubicBezTo>
                  <a:pt x="105409" y="1412748"/>
                  <a:pt x="0" y="1307338"/>
                  <a:pt x="0" y="1177290"/>
                </a:cubicBezTo>
                <a:lnTo>
                  <a:pt x="0" y="1177290"/>
                </a:lnTo>
                <a:lnTo>
                  <a:pt x="0" y="824103"/>
                </a:lnTo>
                <a:lnTo>
                  <a:pt x="0" y="824103"/>
                </a:lnTo>
                <a:lnTo>
                  <a:pt x="0" y="235458"/>
                </a:lnTo>
              </a:path>
            </a:pathLst>
          </a:custGeom>
          <a:solidFill>
            <a:srgbClr val="ffff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46650" y="2390902"/>
            <a:ext cx="3036316" cy="1558925"/>
          </a:xfrm>
          <a:custGeom>
            <a:avLst/>
            <a:gdLst>
              <a:gd name="connsiteX0" fmla="*/ 6350 w 3036316"/>
              <a:gd name="connsiteY0" fmla="*/ 241808 h 1558925"/>
              <a:gd name="connsiteX1" fmla="*/ 241808 w 3036316"/>
              <a:gd name="connsiteY1" fmla="*/ 6350 h 1558925"/>
              <a:gd name="connsiteX2" fmla="*/ 510285 w 3036316"/>
              <a:gd name="connsiteY2" fmla="*/ 6350 h 1558925"/>
              <a:gd name="connsiteX3" fmla="*/ 510285 w 3036316"/>
              <a:gd name="connsiteY3" fmla="*/ 6350 h 1558925"/>
              <a:gd name="connsiteX4" fmla="*/ 1266190 w 3036316"/>
              <a:gd name="connsiteY4" fmla="*/ 6350 h 1558925"/>
              <a:gd name="connsiteX5" fmla="*/ 2794507 w 3036316"/>
              <a:gd name="connsiteY5" fmla="*/ 6350 h 1558925"/>
              <a:gd name="connsiteX6" fmla="*/ 3029966 w 3036316"/>
              <a:gd name="connsiteY6" fmla="*/ 241808 h 1558925"/>
              <a:gd name="connsiteX7" fmla="*/ 3029966 w 3036316"/>
              <a:gd name="connsiteY7" fmla="*/ 830453 h 1558925"/>
              <a:gd name="connsiteX8" fmla="*/ 3029966 w 3036316"/>
              <a:gd name="connsiteY8" fmla="*/ 830453 h 1558925"/>
              <a:gd name="connsiteX9" fmla="*/ 3029966 w 3036316"/>
              <a:gd name="connsiteY9" fmla="*/ 1183640 h 1558925"/>
              <a:gd name="connsiteX10" fmla="*/ 3029966 w 3036316"/>
              <a:gd name="connsiteY10" fmla="*/ 1183640 h 1558925"/>
              <a:gd name="connsiteX11" fmla="*/ 2794507 w 3036316"/>
              <a:gd name="connsiteY11" fmla="*/ 1419098 h 1558925"/>
              <a:gd name="connsiteX12" fmla="*/ 1266190 w 3036316"/>
              <a:gd name="connsiteY12" fmla="*/ 1419098 h 1558925"/>
              <a:gd name="connsiteX13" fmla="*/ 708406 w 3036316"/>
              <a:gd name="connsiteY13" fmla="*/ 1552575 h 1558925"/>
              <a:gd name="connsiteX14" fmla="*/ 510285 w 3036316"/>
              <a:gd name="connsiteY14" fmla="*/ 1419098 h 1558925"/>
              <a:gd name="connsiteX15" fmla="*/ 241808 w 3036316"/>
              <a:gd name="connsiteY15" fmla="*/ 1419098 h 1558925"/>
              <a:gd name="connsiteX16" fmla="*/ 6350 w 3036316"/>
              <a:gd name="connsiteY16" fmla="*/ 1183640 h 1558925"/>
              <a:gd name="connsiteX17" fmla="*/ 6350 w 3036316"/>
              <a:gd name="connsiteY17" fmla="*/ 1183640 h 1558925"/>
              <a:gd name="connsiteX18" fmla="*/ 6350 w 3036316"/>
              <a:gd name="connsiteY18" fmla="*/ 830453 h 1558925"/>
              <a:gd name="connsiteX19" fmla="*/ 6350 w 3036316"/>
              <a:gd name="connsiteY19" fmla="*/ 830453 h 1558925"/>
              <a:gd name="connsiteX20" fmla="*/ 6350 w 3036316"/>
              <a:gd name="connsiteY20" fmla="*/ 241808 h 1558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036316" h="1558925">
                <a:moveTo>
                  <a:pt x="6350" y="241808"/>
                </a:moveTo>
                <a:cubicBezTo>
                  <a:pt x="6350" y="111760"/>
                  <a:pt x="111759" y="6350"/>
                  <a:pt x="241808" y="6350"/>
                </a:cubicBezTo>
                <a:lnTo>
                  <a:pt x="510285" y="6350"/>
                </a:lnTo>
                <a:lnTo>
                  <a:pt x="510285" y="6350"/>
                </a:lnTo>
                <a:lnTo>
                  <a:pt x="1266190" y="6350"/>
                </a:lnTo>
                <a:lnTo>
                  <a:pt x="2794507" y="6350"/>
                </a:lnTo>
                <a:cubicBezTo>
                  <a:pt x="2924556" y="6350"/>
                  <a:pt x="3029966" y="111760"/>
                  <a:pt x="3029966" y="241808"/>
                </a:cubicBezTo>
                <a:lnTo>
                  <a:pt x="3029966" y="830453"/>
                </a:lnTo>
                <a:lnTo>
                  <a:pt x="3029966" y="830453"/>
                </a:lnTo>
                <a:lnTo>
                  <a:pt x="3029966" y="1183640"/>
                </a:lnTo>
                <a:lnTo>
                  <a:pt x="3029966" y="1183640"/>
                </a:lnTo>
                <a:cubicBezTo>
                  <a:pt x="3029966" y="1313688"/>
                  <a:pt x="2924556" y="1419098"/>
                  <a:pt x="2794507" y="1419098"/>
                </a:cubicBezTo>
                <a:lnTo>
                  <a:pt x="1266190" y="1419098"/>
                </a:lnTo>
                <a:lnTo>
                  <a:pt x="708406" y="1552575"/>
                </a:lnTo>
                <a:lnTo>
                  <a:pt x="510285" y="1419098"/>
                </a:lnTo>
                <a:lnTo>
                  <a:pt x="241808" y="1419098"/>
                </a:lnTo>
                <a:cubicBezTo>
                  <a:pt x="111759" y="1419098"/>
                  <a:pt x="6350" y="1313688"/>
                  <a:pt x="6350" y="1183640"/>
                </a:cubicBezTo>
                <a:lnTo>
                  <a:pt x="6350" y="1183640"/>
                </a:lnTo>
                <a:lnTo>
                  <a:pt x="6350" y="830453"/>
                </a:lnTo>
                <a:lnTo>
                  <a:pt x="6350" y="830453"/>
                </a:lnTo>
                <a:lnTo>
                  <a:pt x="6350" y="24180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803400"/>
            <a:ext cx="152400" cy="1562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1358900"/>
            <a:ext cx="7734300" cy="152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29700" y="1803400"/>
            <a:ext cx="152400" cy="1485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03700" y="6197600"/>
            <a:ext cx="1511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架构优化与迭代演进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4200" y="3937000"/>
            <a:ext cx="1778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方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向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具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体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目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标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4200" y="59309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4200" y="61341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措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9100" y="2324100"/>
            <a:ext cx="4318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企</a:t>
            </a:r>
          </a:p>
          <a:p>
            <a:pPr>
              <a:lnSpc>
                <a:spcPts val="1600"/>
              </a:lnSpc>
              <a:tabLst>
                <a:tab pos="762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15748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953500" y="2298700"/>
            <a:ext cx="4445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</a:t>
            </a:r>
          </a:p>
          <a:p>
            <a:pPr>
              <a:lnSpc>
                <a:spcPts val="16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户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2667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953500" y="15748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体验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10200" y="19685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资源整合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54400" y="2362200"/>
            <a:ext cx="533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全渠道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33500" y="2667000"/>
            <a:ext cx="142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多渠道（现阶段）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13600" y="5803900"/>
            <a:ext cx="1371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绩效与考核体系优化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63900" y="5803900"/>
            <a:ext cx="1384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O2O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流程梳理与优化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07000" y="5803900"/>
            <a:ext cx="1371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组织模式与岗责优化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44600" y="5803900"/>
            <a:ext cx="15367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全渠道及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O2O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策略优化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304800"/>
            <a:ext cx="91440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870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生态系统理解及全渠道蓝图建议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传统零售发展趋势</a:t>
            </a:r>
          </a:p>
          <a:p>
            <a:pPr>
              <a:lnSpc>
                <a:spcPts val="3500"/>
              </a:lnSpc>
              <a:tabLst>
                <a:tab pos="2870200" algn="l"/>
              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为应对线上零售对于传统零售的冲击，王府井将因需而变，从多渠道及跨渠道向全</a:t>
            </a:r>
          </a:p>
          <a:p>
            <a:pPr>
              <a:lnSpc>
                <a:spcPts val="2100"/>
              </a:lnSpc>
              <a:tabLst>
                <a:tab pos="2870200" algn="l"/>
              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渠道转型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28702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加速全渠道转型变革，提升企业整体零售能力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4064000"/>
            <a:ext cx="1016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itchFamily="18" charset="0"/>
                <a:cs typeface="Times New Roman" pitchFamily="18" charset="0"/>
              </a:rPr>
              <a:t>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itchFamily="18" charset="0"/>
                <a:cs typeface="Times New Roman" pitchFamily="18" charset="0"/>
              </a:rPr>
              <a:t>►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itchFamily="18" charset="0"/>
                <a:cs typeface="Times New Roman" pitchFamily="18" charset="0"/>
              </a:rPr>
              <a:t>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itchFamily="18" charset="0"/>
                <a:cs typeface="Times New Roman" pitchFamily="18" charset="0"/>
              </a:rPr>
              <a:t>►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itchFamily="18" charset="0"/>
                <a:cs typeface="Times New Roman" pitchFamily="18" charset="0"/>
              </a:rPr>
              <a:t>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20800" y="4051300"/>
            <a:ext cx="20193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增强多渠道与跨渠道能力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拓展多个渠道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消费者能够通过多个渠道与王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府井进行交互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相互独立的渠道组织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王府井的渠道知识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能力相互独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立存在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46500" y="4064000"/>
            <a:ext cx="1016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itchFamily="18" charset="0"/>
                <a:cs typeface="Times New Roman" pitchFamily="18" charset="0"/>
              </a:rPr>
              <a:t>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itchFamily="18" charset="0"/>
                <a:cs typeface="Times New Roman" pitchFamily="18" charset="0"/>
              </a:rPr>
              <a:t>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itchFamily="18" charset="0"/>
                <a:cs typeface="Times New Roman" pitchFamily="18" charset="0"/>
              </a:rPr>
              <a:t>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24300" y="4051300"/>
            <a:ext cx="20828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提供全渠道购物与服务体验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消费者将王府井的多个渠道视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同为同一品牌下的不同交互界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面，在各渠道享受到的服务及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流程同质无差异并可无缝连接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王府井实现对顾客的“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360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度视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图”的精确营销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89700" y="4076700"/>
            <a:ext cx="101600" cy="156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itchFamily="18" charset="0"/>
                <a:cs typeface="Times New Roman" pitchFamily="18" charset="0"/>
              </a:rPr>
              <a:t>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itchFamily="18" charset="0"/>
                <a:cs typeface="Times New Roman" pitchFamily="18" charset="0"/>
              </a:rPr>
              <a:t>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itchFamily="18" charset="0"/>
                <a:cs typeface="Times New Roman" pitchFamily="18" charset="0"/>
              </a:rPr>
              <a:t>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ffd200"/>
                </a:solidFill>
                <a:latin typeface="Times New Roman" pitchFamily="18" charset="0"/>
                <a:cs typeface="Times New Roman" pitchFamily="18" charset="0"/>
              </a:rPr>
              <a:t>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67500" y="4051300"/>
            <a:ext cx="1981200" cy="157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以客户为中心推动资源整合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基于全渠道消费者深度洞察，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支持精准营销、精细化运营与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差异化服务</a:t>
            </a:r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资源全面整合，平台对外开放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，全面开放供应链能力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持续推进盈利模式创新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05400" y="2565400"/>
            <a:ext cx="26670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28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排名前五大的全渠道能力：</a:t>
            </a:r>
          </a:p>
          <a:p>
            <a:pPr>
              <a:lnSpc>
                <a:spcPts val="2000"/>
              </a:lnSpc>
              <a:tabLst>
                <a:tab pos="228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①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实时跟踪订单状态</a:t>
            </a:r>
          </a:p>
          <a:p>
            <a:pPr>
              <a:lnSpc>
                <a:spcPts val="1400"/>
              </a:lnSpc>
              <a:tabLst>
                <a:tab pos="228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②</a:t>
            </a:r>
          </a:p>
          <a:p>
            <a:pPr>
              <a:lnSpc>
                <a:spcPts val="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优惠券可以在门店和线上通用</a:t>
            </a:r>
          </a:p>
          <a:p>
            <a:pPr>
              <a:lnSpc>
                <a:spcPts val="1400"/>
              </a:lnSpc>
              <a:tabLst>
                <a:tab pos="228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③</a:t>
            </a:r>
          </a:p>
          <a:p>
            <a:pPr>
              <a:lnSpc>
                <a:spcPts val="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能够找到在门店脱销商品并送货到家</a:t>
            </a:r>
          </a:p>
          <a:p>
            <a:pPr>
              <a:lnSpc>
                <a:spcPts val="1400"/>
              </a:lnSpc>
              <a:tabLst>
                <a:tab pos="228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④</a:t>
            </a:r>
          </a:p>
          <a:p>
            <a:pPr>
              <a:lnSpc>
                <a:spcPts val="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忠诚度计划的收益在不同渠道通用</a:t>
            </a:r>
          </a:p>
          <a:p>
            <a:pPr>
              <a:lnSpc>
                <a:spcPts val="1400"/>
              </a:lnSpc>
              <a:tabLst>
                <a:tab pos="2286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⑤</a:t>
            </a:r>
          </a:p>
          <a:p>
            <a:pPr>
              <a:lnSpc>
                <a:spcPts val="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网店购买商品可在门店退换货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1460500" y="3937000"/>
            <a:ext cx="914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外部开放平台</a:t>
            </a:r>
          </a:p>
        </p:txBody>
      </p:sp>
      <p:sp>
        <p:nvSpPr>
          <p:cNvPr id="2" name="TextBox 1"/>
          <p:cNvSpPr txBox="1"/>
          <p:nvPr/>
        </p:nvSpPr>
        <p:spPr>
          <a:xfrm rot="16200000">
            <a:off x="1955800" y="39370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会员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0" y="1727200"/>
            <a:ext cx="8890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  <a:tab pos="127000" algn="l"/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统一会员</a:t>
            </a:r>
          </a:p>
          <a:p>
            <a:pPr>
              <a:lnSpc>
                <a:spcPts val="1600"/>
              </a:lnSpc>
              <a:tabLst>
                <a:tab pos="88900" algn="l"/>
                <a:tab pos="127000" algn="l"/>
                <a:tab pos="2794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运营与管理</a:t>
            </a:r>
          </a:p>
          <a:p>
            <a:pPr>
              <a:lnSpc>
                <a:spcPts val="1900"/>
              </a:lnSpc>
              <a:tabLst>
                <a:tab pos="88900" algn="l"/>
                <a:tab pos="127000" algn="l"/>
                <a:tab pos="279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会员数据</a:t>
            </a:r>
          </a:p>
          <a:p>
            <a:pPr>
              <a:lnSpc>
                <a:spcPts val="1800"/>
              </a:lnSpc>
              <a:tabLst>
                <a:tab pos="88900" algn="l"/>
                <a:tab pos="127000" algn="l"/>
                <a:tab pos="2794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分析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90000" y="2730500"/>
            <a:ext cx="609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会员精细</a:t>
            </a:r>
          </a:p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化营销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90000" y="38989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会员特色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42400" y="4127500"/>
            <a:ext cx="304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0" y="4483100"/>
            <a:ext cx="609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会员回馈</a:t>
            </a:r>
          </a:p>
          <a:p>
            <a:pPr>
              <a:lnSpc>
                <a:spcPts val="18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0" y="38989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会员账户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10400" y="4127500"/>
            <a:ext cx="304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0" y="2730500"/>
            <a:ext cx="609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会员权益</a:t>
            </a:r>
          </a:p>
          <a:p>
            <a:pPr>
              <a:lnSpc>
                <a:spcPts val="18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26100" y="1727200"/>
            <a:ext cx="7112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08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统一会员</a:t>
            </a:r>
          </a:p>
          <a:p>
            <a:pPr>
              <a:lnSpc>
                <a:spcPts val="1600"/>
              </a:lnSpc>
              <a:tabLst>
                <a:tab pos="508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电子帐户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积分帐户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76900" y="2806700"/>
            <a:ext cx="6096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28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储值帐户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28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优惠券帐</a:t>
            </a:r>
          </a:p>
          <a:p>
            <a:pPr>
              <a:lnSpc>
                <a:spcPts val="14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596900"/>
            <a:ext cx="8255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分步骤整合线上、线下各渠道会员信息，统一会员识别与认证、积分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/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储值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/</a:t>
            </a: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优惠券帐户管理，逐步提升会员运营与管理能力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1500" y="736600"/>
            <a:ext cx="16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65200" y="3022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超市会员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03700" y="2768600"/>
            <a:ext cx="5334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邮箱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VIP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卡号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0" y="1714500"/>
            <a:ext cx="10668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048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统一会员识别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手机号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41800" y="3759200"/>
            <a:ext cx="457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微信号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49700" y="4178300"/>
            <a:ext cx="10287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临时号码（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Wi-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Fi</a:t>
            </a:r>
            <a:r>
              <a:rPr lang="en-US" altLang="zh-CN" sz="1202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、营销活动）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30900" y="3848100"/>
            <a:ext cx="1143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6600" y="5588000"/>
            <a:ext cx="88392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建立以会员制为载体，统一线上、线下各渠道会员认证与管理，以积分为杠杆，以客户洞察出发，以精准营销为手段，以提高客户忠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诚度带来长期回报为目的的忠诚度管理体系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打造基础的会员体系是忠诚度营销的基础，基于目标客群的特征和行为分析，制定针对性的会员计划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" y="5727700"/>
            <a:ext cx="762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298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8200" y="1714500"/>
            <a:ext cx="2133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286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分步骤构建一体化会员体系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46400" y="38989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会员管理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62300" y="23749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3400" y="30353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82800" y="3136900"/>
            <a:ext cx="1193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PC/H5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商城会员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37719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05000" y="4597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③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152402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152402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189918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1899183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2274341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2274341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264937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264937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264937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024530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024530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024530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399688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399688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399688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774846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774846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774846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150004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150004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150004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52516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52516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52516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90019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900193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900193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5275389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5275389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5275389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565053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565053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6025667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6025667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15176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63944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4495800"/>
            <a:ext cx="251459" cy="431292"/>
          </a:xfrm>
          <a:custGeom>
            <a:avLst/>
            <a:gdLst>
              <a:gd name="connsiteX0" fmla="*/ 0 w 251459"/>
              <a:gd name="connsiteY0" fmla="*/ 107822 h 431292"/>
              <a:gd name="connsiteX1" fmla="*/ 125729 w 251459"/>
              <a:gd name="connsiteY1" fmla="*/ 107822 h 431292"/>
              <a:gd name="connsiteX2" fmla="*/ 125729 w 251459"/>
              <a:gd name="connsiteY2" fmla="*/ 0 h 431292"/>
              <a:gd name="connsiteX3" fmla="*/ 251459 w 251459"/>
              <a:gd name="connsiteY3" fmla="*/ 215646 h 431292"/>
              <a:gd name="connsiteX4" fmla="*/ 125729 w 251459"/>
              <a:gd name="connsiteY4" fmla="*/ 431291 h 431292"/>
              <a:gd name="connsiteX5" fmla="*/ 125729 w 251459"/>
              <a:gd name="connsiteY5" fmla="*/ 323469 h 431292"/>
              <a:gd name="connsiteX6" fmla="*/ 0 w 251459"/>
              <a:gd name="connsiteY6" fmla="*/ 323469 h 431292"/>
              <a:gd name="connsiteX7" fmla="*/ 0 w 251459"/>
              <a:gd name="connsiteY7" fmla="*/ 10782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1292">
                <a:moveTo>
                  <a:pt x="0" y="107822"/>
                </a:moveTo>
                <a:lnTo>
                  <a:pt x="125729" y="107822"/>
                </a:lnTo>
                <a:lnTo>
                  <a:pt x="125729" y="0"/>
                </a:lnTo>
                <a:lnTo>
                  <a:pt x="251459" y="215646"/>
                </a:lnTo>
                <a:lnTo>
                  <a:pt x="125729" y="431291"/>
                </a:lnTo>
                <a:lnTo>
                  <a:pt x="125729" y="323469"/>
                </a:lnTo>
                <a:lnTo>
                  <a:pt x="0" y="323469"/>
                </a:lnTo>
                <a:lnTo>
                  <a:pt x="0" y="10782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目录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1600200"/>
            <a:ext cx="1143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1600200"/>
            <a:ext cx="32385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2794000"/>
            <a:ext cx="3175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3-1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3-2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3-3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3-4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3-5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3-6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3-7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66900" y="2794000"/>
            <a:ext cx="8001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单品管理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价格管理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订单管理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库存管理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会员管理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营销管理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支付管理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客服管理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5715000"/>
            <a:ext cx="114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5715000"/>
            <a:ext cx="26289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38428" y="1676400"/>
            <a:ext cx="2415540" cy="4648200"/>
          </a:xfrm>
          <a:custGeom>
            <a:avLst/>
            <a:gdLst>
              <a:gd name="connsiteX0" fmla="*/ 0 w 2415540"/>
              <a:gd name="connsiteY0" fmla="*/ 4648200 h 4648200"/>
              <a:gd name="connsiteX1" fmla="*/ 2415540 w 2415540"/>
              <a:gd name="connsiteY1" fmla="*/ 4648200 h 4648200"/>
              <a:gd name="connsiteX2" fmla="*/ 2415540 w 2415540"/>
              <a:gd name="connsiteY2" fmla="*/ 0 h 4648200"/>
              <a:gd name="connsiteX3" fmla="*/ 0 w 2415540"/>
              <a:gd name="connsiteY3" fmla="*/ 0 h 4648200"/>
              <a:gd name="connsiteX4" fmla="*/ 0 w 2415540"/>
              <a:gd name="connsiteY4" fmla="*/ 4648200 h 464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15540" h="4648200">
                <a:moveTo>
                  <a:pt x="0" y="4648200"/>
                </a:moveTo>
                <a:lnTo>
                  <a:pt x="2415540" y="4648200"/>
                </a:lnTo>
                <a:lnTo>
                  <a:pt x="2415540" y="0"/>
                </a:lnTo>
                <a:lnTo>
                  <a:pt x="0" y="0"/>
                </a:lnTo>
                <a:lnTo>
                  <a:pt x="0" y="464820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32078" y="1670050"/>
            <a:ext cx="2428240" cy="4660900"/>
          </a:xfrm>
          <a:custGeom>
            <a:avLst/>
            <a:gdLst>
              <a:gd name="connsiteX0" fmla="*/ 6350 w 2428240"/>
              <a:gd name="connsiteY0" fmla="*/ 4654550 h 4660900"/>
              <a:gd name="connsiteX1" fmla="*/ 2421890 w 2428240"/>
              <a:gd name="connsiteY1" fmla="*/ 4654550 h 4660900"/>
              <a:gd name="connsiteX2" fmla="*/ 2421890 w 2428240"/>
              <a:gd name="connsiteY2" fmla="*/ 6350 h 4660900"/>
              <a:gd name="connsiteX3" fmla="*/ 6350 w 2428240"/>
              <a:gd name="connsiteY3" fmla="*/ 6350 h 4660900"/>
              <a:gd name="connsiteX4" fmla="*/ 6350 w 2428240"/>
              <a:gd name="connsiteY4" fmla="*/ 4654550 h 466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28240" h="4660900">
                <a:moveTo>
                  <a:pt x="6350" y="4654550"/>
                </a:moveTo>
                <a:lnTo>
                  <a:pt x="2421890" y="4654550"/>
                </a:lnTo>
                <a:lnTo>
                  <a:pt x="2421890" y="6350"/>
                </a:lnTo>
                <a:lnTo>
                  <a:pt x="6350" y="6350"/>
                </a:lnTo>
                <a:lnTo>
                  <a:pt x="6350" y="4654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10940" y="1676400"/>
            <a:ext cx="2415540" cy="4648200"/>
          </a:xfrm>
          <a:custGeom>
            <a:avLst/>
            <a:gdLst>
              <a:gd name="connsiteX0" fmla="*/ 0 w 2415540"/>
              <a:gd name="connsiteY0" fmla="*/ 4648200 h 4648200"/>
              <a:gd name="connsiteX1" fmla="*/ 2415539 w 2415540"/>
              <a:gd name="connsiteY1" fmla="*/ 4648200 h 4648200"/>
              <a:gd name="connsiteX2" fmla="*/ 2415539 w 2415540"/>
              <a:gd name="connsiteY2" fmla="*/ 0 h 4648200"/>
              <a:gd name="connsiteX3" fmla="*/ 0 w 2415540"/>
              <a:gd name="connsiteY3" fmla="*/ 0 h 4648200"/>
              <a:gd name="connsiteX4" fmla="*/ 0 w 2415540"/>
              <a:gd name="connsiteY4" fmla="*/ 4648200 h 464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15540" h="4648200">
                <a:moveTo>
                  <a:pt x="0" y="4648200"/>
                </a:moveTo>
                <a:lnTo>
                  <a:pt x="2415539" y="4648200"/>
                </a:lnTo>
                <a:lnTo>
                  <a:pt x="2415539" y="0"/>
                </a:lnTo>
                <a:lnTo>
                  <a:pt x="0" y="0"/>
                </a:lnTo>
                <a:lnTo>
                  <a:pt x="0" y="464820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04590" y="1670050"/>
            <a:ext cx="2428240" cy="4660900"/>
          </a:xfrm>
          <a:custGeom>
            <a:avLst/>
            <a:gdLst>
              <a:gd name="connsiteX0" fmla="*/ 6350 w 2428240"/>
              <a:gd name="connsiteY0" fmla="*/ 4654550 h 4660900"/>
              <a:gd name="connsiteX1" fmla="*/ 2421889 w 2428240"/>
              <a:gd name="connsiteY1" fmla="*/ 4654550 h 4660900"/>
              <a:gd name="connsiteX2" fmla="*/ 2421889 w 2428240"/>
              <a:gd name="connsiteY2" fmla="*/ 6350 h 4660900"/>
              <a:gd name="connsiteX3" fmla="*/ 6350 w 2428240"/>
              <a:gd name="connsiteY3" fmla="*/ 6350 h 4660900"/>
              <a:gd name="connsiteX4" fmla="*/ 6350 w 2428240"/>
              <a:gd name="connsiteY4" fmla="*/ 4654550 h 466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28240" h="4660900">
                <a:moveTo>
                  <a:pt x="6350" y="4654550"/>
                </a:moveTo>
                <a:lnTo>
                  <a:pt x="2421889" y="4654550"/>
                </a:lnTo>
                <a:lnTo>
                  <a:pt x="2421889" y="6350"/>
                </a:lnTo>
                <a:lnTo>
                  <a:pt x="6350" y="6350"/>
                </a:lnTo>
                <a:lnTo>
                  <a:pt x="6350" y="4654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2286000"/>
            <a:ext cx="806196" cy="1277112"/>
          </a:xfrm>
          <a:custGeom>
            <a:avLst/>
            <a:gdLst>
              <a:gd name="connsiteX0" fmla="*/ 0 w 806196"/>
              <a:gd name="connsiteY0" fmla="*/ 638556 h 1277112"/>
              <a:gd name="connsiteX1" fmla="*/ 403098 w 806196"/>
              <a:gd name="connsiteY1" fmla="*/ 0 h 1277112"/>
              <a:gd name="connsiteX2" fmla="*/ 806196 w 806196"/>
              <a:gd name="connsiteY2" fmla="*/ 638556 h 1277112"/>
              <a:gd name="connsiteX3" fmla="*/ 403098 w 806196"/>
              <a:gd name="connsiteY3" fmla="*/ 1277112 h 1277112"/>
              <a:gd name="connsiteX4" fmla="*/ 0 w 806196"/>
              <a:gd name="connsiteY4" fmla="*/ 638556 h 1277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6196" h="1277112">
                <a:moveTo>
                  <a:pt x="0" y="638556"/>
                </a:moveTo>
                <a:cubicBezTo>
                  <a:pt x="0" y="285876"/>
                  <a:pt x="180466" y="0"/>
                  <a:pt x="403098" y="0"/>
                </a:cubicBezTo>
                <a:cubicBezTo>
                  <a:pt x="625728" y="0"/>
                  <a:pt x="806196" y="285876"/>
                  <a:pt x="806196" y="638556"/>
                </a:cubicBezTo>
                <a:cubicBezTo>
                  <a:pt x="806196" y="991234"/>
                  <a:pt x="625728" y="1277112"/>
                  <a:pt x="403098" y="1277112"/>
                </a:cubicBezTo>
                <a:cubicBezTo>
                  <a:pt x="180466" y="1277112"/>
                  <a:pt x="0" y="991234"/>
                  <a:pt x="0" y="638556"/>
                </a:cubicBez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2279650"/>
            <a:ext cx="818896" cy="1289812"/>
          </a:xfrm>
          <a:custGeom>
            <a:avLst/>
            <a:gdLst>
              <a:gd name="connsiteX0" fmla="*/ 6350 w 818896"/>
              <a:gd name="connsiteY0" fmla="*/ 644906 h 1289812"/>
              <a:gd name="connsiteX1" fmla="*/ 409448 w 818896"/>
              <a:gd name="connsiteY1" fmla="*/ 6350 h 1289812"/>
              <a:gd name="connsiteX2" fmla="*/ 812546 w 818896"/>
              <a:gd name="connsiteY2" fmla="*/ 644906 h 1289812"/>
              <a:gd name="connsiteX3" fmla="*/ 409448 w 818896"/>
              <a:gd name="connsiteY3" fmla="*/ 1283462 h 1289812"/>
              <a:gd name="connsiteX4" fmla="*/ 6350 w 818896"/>
              <a:gd name="connsiteY4" fmla="*/ 644906 h 12898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8896" h="1289812">
                <a:moveTo>
                  <a:pt x="6350" y="644906"/>
                </a:moveTo>
                <a:cubicBezTo>
                  <a:pt x="6350" y="292226"/>
                  <a:pt x="186816" y="6350"/>
                  <a:pt x="409448" y="6350"/>
                </a:cubicBezTo>
                <a:cubicBezTo>
                  <a:pt x="632078" y="6350"/>
                  <a:pt x="812546" y="292226"/>
                  <a:pt x="812546" y="644906"/>
                </a:cubicBezTo>
                <a:cubicBezTo>
                  <a:pt x="812546" y="997584"/>
                  <a:pt x="632078" y="1283462"/>
                  <a:pt x="409448" y="1283462"/>
                </a:cubicBezTo>
                <a:cubicBezTo>
                  <a:pt x="186816" y="1283462"/>
                  <a:pt x="6350" y="997584"/>
                  <a:pt x="6350" y="64490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4483608"/>
            <a:ext cx="806196" cy="1278635"/>
          </a:xfrm>
          <a:custGeom>
            <a:avLst/>
            <a:gdLst>
              <a:gd name="connsiteX0" fmla="*/ 0 w 806196"/>
              <a:gd name="connsiteY0" fmla="*/ 639317 h 1278635"/>
              <a:gd name="connsiteX1" fmla="*/ 403098 w 806196"/>
              <a:gd name="connsiteY1" fmla="*/ 0 h 1278635"/>
              <a:gd name="connsiteX2" fmla="*/ 806196 w 806196"/>
              <a:gd name="connsiteY2" fmla="*/ 639317 h 1278635"/>
              <a:gd name="connsiteX3" fmla="*/ 403098 w 806196"/>
              <a:gd name="connsiteY3" fmla="*/ 1278635 h 1278635"/>
              <a:gd name="connsiteX4" fmla="*/ 0 w 806196"/>
              <a:gd name="connsiteY4" fmla="*/ 639317 h 12786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6196" h="1278635">
                <a:moveTo>
                  <a:pt x="0" y="639317"/>
                </a:moveTo>
                <a:cubicBezTo>
                  <a:pt x="0" y="286257"/>
                  <a:pt x="180466" y="0"/>
                  <a:pt x="403098" y="0"/>
                </a:cubicBezTo>
                <a:cubicBezTo>
                  <a:pt x="625728" y="0"/>
                  <a:pt x="806196" y="286257"/>
                  <a:pt x="806196" y="639317"/>
                </a:cubicBezTo>
                <a:cubicBezTo>
                  <a:pt x="806196" y="992377"/>
                  <a:pt x="625728" y="1278635"/>
                  <a:pt x="403098" y="1278635"/>
                </a:cubicBezTo>
                <a:cubicBezTo>
                  <a:pt x="180466" y="1278635"/>
                  <a:pt x="0" y="992377"/>
                  <a:pt x="0" y="639317"/>
                </a:cubicBez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4477258"/>
            <a:ext cx="818896" cy="1291335"/>
          </a:xfrm>
          <a:custGeom>
            <a:avLst/>
            <a:gdLst>
              <a:gd name="connsiteX0" fmla="*/ 6350 w 818896"/>
              <a:gd name="connsiteY0" fmla="*/ 645667 h 1291335"/>
              <a:gd name="connsiteX1" fmla="*/ 409448 w 818896"/>
              <a:gd name="connsiteY1" fmla="*/ 6350 h 1291335"/>
              <a:gd name="connsiteX2" fmla="*/ 812546 w 818896"/>
              <a:gd name="connsiteY2" fmla="*/ 645667 h 1291335"/>
              <a:gd name="connsiteX3" fmla="*/ 409448 w 818896"/>
              <a:gd name="connsiteY3" fmla="*/ 1284985 h 1291335"/>
              <a:gd name="connsiteX4" fmla="*/ 6350 w 818896"/>
              <a:gd name="connsiteY4" fmla="*/ 645667 h 1291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8896" h="1291335">
                <a:moveTo>
                  <a:pt x="6350" y="645667"/>
                </a:moveTo>
                <a:cubicBezTo>
                  <a:pt x="6350" y="292607"/>
                  <a:pt x="186816" y="6350"/>
                  <a:pt x="409448" y="6350"/>
                </a:cubicBezTo>
                <a:cubicBezTo>
                  <a:pt x="632078" y="6350"/>
                  <a:pt x="812546" y="292607"/>
                  <a:pt x="812546" y="645667"/>
                </a:cubicBezTo>
                <a:cubicBezTo>
                  <a:pt x="812546" y="998727"/>
                  <a:pt x="632078" y="1284985"/>
                  <a:pt x="409448" y="1284985"/>
                </a:cubicBezTo>
                <a:cubicBezTo>
                  <a:pt x="186816" y="1284985"/>
                  <a:pt x="6350" y="998727"/>
                  <a:pt x="6350" y="64566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3502" y="4000246"/>
            <a:ext cx="9373108" cy="21844"/>
          </a:xfrm>
          <a:custGeom>
            <a:avLst/>
            <a:gdLst>
              <a:gd name="connsiteX0" fmla="*/ 6350 w 9373108"/>
              <a:gd name="connsiteY0" fmla="*/ 6350 h 21844"/>
              <a:gd name="connsiteX1" fmla="*/ 9366758 w 937310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73108" h="21844">
                <a:moveTo>
                  <a:pt x="6350" y="6350"/>
                </a:moveTo>
                <a:lnTo>
                  <a:pt x="936675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1668" y="3563112"/>
            <a:ext cx="478536" cy="920496"/>
          </a:xfrm>
          <a:custGeom>
            <a:avLst/>
            <a:gdLst>
              <a:gd name="connsiteX0" fmla="*/ 0 w 478536"/>
              <a:gd name="connsiteY0" fmla="*/ 107569 h 920496"/>
              <a:gd name="connsiteX1" fmla="*/ 239268 w 478536"/>
              <a:gd name="connsiteY1" fmla="*/ 0 h 920496"/>
              <a:gd name="connsiteX2" fmla="*/ 478535 w 478536"/>
              <a:gd name="connsiteY2" fmla="*/ 107569 h 920496"/>
              <a:gd name="connsiteX3" fmla="*/ 358901 w 478536"/>
              <a:gd name="connsiteY3" fmla="*/ 107569 h 920496"/>
              <a:gd name="connsiteX4" fmla="*/ 358901 w 478536"/>
              <a:gd name="connsiteY4" fmla="*/ 812927 h 920496"/>
              <a:gd name="connsiteX5" fmla="*/ 478535 w 478536"/>
              <a:gd name="connsiteY5" fmla="*/ 812927 h 920496"/>
              <a:gd name="connsiteX6" fmla="*/ 239268 w 478536"/>
              <a:gd name="connsiteY6" fmla="*/ 920496 h 920496"/>
              <a:gd name="connsiteX7" fmla="*/ 0 w 478536"/>
              <a:gd name="connsiteY7" fmla="*/ 812927 h 920496"/>
              <a:gd name="connsiteX8" fmla="*/ 119633 w 478536"/>
              <a:gd name="connsiteY8" fmla="*/ 812927 h 920496"/>
              <a:gd name="connsiteX9" fmla="*/ 119633 w 478536"/>
              <a:gd name="connsiteY9" fmla="*/ 107569 h 920496"/>
              <a:gd name="connsiteX10" fmla="*/ 0 w 478536"/>
              <a:gd name="connsiteY10" fmla="*/ 107569 h 920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478536" h="920496">
                <a:moveTo>
                  <a:pt x="0" y="107569"/>
                </a:moveTo>
                <a:lnTo>
                  <a:pt x="239268" y="0"/>
                </a:lnTo>
                <a:lnTo>
                  <a:pt x="478535" y="107569"/>
                </a:lnTo>
                <a:lnTo>
                  <a:pt x="358901" y="107569"/>
                </a:lnTo>
                <a:lnTo>
                  <a:pt x="358901" y="812927"/>
                </a:lnTo>
                <a:lnTo>
                  <a:pt x="478535" y="812927"/>
                </a:lnTo>
                <a:lnTo>
                  <a:pt x="239268" y="920496"/>
                </a:lnTo>
                <a:lnTo>
                  <a:pt x="0" y="812927"/>
                </a:lnTo>
                <a:lnTo>
                  <a:pt x="119633" y="812927"/>
                </a:lnTo>
                <a:lnTo>
                  <a:pt x="119633" y="107569"/>
                </a:lnTo>
                <a:lnTo>
                  <a:pt x="0" y="107569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5318" y="3556762"/>
            <a:ext cx="491236" cy="933196"/>
          </a:xfrm>
          <a:custGeom>
            <a:avLst/>
            <a:gdLst>
              <a:gd name="connsiteX0" fmla="*/ 6350 w 491236"/>
              <a:gd name="connsiteY0" fmla="*/ 113919 h 933196"/>
              <a:gd name="connsiteX1" fmla="*/ 245618 w 491236"/>
              <a:gd name="connsiteY1" fmla="*/ 6350 h 933196"/>
              <a:gd name="connsiteX2" fmla="*/ 484885 w 491236"/>
              <a:gd name="connsiteY2" fmla="*/ 113919 h 933196"/>
              <a:gd name="connsiteX3" fmla="*/ 365251 w 491236"/>
              <a:gd name="connsiteY3" fmla="*/ 113919 h 933196"/>
              <a:gd name="connsiteX4" fmla="*/ 365251 w 491236"/>
              <a:gd name="connsiteY4" fmla="*/ 819277 h 933196"/>
              <a:gd name="connsiteX5" fmla="*/ 484885 w 491236"/>
              <a:gd name="connsiteY5" fmla="*/ 819277 h 933196"/>
              <a:gd name="connsiteX6" fmla="*/ 245618 w 491236"/>
              <a:gd name="connsiteY6" fmla="*/ 926846 h 933196"/>
              <a:gd name="connsiteX7" fmla="*/ 6350 w 491236"/>
              <a:gd name="connsiteY7" fmla="*/ 819277 h 933196"/>
              <a:gd name="connsiteX8" fmla="*/ 125983 w 491236"/>
              <a:gd name="connsiteY8" fmla="*/ 819277 h 933196"/>
              <a:gd name="connsiteX9" fmla="*/ 125983 w 491236"/>
              <a:gd name="connsiteY9" fmla="*/ 113919 h 933196"/>
              <a:gd name="connsiteX10" fmla="*/ 6350 w 491236"/>
              <a:gd name="connsiteY10" fmla="*/ 113919 h 9331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491236" h="933196">
                <a:moveTo>
                  <a:pt x="6350" y="113919"/>
                </a:moveTo>
                <a:lnTo>
                  <a:pt x="245618" y="6350"/>
                </a:lnTo>
                <a:lnTo>
                  <a:pt x="484885" y="113919"/>
                </a:lnTo>
                <a:lnTo>
                  <a:pt x="365251" y="113919"/>
                </a:lnTo>
                <a:lnTo>
                  <a:pt x="365251" y="819277"/>
                </a:lnTo>
                <a:lnTo>
                  <a:pt x="484885" y="819277"/>
                </a:lnTo>
                <a:lnTo>
                  <a:pt x="245618" y="926846"/>
                </a:lnTo>
                <a:lnTo>
                  <a:pt x="6350" y="819277"/>
                </a:lnTo>
                <a:lnTo>
                  <a:pt x="125983" y="819277"/>
                </a:lnTo>
                <a:lnTo>
                  <a:pt x="125983" y="113919"/>
                </a:lnTo>
                <a:lnTo>
                  <a:pt x="6350" y="11391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07692" y="4244340"/>
            <a:ext cx="664463" cy="1851659"/>
          </a:xfrm>
          <a:custGeom>
            <a:avLst/>
            <a:gdLst>
              <a:gd name="connsiteX0" fmla="*/ 0 w 664463"/>
              <a:gd name="connsiteY0" fmla="*/ 1851659 h 1851659"/>
              <a:gd name="connsiteX1" fmla="*/ 664463 w 664463"/>
              <a:gd name="connsiteY1" fmla="*/ 1851659 h 1851659"/>
              <a:gd name="connsiteX2" fmla="*/ 664463 w 664463"/>
              <a:gd name="connsiteY2" fmla="*/ 0 h 1851659"/>
              <a:gd name="connsiteX3" fmla="*/ 0 w 664463"/>
              <a:gd name="connsiteY3" fmla="*/ 0 h 1851659"/>
              <a:gd name="connsiteX4" fmla="*/ 0 w 664463"/>
              <a:gd name="connsiteY4" fmla="*/ 1851659 h 18516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4463" h="1851659">
                <a:moveTo>
                  <a:pt x="0" y="1851659"/>
                </a:moveTo>
                <a:lnTo>
                  <a:pt x="664463" y="1851659"/>
                </a:lnTo>
                <a:lnTo>
                  <a:pt x="664463" y="0"/>
                </a:lnTo>
                <a:lnTo>
                  <a:pt x="0" y="0"/>
                </a:lnTo>
                <a:lnTo>
                  <a:pt x="0" y="1851659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01342" y="4237990"/>
            <a:ext cx="677163" cy="1864359"/>
          </a:xfrm>
          <a:custGeom>
            <a:avLst/>
            <a:gdLst>
              <a:gd name="connsiteX0" fmla="*/ 6350 w 677163"/>
              <a:gd name="connsiteY0" fmla="*/ 1858009 h 1864359"/>
              <a:gd name="connsiteX1" fmla="*/ 670813 w 677163"/>
              <a:gd name="connsiteY1" fmla="*/ 1858009 h 1864359"/>
              <a:gd name="connsiteX2" fmla="*/ 670813 w 677163"/>
              <a:gd name="connsiteY2" fmla="*/ 6350 h 1864359"/>
              <a:gd name="connsiteX3" fmla="*/ 6350 w 677163"/>
              <a:gd name="connsiteY3" fmla="*/ 6350 h 1864359"/>
              <a:gd name="connsiteX4" fmla="*/ 6350 w 677163"/>
              <a:gd name="connsiteY4" fmla="*/ 1858009 h 18643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7163" h="1864359">
                <a:moveTo>
                  <a:pt x="6350" y="1858009"/>
                </a:moveTo>
                <a:lnTo>
                  <a:pt x="670813" y="1858009"/>
                </a:lnTo>
                <a:lnTo>
                  <a:pt x="670813" y="6350"/>
                </a:lnTo>
                <a:lnTo>
                  <a:pt x="6350" y="6350"/>
                </a:lnTo>
                <a:lnTo>
                  <a:pt x="6350" y="18580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65120" y="2057400"/>
            <a:ext cx="601979" cy="4038600"/>
          </a:xfrm>
          <a:custGeom>
            <a:avLst/>
            <a:gdLst>
              <a:gd name="connsiteX0" fmla="*/ 0 w 601979"/>
              <a:gd name="connsiteY0" fmla="*/ 4038600 h 4038600"/>
              <a:gd name="connsiteX1" fmla="*/ 601979 w 601979"/>
              <a:gd name="connsiteY1" fmla="*/ 4038600 h 4038600"/>
              <a:gd name="connsiteX2" fmla="*/ 601979 w 601979"/>
              <a:gd name="connsiteY2" fmla="*/ 0 h 4038600"/>
              <a:gd name="connsiteX3" fmla="*/ 0 w 601979"/>
              <a:gd name="connsiteY3" fmla="*/ 0 h 4038600"/>
              <a:gd name="connsiteX4" fmla="*/ 0 w 601979"/>
              <a:gd name="connsiteY4" fmla="*/ 4038600 h 403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1979" h="4038600">
                <a:moveTo>
                  <a:pt x="0" y="4038600"/>
                </a:moveTo>
                <a:lnTo>
                  <a:pt x="601979" y="4038600"/>
                </a:lnTo>
                <a:lnTo>
                  <a:pt x="601979" y="0"/>
                </a:lnTo>
                <a:lnTo>
                  <a:pt x="0" y="0"/>
                </a:lnTo>
                <a:lnTo>
                  <a:pt x="0" y="40386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58770" y="2051050"/>
            <a:ext cx="614679" cy="4051300"/>
          </a:xfrm>
          <a:custGeom>
            <a:avLst/>
            <a:gdLst>
              <a:gd name="connsiteX0" fmla="*/ 6350 w 614679"/>
              <a:gd name="connsiteY0" fmla="*/ 4044950 h 4051300"/>
              <a:gd name="connsiteX1" fmla="*/ 608329 w 614679"/>
              <a:gd name="connsiteY1" fmla="*/ 4044950 h 4051300"/>
              <a:gd name="connsiteX2" fmla="*/ 608329 w 614679"/>
              <a:gd name="connsiteY2" fmla="*/ 6350 h 4051300"/>
              <a:gd name="connsiteX3" fmla="*/ 6350 w 614679"/>
              <a:gd name="connsiteY3" fmla="*/ 6350 h 4051300"/>
              <a:gd name="connsiteX4" fmla="*/ 6350 w 614679"/>
              <a:gd name="connsiteY4" fmla="*/ 4044950 h 405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4679" h="4051300">
                <a:moveTo>
                  <a:pt x="6350" y="4044950"/>
                </a:moveTo>
                <a:lnTo>
                  <a:pt x="608329" y="4044950"/>
                </a:lnTo>
                <a:lnTo>
                  <a:pt x="608329" y="6350"/>
                </a:lnTo>
                <a:lnTo>
                  <a:pt x="6350" y="6350"/>
                </a:lnTo>
                <a:lnTo>
                  <a:pt x="6350" y="404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07692" y="2057400"/>
            <a:ext cx="664463" cy="1851659"/>
          </a:xfrm>
          <a:custGeom>
            <a:avLst/>
            <a:gdLst>
              <a:gd name="connsiteX0" fmla="*/ 0 w 664463"/>
              <a:gd name="connsiteY0" fmla="*/ 1851659 h 1851659"/>
              <a:gd name="connsiteX1" fmla="*/ 664463 w 664463"/>
              <a:gd name="connsiteY1" fmla="*/ 1851659 h 1851659"/>
              <a:gd name="connsiteX2" fmla="*/ 664463 w 664463"/>
              <a:gd name="connsiteY2" fmla="*/ 0 h 1851659"/>
              <a:gd name="connsiteX3" fmla="*/ 0 w 664463"/>
              <a:gd name="connsiteY3" fmla="*/ 0 h 1851659"/>
              <a:gd name="connsiteX4" fmla="*/ 0 w 664463"/>
              <a:gd name="connsiteY4" fmla="*/ 1851659 h 18516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4463" h="1851659">
                <a:moveTo>
                  <a:pt x="0" y="1851659"/>
                </a:moveTo>
                <a:lnTo>
                  <a:pt x="664463" y="1851659"/>
                </a:lnTo>
                <a:lnTo>
                  <a:pt x="664463" y="0"/>
                </a:lnTo>
                <a:lnTo>
                  <a:pt x="0" y="0"/>
                </a:lnTo>
                <a:lnTo>
                  <a:pt x="0" y="1851659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01342" y="2051050"/>
            <a:ext cx="677163" cy="1864359"/>
          </a:xfrm>
          <a:custGeom>
            <a:avLst/>
            <a:gdLst>
              <a:gd name="connsiteX0" fmla="*/ 6350 w 677163"/>
              <a:gd name="connsiteY0" fmla="*/ 1858009 h 1864359"/>
              <a:gd name="connsiteX1" fmla="*/ 670813 w 677163"/>
              <a:gd name="connsiteY1" fmla="*/ 1858009 h 1864359"/>
              <a:gd name="connsiteX2" fmla="*/ 670813 w 677163"/>
              <a:gd name="connsiteY2" fmla="*/ 6350 h 1864359"/>
              <a:gd name="connsiteX3" fmla="*/ 6350 w 677163"/>
              <a:gd name="connsiteY3" fmla="*/ 6350 h 1864359"/>
              <a:gd name="connsiteX4" fmla="*/ 6350 w 677163"/>
              <a:gd name="connsiteY4" fmla="*/ 1858009 h 18643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7163" h="1864359">
                <a:moveTo>
                  <a:pt x="6350" y="1858009"/>
                </a:moveTo>
                <a:lnTo>
                  <a:pt x="670813" y="1858009"/>
                </a:lnTo>
                <a:lnTo>
                  <a:pt x="670813" y="6350"/>
                </a:lnTo>
                <a:lnTo>
                  <a:pt x="6350" y="6350"/>
                </a:lnTo>
                <a:lnTo>
                  <a:pt x="6350" y="18580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45108" y="2057400"/>
            <a:ext cx="716280" cy="1851659"/>
          </a:xfrm>
          <a:custGeom>
            <a:avLst/>
            <a:gdLst>
              <a:gd name="connsiteX0" fmla="*/ 0 w 716280"/>
              <a:gd name="connsiteY0" fmla="*/ 1851659 h 1851659"/>
              <a:gd name="connsiteX1" fmla="*/ 716280 w 716280"/>
              <a:gd name="connsiteY1" fmla="*/ 1851659 h 1851659"/>
              <a:gd name="connsiteX2" fmla="*/ 716280 w 716280"/>
              <a:gd name="connsiteY2" fmla="*/ 0 h 1851659"/>
              <a:gd name="connsiteX3" fmla="*/ 0 w 716280"/>
              <a:gd name="connsiteY3" fmla="*/ 0 h 1851659"/>
              <a:gd name="connsiteX4" fmla="*/ 0 w 716280"/>
              <a:gd name="connsiteY4" fmla="*/ 1851659 h 18516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6280" h="1851659">
                <a:moveTo>
                  <a:pt x="0" y="1851659"/>
                </a:moveTo>
                <a:lnTo>
                  <a:pt x="716280" y="1851659"/>
                </a:lnTo>
                <a:lnTo>
                  <a:pt x="716280" y="0"/>
                </a:lnTo>
                <a:lnTo>
                  <a:pt x="0" y="0"/>
                </a:lnTo>
                <a:lnTo>
                  <a:pt x="0" y="1851659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38758" y="2051050"/>
            <a:ext cx="728980" cy="1864359"/>
          </a:xfrm>
          <a:custGeom>
            <a:avLst/>
            <a:gdLst>
              <a:gd name="connsiteX0" fmla="*/ 6350 w 728980"/>
              <a:gd name="connsiteY0" fmla="*/ 1858009 h 1864359"/>
              <a:gd name="connsiteX1" fmla="*/ 722630 w 728980"/>
              <a:gd name="connsiteY1" fmla="*/ 1858009 h 1864359"/>
              <a:gd name="connsiteX2" fmla="*/ 722630 w 728980"/>
              <a:gd name="connsiteY2" fmla="*/ 6350 h 1864359"/>
              <a:gd name="connsiteX3" fmla="*/ 6350 w 728980"/>
              <a:gd name="connsiteY3" fmla="*/ 6350 h 1864359"/>
              <a:gd name="connsiteX4" fmla="*/ 6350 w 728980"/>
              <a:gd name="connsiteY4" fmla="*/ 1858009 h 18643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8980" h="1864359">
                <a:moveTo>
                  <a:pt x="6350" y="1858009"/>
                </a:moveTo>
                <a:lnTo>
                  <a:pt x="722630" y="1858009"/>
                </a:lnTo>
                <a:lnTo>
                  <a:pt x="722630" y="6350"/>
                </a:lnTo>
                <a:lnTo>
                  <a:pt x="6350" y="6350"/>
                </a:lnTo>
                <a:lnTo>
                  <a:pt x="6350" y="18580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22192" y="2057400"/>
            <a:ext cx="536448" cy="4038600"/>
          </a:xfrm>
          <a:custGeom>
            <a:avLst/>
            <a:gdLst>
              <a:gd name="connsiteX0" fmla="*/ 0 w 536448"/>
              <a:gd name="connsiteY0" fmla="*/ 4038600 h 4038600"/>
              <a:gd name="connsiteX1" fmla="*/ 536448 w 536448"/>
              <a:gd name="connsiteY1" fmla="*/ 4038600 h 4038600"/>
              <a:gd name="connsiteX2" fmla="*/ 536448 w 536448"/>
              <a:gd name="connsiteY2" fmla="*/ 0 h 4038600"/>
              <a:gd name="connsiteX3" fmla="*/ 0 w 536448"/>
              <a:gd name="connsiteY3" fmla="*/ 0 h 4038600"/>
              <a:gd name="connsiteX4" fmla="*/ 0 w 536448"/>
              <a:gd name="connsiteY4" fmla="*/ 4038600 h 403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6448" h="4038600">
                <a:moveTo>
                  <a:pt x="0" y="4038600"/>
                </a:moveTo>
                <a:lnTo>
                  <a:pt x="536448" y="4038600"/>
                </a:lnTo>
                <a:lnTo>
                  <a:pt x="536448" y="0"/>
                </a:lnTo>
                <a:lnTo>
                  <a:pt x="0" y="0"/>
                </a:lnTo>
                <a:lnTo>
                  <a:pt x="0" y="40386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5842" y="2051050"/>
            <a:ext cx="549148" cy="4051300"/>
          </a:xfrm>
          <a:custGeom>
            <a:avLst/>
            <a:gdLst>
              <a:gd name="connsiteX0" fmla="*/ 6350 w 549148"/>
              <a:gd name="connsiteY0" fmla="*/ 4044950 h 4051300"/>
              <a:gd name="connsiteX1" fmla="*/ 542798 w 549148"/>
              <a:gd name="connsiteY1" fmla="*/ 4044950 h 4051300"/>
              <a:gd name="connsiteX2" fmla="*/ 542798 w 549148"/>
              <a:gd name="connsiteY2" fmla="*/ 6350 h 4051300"/>
              <a:gd name="connsiteX3" fmla="*/ 6350 w 549148"/>
              <a:gd name="connsiteY3" fmla="*/ 6350 h 4051300"/>
              <a:gd name="connsiteX4" fmla="*/ 6350 w 549148"/>
              <a:gd name="connsiteY4" fmla="*/ 4044950 h 405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9148" h="4051300">
                <a:moveTo>
                  <a:pt x="6350" y="4044950"/>
                </a:moveTo>
                <a:lnTo>
                  <a:pt x="542798" y="4044950"/>
                </a:lnTo>
                <a:lnTo>
                  <a:pt x="542798" y="6350"/>
                </a:lnTo>
                <a:lnTo>
                  <a:pt x="6350" y="6350"/>
                </a:lnTo>
                <a:lnTo>
                  <a:pt x="6350" y="404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09516" y="4244340"/>
            <a:ext cx="786384" cy="1851659"/>
          </a:xfrm>
          <a:custGeom>
            <a:avLst/>
            <a:gdLst>
              <a:gd name="connsiteX0" fmla="*/ 0 w 786384"/>
              <a:gd name="connsiteY0" fmla="*/ 1851659 h 1851659"/>
              <a:gd name="connsiteX1" fmla="*/ 786384 w 786384"/>
              <a:gd name="connsiteY1" fmla="*/ 1851659 h 1851659"/>
              <a:gd name="connsiteX2" fmla="*/ 786384 w 786384"/>
              <a:gd name="connsiteY2" fmla="*/ 0 h 1851659"/>
              <a:gd name="connsiteX3" fmla="*/ 0 w 786384"/>
              <a:gd name="connsiteY3" fmla="*/ 0 h 1851659"/>
              <a:gd name="connsiteX4" fmla="*/ 0 w 786384"/>
              <a:gd name="connsiteY4" fmla="*/ 1851659 h 18516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384" h="1851659">
                <a:moveTo>
                  <a:pt x="0" y="1851659"/>
                </a:moveTo>
                <a:lnTo>
                  <a:pt x="786384" y="1851659"/>
                </a:lnTo>
                <a:lnTo>
                  <a:pt x="786384" y="0"/>
                </a:lnTo>
                <a:lnTo>
                  <a:pt x="0" y="0"/>
                </a:lnTo>
                <a:lnTo>
                  <a:pt x="0" y="1851659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03166" y="4237990"/>
            <a:ext cx="799084" cy="1864359"/>
          </a:xfrm>
          <a:custGeom>
            <a:avLst/>
            <a:gdLst>
              <a:gd name="connsiteX0" fmla="*/ 6350 w 799084"/>
              <a:gd name="connsiteY0" fmla="*/ 1858009 h 1864359"/>
              <a:gd name="connsiteX1" fmla="*/ 792734 w 799084"/>
              <a:gd name="connsiteY1" fmla="*/ 1858009 h 1864359"/>
              <a:gd name="connsiteX2" fmla="*/ 792734 w 799084"/>
              <a:gd name="connsiteY2" fmla="*/ 6350 h 1864359"/>
              <a:gd name="connsiteX3" fmla="*/ 6350 w 799084"/>
              <a:gd name="connsiteY3" fmla="*/ 6350 h 1864359"/>
              <a:gd name="connsiteX4" fmla="*/ 6350 w 799084"/>
              <a:gd name="connsiteY4" fmla="*/ 1858009 h 18643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9084" h="1864359">
                <a:moveTo>
                  <a:pt x="6350" y="1858009"/>
                </a:moveTo>
                <a:lnTo>
                  <a:pt x="792734" y="1858009"/>
                </a:lnTo>
                <a:lnTo>
                  <a:pt x="792734" y="6350"/>
                </a:lnTo>
                <a:lnTo>
                  <a:pt x="6350" y="6350"/>
                </a:lnTo>
                <a:lnTo>
                  <a:pt x="6350" y="18580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09516" y="2057400"/>
            <a:ext cx="786384" cy="1851659"/>
          </a:xfrm>
          <a:custGeom>
            <a:avLst/>
            <a:gdLst>
              <a:gd name="connsiteX0" fmla="*/ 0 w 786384"/>
              <a:gd name="connsiteY0" fmla="*/ 1851659 h 1851659"/>
              <a:gd name="connsiteX1" fmla="*/ 786384 w 786384"/>
              <a:gd name="connsiteY1" fmla="*/ 1851659 h 1851659"/>
              <a:gd name="connsiteX2" fmla="*/ 786384 w 786384"/>
              <a:gd name="connsiteY2" fmla="*/ 0 h 1851659"/>
              <a:gd name="connsiteX3" fmla="*/ 0 w 786384"/>
              <a:gd name="connsiteY3" fmla="*/ 0 h 1851659"/>
              <a:gd name="connsiteX4" fmla="*/ 0 w 786384"/>
              <a:gd name="connsiteY4" fmla="*/ 1851659 h 18516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384" h="1851659">
                <a:moveTo>
                  <a:pt x="0" y="1851659"/>
                </a:moveTo>
                <a:lnTo>
                  <a:pt x="786384" y="1851659"/>
                </a:lnTo>
                <a:lnTo>
                  <a:pt x="786384" y="0"/>
                </a:lnTo>
                <a:lnTo>
                  <a:pt x="0" y="0"/>
                </a:lnTo>
                <a:lnTo>
                  <a:pt x="0" y="1851659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03166" y="2051050"/>
            <a:ext cx="799084" cy="1864359"/>
          </a:xfrm>
          <a:custGeom>
            <a:avLst/>
            <a:gdLst>
              <a:gd name="connsiteX0" fmla="*/ 6350 w 799084"/>
              <a:gd name="connsiteY0" fmla="*/ 1858009 h 1864359"/>
              <a:gd name="connsiteX1" fmla="*/ 792734 w 799084"/>
              <a:gd name="connsiteY1" fmla="*/ 1858009 h 1864359"/>
              <a:gd name="connsiteX2" fmla="*/ 792734 w 799084"/>
              <a:gd name="connsiteY2" fmla="*/ 6350 h 1864359"/>
              <a:gd name="connsiteX3" fmla="*/ 6350 w 799084"/>
              <a:gd name="connsiteY3" fmla="*/ 6350 h 1864359"/>
              <a:gd name="connsiteX4" fmla="*/ 6350 w 799084"/>
              <a:gd name="connsiteY4" fmla="*/ 1858009 h 18643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9084" h="1864359">
                <a:moveTo>
                  <a:pt x="6350" y="1858009"/>
                </a:moveTo>
                <a:lnTo>
                  <a:pt x="792734" y="1858009"/>
                </a:lnTo>
                <a:lnTo>
                  <a:pt x="792734" y="6350"/>
                </a:lnTo>
                <a:lnTo>
                  <a:pt x="6350" y="6350"/>
                </a:lnTo>
                <a:lnTo>
                  <a:pt x="6350" y="18580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33060" y="2057400"/>
            <a:ext cx="507492" cy="4038600"/>
          </a:xfrm>
          <a:custGeom>
            <a:avLst/>
            <a:gdLst>
              <a:gd name="connsiteX0" fmla="*/ 0 w 507492"/>
              <a:gd name="connsiteY0" fmla="*/ 4038600 h 4038600"/>
              <a:gd name="connsiteX1" fmla="*/ 507492 w 507492"/>
              <a:gd name="connsiteY1" fmla="*/ 4038600 h 4038600"/>
              <a:gd name="connsiteX2" fmla="*/ 507492 w 507492"/>
              <a:gd name="connsiteY2" fmla="*/ 0 h 4038600"/>
              <a:gd name="connsiteX3" fmla="*/ 0 w 507492"/>
              <a:gd name="connsiteY3" fmla="*/ 0 h 4038600"/>
              <a:gd name="connsiteX4" fmla="*/ 0 w 507492"/>
              <a:gd name="connsiteY4" fmla="*/ 4038600 h 403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492" h="4038600">
                <a:moveTo>
                  <a:pt x="0" y="4038600"/>
                </a:moveTo>
                <a:lnTo>
                  <a:pt x="507492" y="4038600"/>
                </a:lnTo>
                <a:lnTo>
                  <a:pt x="507492" y="0"/>
                </a:lnTo>
                <a:lnTo>
                  <a:pt x="0" y="0"/>
                </a:lnTo>
                <a:lnTo>
                  <a:pt x="0" y="403860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26710" y="2051050"/>
            <a:ext cx="520192" cy="4051300"/>
          </a:xfrm>
          <a:custGeom>
            <a:avLst/>
            <a:gdLst>
              <a:gd name="connsiteX0" fmla="*/ 6350 w 520192"/>
              <a:gd name="connsiteY0" fmla="*/ 4044950 h 4051300"/>
              <a:gd name="connsiteX1" fmla="*/ 513842 w 520192"/>
              <a:gd name="connsiteY1" fmla="*/ 4044950 h 4051300"/>
              <a:gd name="connsiteX2" fmla="*/ 513842 w 520192"/>
              <a:gd name="connsiteY2" fmla="*/ 6350 h 4051300"/>
              <a:gd name="connsiteX3" fmla="*/ 6350 w 520192"/>
              <a:gd name="connsiteY3" fmla="*/ 6350 h 4051300"/>
              <a:gd name="connsiteX4" fmla="*/ 6350 w 520192"/>
              <a:gd name="connsiteY4" fmla="*/ 4044950 h 405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0192" h="4051300">
                <a:moveTo>
                  <a:pt x="6350" y="4044950"/>
                </a:moveTo>
                <a:lnTo>
                  <a:pt x="513842" y="4044950"/>
                </a:lnTo>
                <a:lnTo>
                  <a:pt x="513842" y="6350"/>
                </a:lnTo>
                <a:lnTo>
                  <a:pt x="6350" y="6350"/>
                </a:lnTo>
                <a:lnTo>
                  <a:pt x="6350" y="404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643128"/>
            <a:ext cx="864108" cy="541020"/>
          </a:xfrm>
          <a:custGeom>
            <a:avLst/>
            <a:gdLst>
              <a:gd name="connsiteX0" fmla="*/ 0 w 864108"/>
              <a:gd name="connsiteY0" fmla="*/ 270510 h 541020"/>
              <a:gd name="connsiteX1" fmla="*/ 432054 w 864108"/>
              <a:gd name="connsiteY1" fmla="*/ 0 h 541020"/>
              <a:gd name="connsiteX2" fmla="*/ 864108 w 864108"/>
              <a:gd name="connsiteY2" fmla="*/ 270510 h 541020"/>
              <a:gd name="connsiteX3" fmla="*/ 432054 w 864108"/>
              <a:gd name="connsiteY3" fmla="*/ 541020 h 541020"/>
              <a:gd name="connsiteX4" fmla="*/ 0 w 864108"/>
              <a:gd name="connsiteY4" fmla="*/ 270510 h 541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4108" h="541020">
                <a:moveTo>
                  <a:pt x="0" y="270510"/>
                </a:moveTo>
                <a:cubicBezTo>
                  <a:pt x="0" y="121158"/>
                  <a:pt x="193433" y="0"/>
                  <a:pt x="432054" y="0"/>
                </a:cubicBezTo>
                <a:cubicBezTo>
                  <a:pt x="670674" y="0"/>
                  <a:pt x="864108" y="121158"/>
                  <a:pt x="864108" y="270510"/>
                </a:cubicBezTo>
                <a:cubicBezTo>
                  <a:pt x="864108" y="419861"/>
                  <a:pt x="670674" y="541020"/>
                  <a:pt x="432054" y="541020"/>
                </a:cubicBezTo>
                <a:cubicBezTo>
                  <a:pt x="193433" y="541020"/>
                  <a:pt x="0" y="419861"/>
                  <a:pt x="0" y="270510"/>
                </a:cubicBezTo>
              </a:path>
            </a:pathLst>
          </a:custGeom>
          <a:solidFill>
            <a:srgbClr val="9da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636778"/>
            <a:ext cx="876808" cy="553720"/>
          </a:xfrm>
          <a:custGeom>
            <a:avLst/>
            <a:gdLst>
              <a:gd name="connsiteX0" fmla="*/ 6350 w 876808"/>
              <a:gd name="connsiteY0" fmla="*/ 276860 h 553720"/>
              <a:gd name="connsiteX1" fmla="*/ 438404 w 876808"/>
              <a:gd name="connsiteY1" fmla="*/ 6350 h 553720"/>
              <a:gd name="connsiteX2" fmla="*/ 870458 w 876808"/>
              <a:gd name="connsiteY2" fmla="*/ 276860 h 553720"/>
              <a:gd name="connsiteX3" fmla="*/ 438404 w 876808"/>
              <a:gd name="connsiteY3" fmla="*/ 547370 h 553720"/>
              <a:gd name="connsiteX4" fmla="*/ 6350 w 876808"/>
              <a:gd name="connsiteY4" fmla="*/ 276860 h 553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6808" h="553720">
                <a:moveTo>
                  <a:pt x="6350" y="276860"/>
                </a:moveTo>
                <a:cubicBezTo>
                  <a:pt x="6350" y="127508"/>
                  <a:pt x="199783" y="6350"/>
                  <a:pt x="438404" y="6350"/>
                </a:cubicBezTo>
                <a:cubicBezTo>
                  <a:pt x="677024" y="6350"/>
                  <a:pt x="870458" y="127508"/>
                  <a:pt x="870458" y="276860"/>
                </a:cubicBezTo>
                <a:cubicBezTo>
                  <a:pt x="870458" y="426211"/>
                  <a:pt x="677024" y="547370"/>
                  <a:pt x="438404" y="547370"/>
                </a:cubicBezTo>
                <a:cubicBezTo>
                  <a:pt x="199783" y="547370"/>
                  <a:pt x="6350" y="426211"/>
                  <a:pt x="6350" y="27686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48400" y="1676400"/>
            <a:ext cx="1039368" cy="2240280"/>
          </a:xfrm>
          <a:custGeom>
            <a:avLst/>
            <a:gdLst>
              <a:gd name="connsiteX0" fmla="*/ 0 w 1039368"/>
              <a:gd name="connsiteY0" fmla="*/ 2240280 h 2240280"/>
              <a:gd name="connsiteX1" fmla="*/ 1039368 w 1039368"/>
              <a:gd name="connsiteY1" fmla="*/ 2240280 h 2240280"/>
              <a:gd name="connsiteX2" fmla="*/ 1039368 w 1039368"/>
              <a:gd name="connsiteY2" fmla="*/ 0 h 2240280"/>
              <a:gd name="connsiteX3" fmla="*/ 0 w 1039368"/>
              <a:gd name="connsiteY3" fmla="*/ 0 h 2240280"/>
              <a:gd name="connsiteX4" fmla="*/ 0 w 1039368"/>
              <a:gd name="connsiteY4" fmla="*/ 2240280 h 2240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9368" h="2240280">
                <a:moveTo>
                  <a:pt x="0" y="2240280"/>
                </a:moveTo>
                <a:lnTo>
                  <a:pt x="1039368" y="2240280"/>
                </a:lnTo>
                <a:lnTo>
                  <a:pt x="1039368" y="0"/>
                </a:lnTo>
                <a:lnTo>
                  <a:pt x="0" y="0"/>
                </a:lnTo>
                <a:lnTo>
                  <a:pt x="0" y="224028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42050" y="1670050"/>
            <a:ext cx="1052068" cy="2252980"/>
          </a:xfrm>
          <a:custGeom>
            <a:avLst/>
            <a:gdLst>
              <a:gd name="connsiteX0" fmla="*/ 6350 w 1052068"/>
              <a:gd name="connsiteY0" fmla="*/ 2246630 h 2252980"/>
              <a:gd name="connsiteX1" fmla="*/ 1045718 w 1052068"/>
              <a:gd name="connsiteY1" fmla="*/ 2246630 h 2252980"/>
              <a:gd name="connsiteX2" fmla="*/ 1045718 w 1052068"/>
              <a:gd name="connsiteY2" fmla="*/ 6350 h 2252980"/>
              <a:gd name="connsiteX3" fmla="*/ 6350 w 1052068"/>
              <a:gd name="connsiteY3" fmla="*/ 6350 h 2252980"/>
              <a:gd name="connsiteX4" fmla="*/ 6350 w 1052068"/>
              <a:gd name="connsiteY4" fmla="*/ 2246630 h 2252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52068" h="2252980">
                <a:moveTo>
                  <a:pt x="6350" y="2246630"/>
                </a:moveTo>
                <a:lnTo>
                  <a:pt x="1045718" y="2246630"/>
                </a:lnTo>
                <a:lnTo>
                  <a:pt x="1045718" y="6350"/>
                </a:lnTo>
                <a:lnTo>
                  <a:pt x="6350" y="6350"/>
                </a:lnTo>
                <a:lnTo>
                  <a:pt x="6350" y="22466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09688" y="1676400"/>
            <a:ext cx="2267712" cy="2240280"/>
          </a:xfrm>
          <a:custGeom>
            <a:avLst/>
            <a:gdLst>
              <a:gd name="connsiteX0" fmla="*/ 0 w 2267712"/>
              <a:gd name="connsiteY0" fmla="*/ 2240280 h 2240280"/>
              <a:gd name="connsiteX1" fmla="*/ 2267712 w 2267712"/>
              <a:gd name="connsiteY1" fmla="*/ 2240280 h 2240280"/>
              <a:gd name="connsiteX2" fmla="*/ 2267712 w 2267712"/>
              <a:gd name="connsiteY2" fmla="*/ 0 h 2240280"/>
              <a:gd name="connsiteX3" fmla="*/ 0 w 2267712"/>
              <a:gd name="connsiteY3" fmla="*/ 0 h 2240280"/>
              <a:gd name="connsiteX4" fmla="*/ 0 w 2267712"/>
              <a:gd name="connsiteY4" fmla="*/ 2240280 h 2240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67712" h="2240280">
                <a:moveTo>
                  <a:pt x="0" y="2240280"/>
                </a:moveTo>
                <a:lnTo>
                  <a:pt x="2267712" y="2240280"/>
                </a:lnTo>
                <a:lnTo>
                  <a:pt x="2267712" y="0"/>
                </a:lnTo>
                <a:lnTo>
                  <a:pt x="0" y="0"/>
                </a:lnTo>
                <a:lnTo>
                  <a:pt x="0" y="224028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03338" y="1670050"/>
            <a:ext cx="2280412" cy="2252980"/>
          </a:xfrm>
          <a:custGeom>
            <a:avLst/>
            <a:gdLst>
              <a:gd name="connsiteX0" fmla="*/ 6350 w 2280412"/>
              <a:gd name="connsiteY0" fmla="*/ 2246630 h 2252980"/>
              <a:gd name="connsiteX1" fmla="*/ 2274062 w 2280412"/>
              <a:gd name="connsiteY1" fmla="*/ 2246630 h 2252980"/>
              <a:gd name="connsiteX2" fmla="*/ 2274062 w 2280412"/>
              <a:gd name="connsiteY2" fmla="*/ 6350 h 2252980"/>
              <a:gd name="connsiteX3" fmla="*/ 6350 w 2280412"/>
              <a:gd name="connsiteY3" fmla="*/ 6350 h 2252980"/>
              <a:gd name="connsiteX4" fmla="*/ 6350 w 2280412"/>
              <a:gd name="connsiteY4" fmla="*/ 2246630 h 2252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0412" h="2252980">
                <a:moveTo>
                  <a:pt x="6350" y="2246630"/>
                </a:moveTo>
                <a:lnTo>
                  <a:pt x="2274062" y="2246630"/>
                </a:lnTo>
                <a:lnTo>
                  <a:pt x="2274062" y="6350"/>
                </a:lnTo>
                <a:lnTo>
                  <a:pt x="6350" y="6350"/>
                </a:lnTo>
                <a:lnTo>
                  <a:pt x="6350" y="22466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48400" y="4084320"/>
            <a:ext cx="1039368" cy="2240280"/>
          </a:xfrm>
          <a:custGeom>
            <a:avLst/>
            <a:gdLst>
              <a:gd name="connsiteX0" fmla="*/ 0 w 1039368"/>
              <a:gd name="connsiteY0" fmla="*/ 2240280 h 2240280"/>
              <a:gd name="connsiteX1" fmla="*/ 1039368 w 1039368"/>
              <a:gd name="connsiteY1" fmla="*/ 2240280 h 2240280"/>
              <a:gd name="connsiteX2" fmla="*/ 1039368 w 1039368"/>
              <a:gd name="connsiteY2" fmla="*/ 0 h 2240280"/>
              <a:gd name="connsiteX3" fmla="*/ 0 w 1039368"/>
              <a:gd name="connsiteY3" fmla="*/ 0 h 2240280"/>
              <a:gd name="connsiteX4" fmla="*/ 0 w 1039368"/>
              <a:gd name="connsiteY4" fmla="*/ 2240280 h 2240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9368" h="2240280">
                <a:moveTo>
                  <a:pt x="0" y="2240280"/>
                </a:moveTo>
                <a:lnTo>
                  <a:pt x="1039368" y="2240280"/>
                </a:lnTo>
                <a:lnTo>
                  <a:pt x="1039368" y="0"/>
                </a:lnTo>
                <a:lnTo>
                  <a:pt x="0" y="0"/>
                </a:lnTo>
                <a:lnTo>
                  <a:pt x="0" y="2240280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42050" y="4077970"/>
            <a:ext cx="1052068" cy="2252980"/>
          </a:xfrm>
          <a:custGeom>
            <a:avLst/>
            <a:gdLst>
              <a:gd name="connsiteX0" fmla="*/ 6350 w 1052068"/>
              <a:gd name="connsiteY0" fmla="*/ 2246630 h 2252980"/>
              <a:gd name="connsiteX1" fmla="*/ 1045718 w 1052068"/>
              <a:gd name="connsiteY1" fmla="*/ 2246630 h 2252980"/>
              <a:gd name="connsiteX2" fmla="*/ 1045718 w 1052068"/>
              <a:gd name="connsiteY2" fmla="*/ 6350 h 2252980"/>
              <a:gd name="connsiteX3" fmla="*/ 6350 w 1052068"/>
              <a:gd name="connsiteY3" fmla="*/ 6350 h 2252980"/>
              <a:gd name="connsiteX4" fmla="*/ 6350 w 1052068"/>
              <a:gd name="connsiteY4" fmla="*/ 2246630 h 2252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52068" h="2252980">
                <a:moveTo>
                  <a:pt x="6350" y="2246630"/>
                </a:moveTo>
                <a:lnTo>
                  <a:pt x="1045718" y="2246630"/>
                </a:lnTo>
                <a:lnTo>
                  <a:pt x="1045718" y="6350"/>
                </a:lnTo>
                <a:lnTo>
                  <a:pt x="6350" y="6350"/>
                </a:lnTo>
                <a:lnTo>
                  <a:pt x="6350" y="22466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09688" y="4084320"/>
            <a:ext cx="2267712" cy="2240280"/>
          </a:xfrm>
          <a:custGeom>
            <a:avLst/>
            <a:gdLst>
              <a:gd name="connsiteX0" fmla="*/ 0 w 2267712"/>
              <a:gd name="connsiteY0" fmla="*/ 2240280 h 2240280"/>
              <a:gd name="connsiteX1" fmla="*/ 2267712 w 2267712"/>
              <a:gd name="connsiteY1" fmla="*/ 2240280 h 2240280"/>
              <a:gd name="connsiteX2" fmla="*/ 2267712 w 2267712"/>
              <a:gd name="connsiteY2" fmla="*/ 0 h 2240280"/>
              <a:gd name="connsiteX3" fmla="*/ 0 w 2267712"/>
              <a:gd name="connsiteY3" fmla="*/ 0 h 2240280"/>
              <a:gd name="connsiteX4" fmla="*/ 0 w 2267712"/>
              <a:gd name="connsiteY4" fmla="*/ 2240280 h 2240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67712" h="2240280">
                <a:moveTo>
                  <a:pt x="0" y="2240280"/>
                </a:moveTo>
                <a:lnTo>
                  <a:pt x="2267712" y="2240280"/>
                </a:lnTo>
                <a:lnTo>
                  <a:pt x="2267712" y="0"/>
                </a:lnTo>
                <a:lnTo>
                  <a:pt x="0" y="0"/>
                </a:lnTo>
                <a:lnTo>
                  <a:pt x="0" y="2240280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03338" y="4077970"/>
            <a:ext cx="2280412" cy="2252980"/>
          </a:xfrm>
          <a:custGeom>
            <a:avLst/>
            <a:gdLst>
              <a:gd name="connsiteX0" fmla="*/ 6350 w 2280412"/>
              <a:gd name="connsiteY0" fmla="*/ 2246630 h 2252980"/>
              <a:gd name="connsiteX1" fmla="*/ 2274062 w 2280412"/>
              <a:gd name="connsiteY1" fmla="*/ 2246630 h 2252980"/>
              <a:gd name="connsiteX2" fmla="*/ 2274062 w 2280412"/>
              <a:gd name="connsiteY2" fmla="*/ 6350 h 2252980"/>
              <a:gd name="connsiteX3" fmla="*/ 6350 w 2280412"/>
              <a:gd name="connsiteY3" fmla="*/ 6350 h 2252980"/>
              <a:gd name="connsiteX4" fmla="*/ 6350 w 2280412"/>
              <a:gd name="connsiteY4" fmla="*/ 2246630 h 2252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0412" h="2252980">
                <a:moveTo>
                  <a:pt x="6350" y="2246630"/>
                </a:moveTo>
                <a:lnTo>
                  <a:pt x="2274062" y="2246630"/>
                </a:lnTo>
                <a:lnTo>
                  <a:pt x="2274062" y="6350"/>
                </a:lnTo>
                <a:lnTo>
                  <a:pt x="6350" y="6350"/>
                </a:lnTo>
                <a:lnTo>
                  <a:pt x="6350" y="22466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7500" y="3898900"/>
            <a:ext cx="533400" cy="1320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3898900"/>
            <a:ext cx="1016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6100" y="2908300"/>
            <a:ext cx="152400" cy="101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6100" y="5143500"/>
            <a:ext cx="152400" cy="101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83200" y="2908300"/>
            <a:ext cx="139700" cy="101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83200" y="5143500"/>
            <a:ext cx="139700" cy="101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596900"/>
            <a:ext cx="8128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基于全渠道协同要求，实体与电商在品牌建设与营销推广方面协同作战，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互为促进，实现流量相互转化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32000" y="1752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品牌建设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10100" y="1752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营销推广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2844800"/>
            <a:ext cx="304800" cy="252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实体</a:t>
            </a:r>
          </a:p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202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门店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协</a:t>
            </a:r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202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线上</a:t>
            </a:r>
          </a:p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电商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46400" y="2908300"/>
            <a:ext cx="457200" cy="252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建立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面向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大众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消费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者的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会员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管理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体系，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提高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会员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对品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牌的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忠诚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97100" y="2489200"/>
            <a:ext cx="457200" cy="351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889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为实体</a:t>
            </a:r>
          </a:p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扩张奠</a:t>
            </a:r>
          </a:p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定有一</a:t>
            </a:r>
          </a:p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定影响</a:t>
            </a:r>
          </a:p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力的区</a:t>
            </a:r>
          </a:p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域市场</a:t>
            </a:r>
          </a:p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基础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电商扩</a:t>
            </a:r>
          </a:p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张中的</a:t>
            </a:r>
          </a:p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营销投</a:t>
            </a:r>
          </a:p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入，提</a:t>
            </a:r>
          </a:p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高上品</a:t>
            </a:r>
          </a:p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品牌在</a:t>
            </a:r>
          </a:p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区域的</a:t>
            </a:r>
          </a:p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知名度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71600" y="2324100"/>
            <a:ext cx="4572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通过实</a:t>
            </a:r>
          </a:p>
          <a:p>
            <a:pPr>
              <a:lnSpc>
                <a:spcPts val="1400"/>
              </a:lnSpc>
              <a:tabLst>
                <a:tab pos="1524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体推广</a:t>
            </a:r>
          </a:p>
          <a:p>
            <a:pPr>
              <a:lnSpc>
                <a:spcPts val="14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电商，</a:t>
            </a:r>
          </a:p>
          <a:p>
            <a:pPr>
              <a:lnSpc>
                <a:spcPts val="14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拉动流</a:t>
            </a:r>
          </a:p>
          <a:p>
            <a:pPr>
              <a:lnSpc>
                <a:spcPts val="14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量，并</a:t>
            </a:r>
          </a:p>
          <a:p>
            <a:pPr>
              <a:lnSpc>
                <a:spcPts val="14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提升网</a:t>
            </a:r>
          </a:p>
          <a:p>
            <a:pPr>
              <a:lnSpc>
                <a:spcPts val="14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购可信</a:t>
            </a:r>
          </a:p>
          <a:p>
            <a:pPr>
              <a:lnSpc>
                <a:spcPts val="14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11600" y="3416300"/>
            <a:ext cx="3048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统筹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的年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度营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销规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划与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营销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活动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计划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97400" y="2933700"/>
            <a:ext cx="609600" cy="325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卖场促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销活动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数字化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的整合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营销执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行，向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消费者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精准推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荐商品，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实现一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站式购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物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24500" y="3505200"/>
            <a:ext cx="3048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互相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宣传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卖场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电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商促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销活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736600"/>
            <a:ext cx="190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70800" y="1905000"/>
            <a:ext cx="1828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2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在线下门店发放王府井的手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89700" y="2311400"/>
            <a:ext cx="622300" cy="374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门店虚拟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购物墙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门店推广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手册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门店体验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店推广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内容营销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效果营销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搜索营销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邮件营销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社会化营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销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口碑营销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……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70800" y="2235200"/>
            <a:ext cx="1828800" cy="411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册，以及优惠券，抵扣券等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充分吸引尝试在线购买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在线下门店的收银台附近建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立动态二维码购物墙，增加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王府井报关曝光率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在门店以及便利店，物业等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开设王府井购物体验区，以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及自助购物机等设备，激励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用户自助在线订购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建立多种营销渠道相结合的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营销模式，如搜索营销，导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航网站，网络广告等交叉推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广的模式，提升现有营销推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广效率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社会化媒体和自媒体成为口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碑营销和病毒式营销最常用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手段，并且客户具有相当的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粘性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更多采用效果营销的模式，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提升营销</a:t>
            </a:r>
            <a:r>
              <a:rPr lang="en-US" altLang="zh-CN" sz="1200" dirty="0" smtClean="0">
                <a:solidFill>
                  <a:srgbClr val="0d0d0d"/>
                </a:solidFill>
                <a:latin typeface="SimSun" pitchFamily="18" charset="0"/>
                <a:cs typeface="SimSun" pitchFamily="18" charset="0"/>
              </a:rPr>
              <a:t>ROI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营销管理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596900"/>
            <a:ext cx="8128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充分利用供应商、全渠道营销资源，构建线上线下、跨区域、同城跨店高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效运作的动态营促销管理体系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28900" y="3327400"/>
            <a:ext cx="55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39700" algn="l"/>
              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促销方案</a:t>
            </a:r>
          </a:p>
          <a:p>
            <a:pPr>
              <a:lnSpc>
                <a:spcPts val="13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制定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28900" y="2247900"/>
            <a:ext cx="55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39700" algn="l"/>
              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促销方案</a:t>
            </a:r>
          </a:p>
          <a:p>
            <a:pPr>
              <a:lnSpc>
                <a:spcPts val="13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沟通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03800" y="2247900"/>
            <a:ext cx="55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39700" algn="l"/>
              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方案调整</a:t>
            </a:r>
          </a:p>
          <a:p>
            <a:pPr>
              <a:lnSpc>
                <a:spcPts val="13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沟通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2527300"/>
            <a:ext cx="368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供应商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9800" y="3619500"/>
            <a:ext cx="622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总部、区域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03300" y="3771900"/>
            <a:ext cx="495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营销线条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4686300"/>
            <a:ext cx="876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门店、电商平台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78000" y="3810000"/>
            <a:ext cx="5588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渠道策略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78000" y="2971800"/>
            <a:ext cx="55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39700" algn="l"/>
              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促销计划</a:t>
            </a:r>
          </a:p>
          <a:p>
            <a:pPr>
              <a:lnSpc>
                <a:spcPts val="13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制定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68700" y="3327400"/>
            <a:ext cx="55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39700" algn="l"/>
              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促销活动</a:t>
            </a:r>
          </a:p>
          <a:p>
            <a:pPr>
              <a:lnSpc>
                <a:spcPts val="13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准备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38800" y="15621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促销回顾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08500" y="15621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促销执行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14700" y="15621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促销方案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33600" y="15621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促销计划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89400" y="4432300"/>
            <a:ext cx="55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39700" algn="l"/>
              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促销活动</a:t>
            </a:r>
          </a:p>
          <a:p>
            <a:pPr>
              <a:lnSpc>
                <a:spcPts val="13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执行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03800" y="4432300"/>
            <a:ext cx="55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39700" algn="l"/>
              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促销活动</a:t>
            </a:r>
          </a:p>
          <a:p>
            <a:pPr>
              <a:lnSpc>
                <a:spcPts val="13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反馈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03800" y="3327400"/>
            <a:ext cx="55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39700" algn="l"/>
              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促销活动</a:t>
            </a:r>
          </a:p>
          <a:p>
            <a:pPr>
              <a:lnSpc>
                <a:spcPts val="13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调整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70600" y="3327400"/>
            <a:ext cx="55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63500" algn="l"/>
              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促销分析</a:t>
            </a:r>
          </a:p>
          <a:p>
            <a:pPr>
              <a:lnSpc>
                <a:spcPts val="13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与结算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75300" y="5549900"/>
            <a:ext cx="10668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Sun" pitchFamily="18" charset="0"/>
                <a:cs typeface="SimSun" pitchFamily="18" charset="0"/>
              </a:rPr>
              <a:t>动态考察投入产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Sun" pitchFamily="18" charset="0"/>
                <a:cs typeface="SimSun" pitchFamily="18" charset="0"/>
              </a:rPr>
              <a:t>出比，建立促销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Sun" pitchFamily="18" charset="0"/>
                <a:cs typeface="SimSun" pitchFamily="18" charset="0"/>
              </a:rPr>
              <a:t>效果数据库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51300" y="5359400"/>
            <a:ext cx="9144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Sun" pitchFamily="18" charset="0"/>
                <a:cs typeface="SimSun" pitchFamily="18" charset="0"/>
              </a:rPr>
              <a:t>生产能力充足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Sun" pitchFamily="18" charset="0"/>
                <a:cs typeface="SimSun" pitchFamily="18" charset="0"/>
              </a:rPr>
              <a:t>广告档期排定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Sun" pitchFamily="18" charset="0"/>
                <a:cs typeface="SimSun" pitchFamily="18" charset="0"/>
              </a:rPr>
              <a:t>促销页面设计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Sun" pitchFamily="18" charset="0"/>
                <a:cs typeface="SimSun" pitchFamily="18" charset="0"/>
              </a:rPr>
              <a:t>促销资源准备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14600" y="5295900"/>
            <a:ext cx="12192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Sun" pitchFamily="18" charset="0"/>
                <a:cs typeface="SimSun" pitchFamily="18" charset="0"/>
              </a:rPr>
              <a:t>根据客户群特点，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Sun" pitchFamily="18" charset="0"/>
                <a:cs typeface="SimSun" pitchFamily="18" charset="0"/>
              </a:rPr>
              <a:t>锁定推广渠道，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Sun" pitchFamily="18" charset="0"/>
                <a:cs typeface="SimSun" pitchFamily="18" charset="0"/>
              </a:rPr>
              <a:t>充分利用线上线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Sun" pitchFamily="18" charset="0"/>
                <a:cs typeface="SimSun" pitchFamily="18" charset="0"/>
              </a:rPr>
              <a:t>下资源，将促销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Sun" pitchFamily="18" charset="0"/>
                <a:cs typeface="SimSun" pitchFamily="18" charset="0"/>
              </a:rPr>
              <a:t>信息送达目标客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Sun" pitchFamily="18" charset="0"/>
                <a:cs typeface="SimSun" pitchFamily="18" charset="0"/>
              </a:rPr>
              <a:t>户群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5384800"/>
            <a:ext cx="10541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Sun" pitchFamily="18" charset="0"/>
                <a:cs typeface="SimSun" pitchFamily="18" charset="0"/>
              </a:rPr>
              <a:t>充分考虑促销的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Sun" pitchFamily="18" charset="0"/>
                <a:cs typeface="SimSun" pitchFamily="18" charset="0"/>
              </a:rPr>
              <a:t>时间节点以及用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Sun" pitchFamily="18" charset="0"/>
                <a:cs typeface="SimSun" pitchFamily="18" charset="0"/>
              </a:rPr>
              <a:t>户需求，建立完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Sun" pitchFamily="18" charset="0"/>
                <a:cs typeface="SimSun" pitchFamily="18" charset="0"/>
              </a:rPr>
              <a:t>整的动态的促销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62626"/>
                </a:solidFill>
                <a:latin typeface="SimSun" pitchFamily="18" charset="0"/>
                <a:cs typeface="SimSun" pitchFamily="18" charset="0"/>
              </a:rPr>
              <a:t>计划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80300" y="1828800"/>
            <a:ext cx="12192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01600" algn="l"/>
              </a:tabLst>
            </a:pPr>
            <a:r>
              <a:rPr lang="en-US" altLang="zh-CN" sz="1200" dirty="0" smtClean="0">
                <a:solidFill>
                  <a:srgbClr val="262626"/>
                </a:solidFill>
                <a:latin typeface="SimSun" pitchFamily="18" charset="0"/>
                <a:cs typeface="SimSun" pitchFamily="18" charset="0"/>
              </a:rPr>
              <a:t>支持多种促销方式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单品直降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订单直降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81900" y="2997200"/>
            <a:ext cx="6096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优惠券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优惠活动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04100" y="3797300"/>
            <a:ext cx="9525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330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配件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套餐优惠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秒杀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34300" y="49911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团购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29500" y="4508500"/>
            <a:ext cx="914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04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抢购（限时优</a:t>
            </a:r>
          </a:p>
          <a:p>
            <a:pPr>
              <a:lnSpc>
                <a:spcPts val="13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惠）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34300" y="5397500"/>
            <a:ext cx="3048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换购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1500" y="736600"/>
            <a:ext cx="16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B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0" y="2743200"/>
            <a:ext cx="330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互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线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0" y="2908300"/>
            <a:ext cx="330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动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上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部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线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分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营销管理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584200"/>
            <a:ext cx="6096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建立可灵活扩充的促销模型，灵活支持全渠道促销活动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00200" y="1587500"/>
            <a:ext cx="6096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活动定义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全场顾客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06700" y="1587500"/>
            <a:ext cx="6096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活动状态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指定会员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75100" y="1587500"/>
            <a:ext cx="6858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活动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j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时间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指定人群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00200" y="29337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指定商场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06700" y="29337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指定专柜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13200" y="29337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指定类目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14500" y="3632200"/>
            <a:ext cx="381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满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*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元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21000" y="3632200"/>
            <a:ext cx="381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满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*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65600" y="36322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限量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25600" y="43180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折扣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76400" y="5029200"/>
            <a:ext cx="4572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优先级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搜索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06700" y="5041900"/>
            <a:ext cx="6096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524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优惠叠加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</a:t>
            </a:r>
          </a:p>
          <a:p>
            <a:pPr>
              <a:lnSpc>
                <a:spcPts val="14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优惠标签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13200" y="5041900"/>
            <a:ext cx="6096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524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优惠计算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商家</a:t>
            </a:r>
          </a:p>
          <a:p>
            <a:pPr>
              <a:lnSpc>
                <a:spcPts val="14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优惠标识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13500" y="57023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站外推广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43800" y="56134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其它线下渠</a:t>
            </a:r>
          </a:p>
          <a:p>
            <a:pPr>
              <a:lnSpc>
                <a:spcPts val="14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道推广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19700" y="5041900"/>
            <a:ext cx="6096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76200" algn="l"/>
                <a:tab pos="1524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退款规则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762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交易时</a:t>
            </a:r>
          </a:p>
          <a:p>
            <a:pPr>
              <a:lnSpc>
                <a:spcPts val="1400"/>
              </a:lnSpc>
              <a:tabLst>
                <a:tab pos="762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推广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19700" y="29337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指定商品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65400" y="43180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减现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16300" y="43180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一口价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32300" y="43180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包邮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72100" y="43180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换购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99200" y="43180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赠品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39000" y="43180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返现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89900" y="43180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优惠券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05900" y="43180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积分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13500" y="29337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指定地区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4500" y="1574800"/>
            <a:ext cx="6096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优惠标识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优惠对象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4500" y="29210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优惠范围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4500" y="36322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优惠条件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4500" y="43180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优惠方式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4500" y="5029200"/>
            <a:ext cx="6096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优惠规则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展现方式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43800" y="28575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04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指定支付方</a:t>
            </a:r>
          </a:p>
          <a:p>
            <a:pPr>
              <a:lnSpc>
                <a:spcPts val="14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19700" y="36322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阶梯累积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26500" y="29337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指定渠道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1500" y="736600"/>
            <a:ext cx="16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营销管理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16964" y="1752600"/>
            <a:ext cx="4114800" cy="1051560"/>
          </a:xfrm>
          <a:custGeom>
            <a:avLst/>
            <a:gdLst>
              <a:gd name="connsiteX0" fmla="*/ 0 w 4114800"/>
              <a:gd name="connsiteY0" fmla="*/ 1051560 h 1051560"/>
              <a:gd name="connsiteX1" fmla="*/ 4114800 w 4114800"/>
              <a:gd name="connsiteY1" fmla="*/ 1051560 h 1051560"/>
              <a:gd name="connsiteX2" fmla="*/ 4114800 w 4114800"/>
              <a:gd name="connsiteY2" fmla="*/ 0 h 1051560"/>
              <a:gd name="connsiteX3" fmla="*/ 0 w 4114800"/>
              <a:gd name="connsiteY3" fmla="*/ 0 h 1051560"/>
              <a:gd name="connsiteX4" fmla="*/ 0 w 4114800"/>
              <a:gd name="connsiteY4" fmla="*/ 1051560 h 1051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14800" h="1051560">
                <a:moveTo>
                  <a:pt x="0" y="1051560"/>
                </a:moveTo>
                <a:lnTo>
                  <a:pt x="4114800" y="1051560"/>
                </a:lnTo>
                <a:lnTo>
                  <a:pt x="4114800" y="0"/>
                </a:lnTo>
                <a:lnTo>
                  <a:pt x="0" y="0"/>
                </a:lnTo>
                <a:lnTo>
                  <a:pt x="0" y="1051560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10614" y="1746250"/>
            <a:ext cx="4127500" cy="1064260"/>
          </a:xfrm>
          <a:custGeom>
            <a:avLst/>
            <a:gdLst>
              <a:gd name="connsiteX0" fmla="*/ 6350 w 4127500"/>
              <a:gd name="connsiteY0" fmla="*/ 1057910 h 1064260"/>
              <a:gd name="connsiteX1" fmla="*/ 4121150 w 4127500"/>
              <a:gd name="connsiteY1" fmla="*/ 1057910 h 1064260"/>
              <a:gd name="connsiteX2" fmla="*/ 4121150 w 4127500"/>
              <a:gd name="connsiteY2" fmla="*/ 6350 h 1064260"/>
              <a:gd name="connsiteX3" fmla="*/ 6350 w 4127500"/>
              <a:gd name="connsiteY3" fmla="*/ 6350 h 1064260"/>
              <a:gd name="connsiteX4" fmla="*/ 6350 w 4127500"/>
              <a:gd name="connsiteY4" fmla="*/ 1057910 h 10642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27500" h="1064260">
                <a:moveTo>
                  <a:pt x="6350" y="1057910"/>
                </a:moveTo>
                <a:lnTo>
                  <a:pt x="4121150" y="1057910"/>
                </a:lnTo>
                <a:lnTo>
                  <a:pt x="4121150" y="6350"/>
                </a:lnTo>
                <a:lnTo>
                  <a:pt x="6350" y="6350"/>
                </a:lnTo>
                <a:lnTo>
                  <a:pt x="6350" y="105791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bfbfb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643128"/>
            <a:ext cx="864108" cy="541020"/>
          </a:xfrm>
          <a:custGeom>
            <a:avLst/>
            <a:gdLst>
              <a:gd name="connsiteX0" fmla="*/ 0 w 864108"/>
              <a:gd name="connsiteY0" fmla="*/ 270510 h 541020"/>
              <a:gd name="connsiteX1" fmla="*/ 432054 w 864108"/>
              <a:gd name="connsiteY1" fmla="*/ 0 h 541020"/>
              <a:gd name="connsiteX2" fmla="*/ 864108 w 864108"/>
              <a:gd name="connsiteY2" fmla="*/ 270510 h 541020"/>
              <a:gd name="connsiteX3" fmla="*/ 432054 w 864108"/>
              <a:gd name="connsiteY3" fmla="*/ 541020 h 541020"/>
              <a:gd name="connsiteX4" fmla="*/ 0 w 864108"/>
              <a:gd name="connsiteY4" fmla="*/ 270510 h 541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4108" h="541020">
                <a:moveTo>
                  <a:pt x="0" y="270510"/>
                </a:moveTo>
                <a:cubicBezTo>
                  <a:pt x="0" y="121158"/>
                  <a:pt x="193433" y="0"/>
                  <a:pt x="432054" y="0"/>
                </a:cubicBezTo>
                <a:cubicBezTo>
                  <a:pt x="670674" y="0"/>
                  <a:pt x="864108" y="121158"/>
                  <a:pt x="864108" y="270510"/>
                </a:cubicBezTo>
                <a:cubicBezTo>
                  <a:pt x="864108" y="419861"/>
                  <a:pt x="670674" y="541020"/>
                  <a:pt x="432054" y="541020"/>
                </a:cubicBezTo>
                <a:cubicBezTo>
                  <a:pt x="193433" y="541020"/>
                  <a:pt x="0" y="419861"/>
                  <a:pt x="0" y="270510"/>
                </a:cubicBezTo>
              </a:path>
            </a:pathLst>
          </a:custGeom>
          <a:solidFill>
            <a:srgbClr val="9da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636778"/>
            <a:ext cx="876808" cy="553720"/>
          </a:xfrm>
          <a:custGeom>
            <a:avLst/>
            <a:gdLst>
              <a:gd name="connsiteX0" fmla="*/ 6350 w 876808"/>
              <a:gd name="connsiteY0" fmla="*/ 276860 h 553720"/>
              <a:gd name="connsiteX1" fmla="*/ 438404 w 876808"/>
              <a:gd name="connsiteY1" fmla="*/ 6350 h 553720"/>
              <a:gd name="connsiteX2" fmla="*/ 870458 w 876808"/>
              <a:gd name="connsiteY2" fmla="*/ 276860 h 553720"/>
              <a:gd name="connsiteX3" fmla="*/ 438404 w 876808"/>
              <a:gd name="connsiteY3" fmla="*/ 547370 h 553720"/>
              <a:gd name="connsiteX4" fmla="*/ 6350 w 876808"/>
              <a:gd name="connsiteY4" fmla="*/ 276860 h 553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6808" h="553720">
                <a:moveTo>
                  <a:pt x="6350" y="276860"/>
                </a:moveTo>
                <a:cubicBezTo>
                  <a:pt x="6350" y="127508"/>
                  <a:pt x="199783" y="6350"/>
                  <a:pt x="438404" y="6350"/>
                </a:cubicBezTo>
                <a:cubicBezTo>
                  <a:pt x="677024" y="6350"/>
                  <a:pt x="870458" y="127508"/>
                  <a:pt x="870458" y="276860"/>
                </a:cubicBezTo>
                <a:cubicBezTo>
                  <a:pt x="870458" y="426211"/>
                  <a:pt x="677024" y="547370"/>
                  <a:pt x="438404" y="547370"/>
                </a:cubicBezTo>
                <a:cubicBezTo>
                  <a:pt x="199783" y="547370"/>
                  <a:pt x="6350" y="426211"/>
                  <a:pt x="6350" y="27686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3244" y="2531364"/>
            <a:ext cx="3319272" cy="2726436"/>
          </a:xfrm>
          <a:custGeom>
            <a:avLst/>
            <a:gdLst>
              <a:gd name="connsiteX0" fmla="*/ 0 w 3319272"/>
              <a:gd name="connsiteY0" fmla="*/ 2726436 h 2726436"/>
              <a:gd name="connsiteX1" fmla="*/ 3319272 w 3319272"/>
              <a:gd name="connsiteY1" fmla="*/ 2726436 h 2726436"/>
              <a:gd name="connsiteX2" fmla="*/ 3319272 w 3319272"/>
              <a:gd name="connsiteY2" fmla="*/ 0 h 2726436"/>
              <a:gd name="connsiteX3" fmla="*/ 0 w 3319272"/>
              <a:gd name="connsiteY3" fmla="*/ 0 h 2726436"/>
              <a:gd name="connsiteX4" fmla="*/ 0 w 3319272"/>
              <a:gd name="connsiteY4" fmla="*/ 2726436 h 27264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9272" h="2726436">
                <a:moveTo>
                  <a:pt x="0" y="2726436"/>
                </a:moveTo>
                <a:lnTo>
                  <a:pt x="3319272" y="2726436"/>
                </a:lnTo>
                <a:lnTo>
                  <a:pt x="3319272" y="0"/>
                </a:lnTo>
                <a:lnTo>
                  <a:pt x="0" y="0"/>
                </a:lnTo>
                <a:lnTo>
                  <a:pt x="0" y="272643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6894" y="2525014"/>
            <a:ext cx="3331972" cy="2739136"/>
          </a:xfrm>
          <a:custGeom>
            <a:avLst/>
            <a:gdLst>
              <a:gd name="connsiteX0" fmla="*/ 6350 w 3331972"/>
              <a:gd name="connsiteY0" fmla="*/ 2732786 h 2739136"/>
              <a:gd name="connsiteX1" fmla="*/ 3325622 w 3331972"/>
              <a:gd name="connsiteY1" fmla="*/ 2732786 h 2739136"/>
              <a:gd name="connsiteX2" fmla="*/ 3325622 w 3331972"/>
              <a:gd name="connsiteY2" fmla="*/ 6350 h 2739136"/>
              <a:gd name="connsiteX3" fmla="*/ 6350 w 3331972"/>
              <a:gd name="connsiteY3" fmla="*/ 6350 h 2739136"/>
              <a:gd name="connsiteX4" fmla="*/ 6350 w 3331972"/>
              <a:gd name="connsiteY4" fmla="*/ 2732786 h 273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31972" h="2739136">
                <a:moveTo>
                  <a:pt x="6350" y="2732786"/>
                </a:moveTo>
                <a:lnTo>
                  <a:pt x="3325622" y="2732786"/>
                </a:lnTo>
                <a:lnTo>
                  <a:pt x="3325622" y="6350"/>
                </a:lnTo>
                <a:lnTo>
                  <a:pt x="6350" y="6350"/>
                </a:lnTo>
                <a:lnTo>
                  <a:pt x="6350" y="273278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bfbfb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30679" y="2971800"/>
            <a:ext cx="4114800" cy="762000"/>
          </a:xfrm>
          <a:custGeom>
            <a:avLst/>
            <a:gdLst>
              <a:gd name="connsiteX0" fmla="*/ 0 w 4114800"/>
              <a:gd name="connsiteY0" fmla="*/ 762000 h 762000"/>
              <a:gd name="connsiteX1" fmla="*/ 4114800 w 4114800"/>
              <a:gd name="connsiteY1" fmla="*/ 762000 h 762000"/>
              <a:gd name="connsiteX2" fmla="*/ 4114800 w 4114800"/>
              <a:gd name="connsiteY2" fmla="*/ 0 h 762000"/>
              <a:gd name="connsiteX3" fmla="*/ 0 w 4114800"/>
              <a:gd name="connsiteY3" fmla="*/ 0 h 762000"/>
              <a:gd name="connsiteX4" fmla="*/ 0 w 4114800"/>
              <a:gd name="connsiteY4" fmla="*/ 76200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14800" h="762000">
                <a:moveTo>
                  <a:pt x="0" y="762000"/>
                </a:moveTo>
                <a:lnTo>
                  <a:pt x="4114800" y="762000"/>
                </a:lnTo>
                <a:lnTo>
                  <a:pt x="4114800" y="0"/>
                </a:lnTo>
                <a:lnTo>
                  <a:pt x="0" y="0"/>
                </a:lnTo>
                <a:lnTo>
                  <a:pt x="0" y="762000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24329" y="2965450"/>
            <a:ext cx="4127500" cy="774700"/>
          </a:xfrm>
          <a:custGeom>
            <a:avLst/>
            <a:gdLst>
              <a:gd name="connsiteX0" fmla="*/ 6350 w 4127500"/>
              <a:gd name="connsiteY0" fmla="*/ 768350 h 774700"/>
              <a:gd name="connsiteX1" fmla="*/ 4121150 w 4127500"/>
              <a:gd name="connsiteY1" fmla="*/ 768350 h 774700"/>
              <a:gd name="connsiteX2" fmla="*/ 4121150 w 4127500"/>
              <a:gd name="connsiteY2" fmla="*/ 6350 h 774700"/>
              <a:gd name="connsiteX3" fmla="*/ 6350 w 4127500"/>
              <a:gd name="connsiteY3" fmla="*/ 6350 h 774700"/>
              <a:gd name="connsiteX4" fmla="*/ 6350 w 4127500"/>
              <a:gd name="connsiteY4" fmla="*/ 76835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27500" h="774700">
                <a:moveTo>
                  <a:pt x="6350" y="768350"/>
                </a:moveTo>
                <a:lnTo>
                  <a:pt x="4121150" y="768350"/>
                </a:lnTo>
                <a:lnTo>
                  <a:pt x="4121150" y="6350"/>
                </a:lnTo>
                <a:lnTo>
                  <a:pt x="6350" y="6350"/>
                </a:lnTo>
                <a:lnTo>
                  <a:pt x="6350" y="768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16964" y="3962400"/>
            <a:ext cx="1981200" cy="762000"/>
          </a:xfrm>
          <a:custGeom>
            <a:avLst/>
            <a:gdLst>
              <a:gd name="connsiteX0" fmla="*/ 0 w 1981200"/>
              <a:gd name="connsiteY0" fmla="*/ 762000 h 762000"/>
              <a:gd name="connsiteX1" fmla="*/ 1981200 w 1981200"/>
              <a:gd name="connsiteY1" fmla="*/ 762000 h 762000"/>
              <a:gd name="connsiteX2" fmla="*/ 1981200 w 1981200"/>
              <a:gd name="connsiteY2" fmla="*/ 0 h 762000"/>
              <a:gd name="connsiteX3" fmla="*/ 0 w 1981200"/>
              <a:gd name="connsiteY3" fmla="*/ 0 h 762000"/>
              <a:gd name="connsiteX4" fmla="*/ 0 w 1981200"/>
              <a:gd name="connsiteY4" fmla="*/ 76200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81200" h="762000">
                <a:moveTo>
                  <a:pt x="0" y="762000"/>
                </a:moveTo>
                <a:lnTo>
                  <a:pt x="1981200" y="762000"/>
                </a:lnTo>
                <a:lnTo>
                  <a:pt x="1981200" y="0"/>
                </a:lnTo>
                <a:lnTo>
                  <a:pt x="0" y="0"/>
                </a:lnTo>
                <a:lnTo>
                  <a:pt x="0" y="762000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10614" y="3956050"/>
            <a:ext cx="1993900" cy="774700"/>
          </a:xfrm>
          <a:custGeom>
            <a:avLst/>
            <a:gdLst>
              <a:gd name="connsiteX0" fmla="*/ 6350 w 1993900"/>
              <a:gd name="connsiteY0" fmla="*/ 768350 h 774700"/>
              <a:gd name="connsiteX1" fmla="*/ 1987550 w 1993900"/>
              <a:gd name="connsiteY1" fmla="*/ 768350 h 774700"/>
              <a:gd name="connsiteX2" fmla="*/ 1987550 w 1993900"/>
              <a:gd name="connsiteY2" fmla="*/ 6350 h 774700"/>
              <a:gd name="connsiteX3" fmla="*/ 6350 w 1993900"/>
              <a:gd name="connsiteY3" fmla="*/ 6350 h 774700"/>
              <a:gd name="connsiteX4" fmla="*/ 6350 w 1993900"/>
              <a:gd name="connsiteY4" fmla="*/ 76835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3900" h="774700">
                <a:moveTo>
                  <a:pt x="6350" y="768350"/>
                </a:moveTo>
                <a:lnTo>
                  <a:pt x="1987550" y="768350"/>
                </a:lnTo>
                <a:lnTo>
                  <a:pt x="1987550" y="6350"/>
                </a:lnTo>
                <a:lnTo>
                  <a:pt x="6350" y="6350"/>
                </a:lnTo>
                <a:lnTo>
                  <a:pt x="6350" y="768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16964" y="4966716"/>
            <a:ext cx="1981200" cy="762000"/>
          </a:xfrm>
          <a:custGeom>
            <a:avLst/>
            <a:gdLst>
              <a:gd name="connsiteX0" fmla="*/ 0 w 1981200"/>
              <a:gd name="connsiteY0" fmla="*/ 762000 h 762000"/>
              <a:gd name="connsiteX1" fmla="*/ 1981200 w 1981200"/>
              <a:gd name="connsiteY1" fmla="*/ 762000 h 762000"/>
              <a:gd name="connsiteX2" fmla="*/ 1981200 w 1981200"/>
              <a:gd name="connsiteY2" fmla="*/ 0 h 762000"/>
              <a:gd name="connsiteX3" fmla="*/ 0 w 1981200"/>
              <a:gd name="connsiteY3" fmla="*/ 0 h 762000"/>
              <a:gd name="connsiteX4" fmla="*/ 0 w 1981200"/>
              <a:gd name="connsiteY4" fmla="*/ 76200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81200" h="762000">
                <a:moveTo>
                  <a:pt x="0" y="762000"/>
                </a:moveTo>
                <a:lnTo>
                  <a:pt x="1981200" y="762000"/>
                </a:lnTo>
                <a:lnTo>
                  <a:pt x="1981200" y="0"/>
                </a:lnTo>
                <a:lnTo>
                  <a:pt x="0" y="0"/>
                </a:lnTo>
                <a:lnTo>
                  <a:pt x="0" y="762000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10614" y="4960366"/>
            <a:ext cx="1993900" cy="774700"/>
          </a:xfrm>
          <a:custGeom>
            <a:avLst/>
            <a:gdLst>
              <a:gd name="connsiteX0" fmla="*/ 6350 w 1993900"/>
              <a:gd name="connsiteY0" fmla="*/ 768350 h 774700"/>
              <a:gd name="connsiteX1" fmla="*/ 1987550 w 1993900"/>
              <a:gd name="connsiteY1" fmla="*/ 768350 h 774700"/>
              <a:gd name="connsiteX2" fmla="*/ 1987550 w 1993900"/>
              <a:gd name="connsiteY2" fmla="*/ 6350 h 774700"/>
              <a:gd name="connsiteX3" fmla="*/ 6350 w 1993900"/>
              <a:gd name="connsiteY3" fmla="*/ 6350 h 774700"/>
              <a:gd name="connsiteX4" fmla="*/ 6350 w 1993900"/>
              <a:gd name="connsiteY4" fmla="*/ 76835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3900" h="774700">
                <a:moveTo>
                  <a:pt x="6350" y="768350"/>
                </a:moveTo>
                <a:lnTo>
                  <a:pt x="1987550" y="768350"/>
                </a:lnTo>
                <a:lnTo>
                  <a:pt x="1987550" y="6350"/>
                </a:lnTo>
                <a:lnTo>
                  <a:pt x="6350" y="6350"/>
                </a:lnTo>
                <a:lnTo>
                  <a:pt x="6350" y="768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64280" y="3962400"/>
            <a:ext cx="1981200" cy="1766316"/>
          </a:xfrm>
          <a:custGeom>
            <a:avLst/>
            <a:gdLst>
              <a:gd name="connsiteX0" fmla="*/ 0 w 1981200"/>
              <a:gd name="connsiteY0" fmla="*/ 1766315 h 1766316"/>
              <a:gd name="connsiteX1" fmla="*/ 1981200 w 1981200"/>
              <a:gd name="connsiteY1" fmla="*/ 1766315 h 1766316"/>
              <a:gd name="connsiteX2" fmla="*/ 1981200 w 1981200"/>
              <a:gd name="connsiteY2" fmla="*/ 0 h 1766316"/>
              <a:gd name="connsiteX3" fmla="*/ 0 w 1981200"/>
              <a:gd name="connsiteY3" fmla="*/ 0 h 1766316"/>
              <a:gd name="connsiteX4" fmla="*/ 0 w 1981200"/>
              <a:gd name="connsiteY4" fmla="*/ 1766315 h 17663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81200" h="1766316">
                <a:moveTo>
                  <a:pt x="0" y="1766315"/>
                </a:moveTo>
                <a:lnTo>
                  <a:pt x="1981200" y="1766315"/>
                </a:lnTo>
                <a:lnTo>
                  <a:pt x="1981200" y="0"/>
                </a:lnTo>
                <a:lnTo>
                  <a:pt x="0" y="0"/>
                </a:lnTo>
                <a:lnTo>
                  <a:pt x="0" y="1766315"/>
                </a:ln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57930" y="3956050"/>
            <a:ext cx="1993900" cy="1779016"/>
          </a:xfrm>
          <a:custGeom>
            <a:avLst/>
            <a:gdLst>
              <a:gd name="connsiteX0" fmla="*/ 6350 w 1993900"/>
              <a:gd name="connsiteY0" fmla="*/ 1772665 h 1779016"/>
              <a:gd name="connsiteX1" fmla="*/ 1987550 w 1993900"/>
              <a:gd name="connsiteY1" fmla="*/ 1772665 h 1779016"/>
              <a:gd name="connsiteX2" fmla="*/ 1987550 w 1993900"/>
              <a:gd name="connsiteY2" fmla="*/ 6350 h 1779016"/>
              <a:gd name="connsiteX3" fmla="*/ 6350 w 1993900"/>
              <a:gd name="connsiteY3" fmla="*/ 6350 h 1779016"/>
              <a:gd name="connsiteX4" fmla="*/ 6350 w 1993900"/>
              <a:gd name="connsiteY4" fmla="*/ 1772665 h 177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3900" h="1779016">
                <a:moveTo>
                  <a:pt x="6350" y="1772665"/>
                </a:moveTo>
                <a:lnTo>
                  <a:pt x="1987550" y="1772665"/>
                </a:lnTo>
                <a:lnTo>
                  <a:pt x="1987550" y="6350"/>
                </a:lnTo>
                <a:lnTo>
                  <a:pt x="6350" y="6350"/>
                </a:lnTo>
                <a:lnTo>
                  <a:pt x="6350" y="177266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69364" y="1859279"/>
            <a:ext cx="1676400" cy="838200"/>
          </a:xfrm>
          <a:custGeom>
            <a:avLst/>
            <a:gdLst>
              <a:gd name="connsiteX0" fmla="*/ 0 w 1676400"/>
              <a:gd name="connsiteY0" fmla="*/ 419100 h 838200"/>
              <a:gd name="connsiteX1" fmla="*/ 838200 w 1676400"/>
              <a:gd name="connsiteY1" fmla="*/ 0 h 838200"/>
              <a:gd name="connsiteX2" fmla="*/ 1676400 w 1676400"/>
              <a:gd name="connsiteY2" fmla="*/ 419100 h 838200"/>
              <a:gd name="connsiteX3" fmla="*/ 838200 w 1676400"/>
              <a:gd name="connsiteY3" fmla="*/ 838200 h 838200"/>
              <a:gd name="connsiteX4" fmla="*/ 0 w 1676400"/>
              <a:gd name="connsiteY4" fmla="*/ 41910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76400" h="838200">
                <a:moveTo>
                  <a:pt x="0" y="419100"/>
                </a:moveTo>
                <a:cubicBezTo>
                  <a:pt x="0" y="187579"/>
                  <a:pt x="375284" y="0"/>
                  <a:pt x="838200" y="0"/>
                </a:cubicBezTo>
                <a:cubicBezTo>
                  <a:pt x="1301115" y="0"/>
                  <a:pt x="1676400" y="187579"/>
                  <a:pt x="1676400" y="419100"/>
                </a:cubicBezTo>
                <a:cubicBezTo>
                  <a:pt x="1676400" y="650621"/>
                  <a:pt x="1301115" y="838200"/>
                  <a:pt x="838200" y="838200"/>
                </a:cubicBezTo>
                <a:cubicBezTo>
                  <a:pt x="375284" y="838200"/>
                  <a:pt x="0" y="650621"/>
                  <a:pt x="0" y="419100"/>
                </a:cubicBez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63014" y="1852929"/>
            <a:ext cx="1689100" cy="850900"/>
          </a:xfrm>
          <a:custGeom>
            <a:avLst/>
            <a:gdLst>
              <a:gd name="connsiteX0" fmla="*/ 6350 w 1689100"/>
              <a:gd name="connsiteY0" fmla="*/ 425450 h 850900"/>
              <a:gd name="connsiteX1" fmla="*/ 844550 w 1689100"/>
              <a:gd name="connsiteY1" fmla="*/ 6350 h 850900"/>
              <a:gd name="connsiteX2" fmla="*/ 1682750 w 1689100"/>
              <a:gd name="connsiteY2" fmla="*/ 425450 h 850900"/>
              <a:gd name="connsiteX3" fmla="*/ 844550 w 1689100"/>
              <a:gd name="connsiteY3" fmla="*/ 844550 h 850900"/>
              <a:gd name="connsiteX4" fmla="*/ 6350 w 1689100"/>
              <a:gd name="connsiteY4" fmla="*/ 425450 h 85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9100" h="850900">
                <a:moveTo>
                  <a:pt x="6350" y="425450"/>
                </a:moveTo>
                <a:cubicBezTo>
                  <a:pt x="6350" y="193929"/>
                  <a:pt x="381634" y="6350"/>
                  <a:pt x="844550" y="6350"/>
                </a:cubicBezTo>
                <a:cubicBezTo>
                  <a:pt x="1307465" y="6350"/>
                  <a:pt x="1682750" y="193929"/>
                  <a:pt x="1682750" y="425450"/>
                </a:cubicBezTo>
                <a:cubicBezTo>
                  <a:pt x="1682750" y="656971"/>
                  <a:pt x="1307465" y="844550"/>
                  <a:pt x="844550" y="844550"/>
                </a:cubicBezTo>
                <a:cubicBezTo>
                  <a:pt x="381634" y="844550"/>
                  <a:pt x="6350" y="656971"/>
                  <a:pt x="6350" y="425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bfbfb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16680" y="1859279"/>
            <a:ext cx="1676400" cy="838200"/>
          </a:xfrm>
          <a:custGeom>
            <a:avLst/>
            <a:gdLst>
              <a:gd name="connsiteX0" fmla="*/ 0 w 1676400"/>
              <a:gd name="connsiteY0" fmla="*/ 419100 h 838200"/>
              <a:gd name="connsiteX1" fmla="*/ 838200 w 1676400"/>
              <a:gd name="connsiteY1" fmla="*/ 0 h 838200"/>
              <a:gd name="connsiteX2" fmla="*/ 1676400 w 1676400"/>
              <a:gd name="connsiteY2" fmla="*/ 419100 h 838200"/>
              <a:gd name="connsiteX3" fmla="*/ 838200 w 1676400"/>
              <a:gd name="connsiteY3" fmla="*/ 838200 h 838200"/>
              <a:gd name="connsiteX4" fmla="*/ 0 w 1676400"/>
              <a:gd name="connsiteY4" fmla="*/ 41910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76400" h="838200">
                <a:moveTo>
                  <a:pt x="0" y="419100"/>
                </a:moveTo>
                <a:cubicBezTo>
                  <a:pt x="0" y="187579"/>
                  <a:pt x="375285" y="0"/>
                  <a:pt x="838200" y="0"/>
                </a:cubicBezTo>
                <a:cubicBezTo>
                  <a:pt x="1301115" y="0"/>
                  <a:pt x="1676400" y="187579"/>
                  <a:pt x="1676400" y="419100"/>
                </a:cubicBezTo>
                <a:cubicBezTo>
                  <a:pt x="1676400" y="650621"/>
                  <a:pt x="1301115" y="838200"/>
                  <a:pt x="838200" y="838200"/>
                </a:cubicBezTo>
                <a:cubicBezTo>
                  <a:pt x="375285" y="838200"/>
                  <a:pt x="0" y="650621"/>
                  <a:pt x="0" y="419100"/>
                </a:cubicBez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10330" y="1852929"/>
            <a:ext cx="1689100" cy="850900"/>
          </a:xfrm>
          <a:custGeom>
            <a:avLst/>
            <a:gdLst>
              <a:gd name="connsiteX0" fmla="*/ 6350 w 1689100"/>
              <a:gd name="connsiteY0" fmla="*/ 425450 h 850900"/>
              <a:gd name="connsiteX1" fmla="*/ 844550 w 1689100"/>
              <a:gd name="connsiteY1" fmla="*/ 6350 h 850900"/>
              <a:gd name="connsiteX2" fmla="*/ 1682750 w 1689100"/>
              <a:gd name="connsiteY2" fmla="*/ 425450 h 850900"/>
              <a:gd name="connsiteX3" fmla="*/ 844550 w 1689100"/>
              <a:gd name="connsiteY3" fmla="*/ 844550 h 850900"/>
              <a:gd name="connsiteX4" fmla="*/ 6350 w 1689100"/>
              <a:gd name="connsiteY4" fmla="*/ 425450 h 85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9100" h="850900">
                <a:moveTo>
                  <a:pt x="6350" y="425450"/>
                </a:moveTo>
                <a:cubicBezTo>
                  <a:pt x="6350" y="193929"/>
                  <a:pt x="381635" y="6350"/>
                  <a:pt x="844550" y="6350"/>
                </a:cubicBezTo>
                <a:cubicBezTo>
                  <a:pt x="1307465" y="6350"/>
                  <a:pt x="1682750" y="193929"/>
                  <a:pt x="1682750" y="425450"/>
                </a:cubicBezTo>
                <a:cubicBezTo>
                  <a:pt x="1682750" y="656971"/>
                  <a:pt x="1307465" y="844550"/>
                  <a:pt x="844550" y="844550"/>
                </a:cubicBezTo>
                <a:cubicBezTo>
                  <a:pt x="381635" y="844550"/>
                  <a:pt x="6350" y="656971"/>
                  <a:pt x="6350" y="425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bfbfb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10614" y="5774182"/>
            <a:ext cx="4127500" cy="192531"/>
          </a:xfrm>
          <a:custGeom>
            <a:avLst/>
            <a:gdLst>
              <a:gd name="connsiteX0" fmla="*/ 4121150 w 4127500"/>
              <a:gd name="connsiteY0" fmla="*/ 6350 h 192531"/>
              <a:gd name="connsiteX1" fmla="*/ 4106164 w 4127500"/>
              <a:gd name="connsiteY1" fmla="*/ 96265 h 192531"/>
              <a:gd name="connsiteX2" fmla="*/ 2078735 w 4127500"/>
              <a:gd name="connsiteY2" fmla="*/ 96265 h 192531"/>
              <a:gd name="connsiteX3" fmla="*/ 2063750 w 4127500"/>
              <a:gd name="connsiteY3" fmla="*/ 186182 h 192531"/>
              <a:gd name="connsiteX4" fmla="*/ 2048764 w 4127500"/>
              <a:gd name="connsiteY4" fmla="*/ 96265 h 192531"/>
              <a:gd name="connsiteX5" fmla="*/ 21336 w 4127500"/>
              <a:gd name="connsiteY5" fmla="*/ 96265 h 192531"/>
              <a:gd name="connsiteX6" fmla="*/ 6350 w 4127500"/>
              <a:gd name="connsiteY6" fmla="*/ 6350 h 1925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127500" h="192531">
                <a:moveTo>
                  <a:pt x="4121150" y="6350"/>
                </a:moveTo>
                <a:cubicBezTo>
                  <a:pt x="4121150" y="56007"/>
                  <a:pt x="4114419" y="96265"/>
                  <a:pt x="4106164" y="96265"/>
                </a:cubicBezTo>
                <a:lnTo>
                  <a:pt x="2078735" y="96265"/>
                </a:lnTo>
                <a:cubicBezTo>
                  <a:pt x="2070481" y="96265"/>
                  <a:pt x="2063750" y="136525"/>
                  <a:pt x="2063750" y="186182"/>
                </a:cubicBezTo>
                <a:cubicBezTo>
                  <a:pt x="2063750" y="136525"/>
                  <a:pt x="2057019" y="96265"/>
                  <a:pt x="2048764" y="96265"/>
                </a:cubicBezTo>
                <a:lnTo>
                  <a:pt x="21336" y="96265"/>
                </a:lnTo>
                <a:cubicBezTo>
                  <a:pt x="13080" y="96265"/>
                  <a:pt x="6350" y="56007"/>
                  <a:pt x="6350" y="6350"/>
                </a:cubicBezTo>
              </a:path>
            </a:pathLst>
          </a:custGeom>
          <a:ln w="12700">
            <a:solidFill>
              <a:srgbClr val="7283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13434" y="2983738"/>
            <a:ext cx="192532" cy="1740915"/>
          </a:xfrm>
          <a:custGeom>
            <a:avLst/>
            <a:gdLst>
              <a:gd name="connsiteX0" fmla="*/ 186182 w 192532"/>
              <a:gd name="connsiteY0" fmla="*/ 1734565 h 1740915"/>
              <a:gd name="connsiteX1" fmla="*/ 96266 w 192532"/>
              <a:gd name="connsiteY1" fmla="*/ 1719579 h 1740915"/>
              <a:gd name="connsiteX2" fmla="*/ 96266 w 192532"/>
              <a:gd name="connsiteY2" fmla="*/ 885444 h 1740915"/>
              <a:gd name="connsiteX3" fmla="*/ 6350 w 192532"/>
              <a:gd name="connsiteY3" fmla="*/ 870458 h 1740915"/>
              <a:gd name="connsiteX4" fmla="*/ 96266 w 192532"/>
              <a:gd name="connsiteY4" fmla="*/ 855471 h 1740915"/>
              <a:gd name="connsiteX5" fmla="*/ 96266 w 192532"/>
              <a:gd name="connsiteY5" fmla="*/ 21335 h 1740915"/>
              <a:gd name="connsiteX6" fmla="*/ 186182 w 192532"/>
              <a:gd name="connsiteY6" fmla="*/ 6350 h 17409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92532" h="1740915">
                <a:moveTo>
                  <a:pt x="186182" y="1734565"/>
                </a:moveTo>
                <a:cubicBezTo>
                  <a:pt x="136525" y="1734565"/>
                  <a:pt x="96266" y="1727834"/>
                  <a:pt x="96266" y="1719579"/>
                </a:cubicBezTo>
                <a:lnTo>
                  <a:pt x="96266" y="885444"/>
                </a:lnTo>
                <a:cubicBezTo>
                  <a:pt x="96266" y="877189"/>
                  <a:pt x="56007" y="870458"/>
                  <a:pt x="6350" y="870458"/>
                </a:cubicBezTo>
                <a:cubicBezTo>
                  <a:pt x="56007" y="870458"/>
                  <a:pt x="96266" y="863727"/>
                  <a:pt x="96266" y="855471"/>
                </a:cubicBezTo>
                <a:lnTo>
                  <a:pt x="96266" y="21335"/>
                </a:lnTo>
                <a:cubicBezTo>
                  <a:pt x="96266" y="13080"/>
                  <a:pt x="136525" y="6350"/>
                  <a:pt x="186182" y="6350"/>
                </a:cubicBezTo>
              </a:path>
            </a:pathLst>
          </a:custGeom>
          <a:ln w="12700">
            <a:solidFill>
              <a:srgbClr val="7283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05814" y="4987798"/>
            <a:ext cx="192532" cy="733552"/>
          </a:xfrm>
          <a:custGeom>
            <a:avLst/>
            <a:gdLst>
              <a:gd name="connsiteX0" fmla="*/ 186182 w 192532"/>
              <a:gd name="connsiteY0" fmla="*/ 727202 h 733552"/>
              <a:gd name="connsiteX1" fmla="*/ 96266 w 192532"/>
              <a:gd name="connsiteY1" fmla="*/ 712216 h 733552"/>
              <a:gd name="connsiteX2" fmla="*/ 96266 w 192532"/>
              <a:gd name="connsiteY2" fmla="*/ 381761 h 733552"/>
              <a:gd name="connsiteX3" fmla="*/ 6350 w 192532"/>
              <a:gd name="connsiteY3" fmla="*/ 366776 h 733552"/>
              <a:gd name="connsiteX4" fmla="*/ 96266 w 192532"/>
              <a:gd name="connsiteY4" fmla="*/ 351790 h 733552"/>
              <a:gd name="connsiteX5" fmla="*/ 96266 w 192532"/>
              <a:gd name="connsiteY5" fmla="*/ 21336 h 733552"/>
              <a:gd name="connsiteX6" fmla="*/ 186182 w 192532"/>
              <a:gd name="connsiteY6" fmla="*/ 6350 h 7335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92532" h="733552">
                <a:moveTo>
                  <a:pt x="186182" y="727202"/>
                </a:moveTo>
                <a:cubicBezTo>
                  <a:pt x="136525" y="727202"/>
                  <a:pt x="96266" y="720496"/>
                  <a:pt x="96266" y="712216"/>
                </a:cubicBezTo>
                <a:lnTo>
                  <a:pt x="96266" y="381761"/>
                </a:lnTo>
                <a:cubicBezTo>
                  <a:pt x="96266" y="373507"/>
                  <a:pt x="56007" y="366776"/>
                  <a:pt x="6350" y="366776"/>
                </a:cubicBezTo>
                <a:cubicBezTo>
                  <a:pt x="56007" y="366776"/>
                  <a:pt x="96266" y="360045"/>
                  <a:pt x="96266" y="351790"/>
                </a:cubicBezTo>
                <a:lnTo>
                  <a:pt x="96266" y="21336"/>
                </a:lnTo>
                <a:cubicBezTo>
                  <a:pt x="96266" y="13080"/>
                  <a:pt x="136525" y="6350"/>
                  <a:pt x="186182" y="6350"/>
                </a:cubicBezTo>
              </a:path>
            </a:pathLst>
          </a:custGeom>
          <a:ln w="12700">
            <a:solidFill>
              <a:srgbClr val="7283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23888" y="2392680"/>
            <a:ext cx="2159507" cy="307848"/>
          </a:xfrm>
          <a:custGeom>
            <a:avLst/>
            <a:gdLst>
              <a:gd name="connsiteX0" fmla="*/ 0 w 2159507"/>
              <a:gd name="connsiteY0" fmla="*/ 307848 h 307848"/>
              <a:gd name="connsiteX1" fmla="*/ 2159507 w 2159507"/>
              <a:gd name="connsiteY1" fmla="*/ 307848 h 307848"/>
              <a:gd name="connsiteX2" fmla="*/ 2159507 w 2159507"/>
              <a:gd name="connsiteY2" fmla="*/ 0 h 307848"/>
              <a:gd name="connsiteX3" fmla="*/ 0 w 2159507"/>
              <a:gd name="connsiteY3" fmla="*/ 0 h 307848"/>
              <a:gd name="connsiteX4" fmla="*/ 0 w 2159507"/>
              <a:gd name="connsiteY4" fmla="*/ 307848 h 3078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59507" h="307848">
                <a:moveTo>
                  <a:pt x="0" y="307848"/>
                </a:moveTo>
                <a:lnTo>
                  <a:pt x="2159507" y="307848"/>
                </a:lnTo>
                <a:lnTo>
                  <a:pt x="2159507" y="0"/>
                </a:lnTo>
                <a:lnTo>
                  <a:pt x="0" y="0"/>
                </a:lnTo>
                <a:lnTo>
                  <a:pt x="0" y="3078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596900"/>
            <a:ext cx="8128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为满足全渠道营促销协同管理，建议建立总部、区域（同城）、门店或电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商三级联动机制，帮助提升全渠道销售能力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736600"/>
            <a:ext cx="190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00800" y="3175000"/>
            <a:ext cx="2844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涉及总部、区域（或同城）、门店或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00800" y="3429000"/>
            <a:ext cx="31115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电商三级联动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统一支持全国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区域（同城）营销联动、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跨渠道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全渠道营销联动、门店跨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SKU/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价格单品营销联动，包括营促销活动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策划、执行与评估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00800" y="4889500"/>
            <a:ext cx="2844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全渠道营销资源、营销结算统一管理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49600" y="3175000"/>
            <a:ext cx="1066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总部营销中心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14500" y="4267200"/>
            <a:ext cx="1778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区域（同城）营销中心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70100" y="5118100"/>
            <a:ext cx="10668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电商营销分部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1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-</a:t>
            </a:r>
            <a:r>
              <a:rPr lang="en-US" altLang="zh-CN" sz="11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门店</a:t>
            </a:r>
            <a:r>
              <a:rPr lang="en-US" altLang="zh-CN" sz="11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POS</a:t>
            </a:r>
            <a:r>
              <a:rPr lang="en-US" altLang="zh-CN" sz="11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款台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16400" y="4114800"/>
            <a:ext cx="10668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电商营销分部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1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-PC/</a:t>
            </a:r>
            <a:r>
              <a:rPr lang="en-US" altLang="zh-CN" sz="11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云店</a:t>
            </a:r>
            <a:r>
              <a:rPr lang="en-US" altLang="zh-CN" sz="11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/H5</a:t>
            </a:r>
            <a:r>
              <a:rPr lang="en-US" altLang="zh-CN" sz="11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商城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16400" y="4635500"/>
            <a:ext cx="292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-APP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16400" y="4826000"/>
            <a:ext cx="9144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-</a:t>
            </a:r>
            <a:r>
              <a:rPr lang="en-US" altLang="zh-CN" sz="11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微信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-</a:t>
            </a:r>
            <a:r>
              <a:rPr lang="en-US" altLang="zh-CN" sz="11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门店电子屏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-</a:t>
            </a:r>
            <a:r>
              <a:rPr lang="en-US" altLang="zh-CN" sz="110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虚拟专柜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-</a:t>
            </a:r>
            <a:r>
              <a:rPr lang="en-US" altLang="zh-CN" sz="11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移动工作台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-</a:t>
            </a:r>
            <a:r>
              <a:rPr lang="en-US" altLang="zh-CN" sz="11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外部开放平台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70100" y="2133600"/>
            <a:ext cx="1066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价格单品</a:t>
            </a:r>
          </a:p>
          <a:p>
            <a:pPr>
              <a:lnSpc>
                <a:spcPts val="1400"/>
              </a:lnSpc>
              <a:tabLst>
                <a:tab pos="1905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（百货等品类）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92600" y="2044700"/>
            <a:ext cx="9144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52400" algn="l"/>
                <a:tab pos="1905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SKU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单品</a:t>
            </a:r>
          </a:p>
          <a:p>
            <a:pPr>
              <a:lnSpc>
                <a:spcPts val="1400"/>
              </a:lnSpc>
              <a:tabLst>
                <a:tab pos="152400" algn="l"/>
                <a:tab pos="1905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（百货、超市</a:t>
            </a:r>
          </a:p>
          <a:p>
            <a:pPr>
              <a:lnSpc>
                <a:spcPts val="1400"/>
              </a:lnSpc>
              <a:tabLst>
                <a:tab pos="152400" algn="l"/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等品类）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06700" y="6108700"/>
            <a:ext cx="1752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②跨渠道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全渠道营销联动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3517900"/>
            <a:ext cx="6858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8100" algn="l"/>
                <a:tab pos="2667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①</a:t>
            </a:r>
          </a:p>
          <a:p>
            <a:pPr>
              <a:lnSpc>
                <a:spcPts val="1400"/>
              </a:lnSpc>
              <a:tabLst>
                <a:tab pos="38100" algn="l"/>
                <a:tab pos="2667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全国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区域</a:t>
            </a:r>
          </a:p>
          <a:p>
            <a:pPr>
              <a:lnSpc>
                <a:spcPts val="1400"/>
              </a:lnSpc>
              <a:tabLst>
                <a:tab pos="381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（同城）</a:t>
            </a:r>
          </a:p>
          <a:p>
            <a:pPr>
              <a:lnSpc>
                <a:spcPts val="1400"/>
              </a:lnSpc>
              <a:tabLst>
                <a:tab pos="381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营销联动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0400" y="4927600"/>
            <a:ext cx="5969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76200" algn="l"/>
                <a:tab pos="152400" algn="l"/>
                <a:tab pos="228600" algn="l"/>
              </a:tabLst>
            </a:pPr>
            <a:r>
              <a:rPr lang="en-US" altLang="zh-CN" dirty="0" smtClean="0"/>
              <a:t>		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③</a:t>
            </a:r>
          </a:p>
          <a:p>
            <a:pPr>
              <a:lnSpc>
                <a:spcPts val="1400"/>
              </a:lnSpc>
              <a:tabLst>
                <a:tab pos="76200" algn="l"/>
                <a:tab pos="152400" algn="l"/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门店跨</a:t>
            </a:r>
          </a:p>
          <a:p>
            <a:pPr>
              <a:lnSpc>
                <a:spcPts val="1400"/>
              </a:lnSpc>
              <a:tabLst>
                <a:tab pos="76200" algn="l"/>
                <a:tab pos="1524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SKU/</a:t>
            </a:r>
          </a:p>
          <a:p>
            <a:pPr>
              <a:lnSpc>
                <a:spcPts val="1400"/>
              </a:lnSpc>
              <a:tabLst>
                <a:tab pos="76200" algn="l"/>
                <a:tab pos="152400" algn="l"/>
                <a:tab pos="228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价格单品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0400" y="56388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营销联动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00800" y="2489200"/>
            <a:ext cx="28448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全渠道营销体系变革建议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4191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建立营销线条统一管理全渠道营销，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66700"/>
            <a:ext cx="330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营销管理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152402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152402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189918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1899183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2274341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2274341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264937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264937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264937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024530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024530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024530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399688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399688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399688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774846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774846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774846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150004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150004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150004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52516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52516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52516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90019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900193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900193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5275389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5275389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5275389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565053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565053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6025667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6025667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15176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63944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4876800"/>
            <a:ext cx="251459" cy="431292"/>
          </a:xfrm>
          <a:custGeom>
            <a:avLst/>
            <a:gdLst>
              <a:gd name="connsiteX0" fmla="*/ 0 w 251459"/>
              <a:gd name="connsiteY0" fmla="*/ 107822 h 431292"/>
              <a:gd name="connsiteX1" fmla="*/ 125729 w 251459"/>
              <a:gd name="connsiteY1" fmla="*/ 107822 h 431292"/>
              <a:gd name="connsiteX2" fmla="*/ 125729 w 251459"/>
              <a:gd name="connsiteY2" fmla="*/ 0 h 431292"/>
              <a:gd name="connsiteX3" fmla="*/ 251459 w 251459"/>
              <a:gd name="connsiteY3" fmla="*/ 215646 h 431292"/>
              <a:gd name="connsiteX4" fmla="*/ 125729 w 251459"/>
              <a:gd name="connsiteY4" fmla="*/ 431291 h 431292"/>
              <a:gd name="connsiteX5" fmla="*/ 125729 w 251459"/>
              <a:gd name="connsiteY5" fmla="*/ 323469 h 431292"/>
              <a:gd name="connsiteX6" fmla="*/ 0 w 251459"/>
              <a:gd name="connsiteY6" fmla="*/ 323469 h 431292"/>
              <a:gd name="connsiteX7" fmla="*/ 0 w 251459"/>
              <a:gd name="connsiteY7" fmla="*/ 10782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1292">
                <a:moveTo>
                  <a:pt x="0" y="107822"/>
                </a:moveTo>
                <a:lnTo>
                  <a:pt x="125729" y="107822"/>
                </a:lnTo>
                <a:lnTo>
                  <a:pt x="125729" y="0"/>
                </a:lnTo>
                <a:lnTo>
                  <a:pt x="251459" y="215646"/>
                </a:lnTo>
                <a:lnTo>
                  <a:pt x="125729" y="431291"/>
                </a:lnTo>
                <a:lnTo>
                  <a:pt x="125729" y="323469"/>
                </a:lnTo>
                <a:lnTo>
                  <a:pt x="0" y="323469"/>
                </a:lnTo>
                <a:lnTo>
                  <a:pt x="0" y="10782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目录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1600200"/>
            <a:ext cx="1143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1600200"/>
            <a:ext cx="32385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2794000"/>
            <a:ext cx="3175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3-1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3-2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3-3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3-4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3-5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3-6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3-7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66900" y="2794000"/>
            <a:ext cx="8001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单品管理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价格管理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订单管理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库存管理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会员管理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营销管理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支付管理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客服管理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5715000"/>
            <a:ext cx="114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5715000"/>
            <a:ext cx="26289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62300" y="3632200"/>
            <a:ext cx="1066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统一支付平台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0" y="16256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王府井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现金卡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57400" y="16256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储值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帐户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83100" y="16256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积分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帐户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46300" y="4406900"/>
            <a:ext cx="711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40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移动支付</a:t>
            </a:r>
          </a:p>
          <a:p>
            <a:pPr>
              <a:lnSpc>
                <a:spcPts val="16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（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APP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08500" y="4406900"/>
            <a:ext cx="889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互联网支付</a:t>
            </a:r>
          </a:p>
          <a:p>
            <a:pPr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（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PC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端）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6600" y="58674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王府井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PC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电商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58674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王府井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H5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商城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76500" y="58674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39700" algn="l"/>
              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王府井</a:t>
            </a:r>
          </a:p>
          <a:p>
            <a:pPr>
              <a:lnSpc>
                <a:spcPts val="16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APP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52800" y="58674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王府井</a:t>
            </a:r>
          </a:p>
          <a:p>
            <a:pPr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百货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16400" y="58674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王府井</a:t>
            </a:r>
          </a:p>
          <a:p>
            <a:pPr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超市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56300" y="58674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周边商</a:t>
            </a:r>
          </a:p>
          <a:p>
            <a:pPr>
              <a:lnSpc>
                <a:spcPts val="16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00700" y="16256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王府井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电商卡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32600" y="58674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其他电</a:t>
            </a:r>
          </a:p>
          <a:p>
            <a:pPr>
              <a:lnSpc>
                <a:spcPts val="16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16256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用户银</a:t>
            </a:r>
          </a:p>
          <a:p>
            <a:pPr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行卡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92700" y="58674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本地生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活服务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07200" y="1727200"/>
            <a:ext cx="533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优惠券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91300" y="2705100"/>
            <a:ext cx="3556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交易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收益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衍生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收益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88300" y="1625600"/>
            <a:ext cx="1066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收单手续费用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91300" y="47625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91300" y="49784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收益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77200" y="2324100"/>
            <a:ext cx="901700" cy="207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  <a:tab pos="1651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备用金利息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889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预付卡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88900" algn="l"/>
                <a:tab pos="1651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供应链金融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88900" algn="l"/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小额信贷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78800" y="47879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客户粘性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66100" y="54229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客户数量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53400" y="60579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网络银行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92100"/>
            <a:ext cx="88900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支付管理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建议建立统一支付体系，打通内部支付手段，连接用户银行卡账户，应用于移动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APP</a:t>
            </a: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和</a:t>
            </a: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PC</a:t>
            </a: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端等，现阶段充分在王府井体系内应用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152402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152402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189918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1899183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2274341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2274341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264937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264937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264937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024530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024530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024530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399688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399688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399688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774846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774846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3774846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150004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150004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150004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525162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525162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525162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900193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900193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4900193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5275389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5275389"/>
            <a:ext cx="643255" cy="375132"/>
          </a:xfrm>
          <a:custGeom>
            <a:avLst/>
            <a:gdLst>
              <a:gd name="connsiteX0" fmla="*/ 0 w 643255"/>
              <a:gd name="connsiteY0" fmla="*/ 375132 h 375132"/>
              <a:gd name="connsiteX1" fmla="*/ 643255 w 643255"/>
              <a:gd name="connsiteY1" fmla="*/ 375132 h 375132"/>
              <a:gd name="connsiteX2" fmla="*/ 643255 w 643255"/>
              <a:gd name="connsiteY2" fmla="*/ 0 h 375132"/>
              <a:gd name="connsiteX3" fmla="*/ 0 w 643255"/>
              <a:gd name="connsiteY3" fmla="*/ 0 h 375132"/>
              <a:gd name="connsiteX4" fmla="*/ 0 w 643255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255" h="375132">
                <a:moveTo>
                  <a:pt x="0" y="375132"/>
                </a:moveTo>
                <a:lnTo>
                  <a:pt x="643255" y="375132"/>
                </a:lnTo>
                <a:lnTo>
                  <a:pt x="643255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6923" y="5275389"/>
            <a:ext cx="4146677" cy="375132"/>
          </a:xfrm>
          <a:custGeom>
            <a:avLst/>
            <a:gdLst>
              <a:gd name="connsiteX0" fmla="*/ 0 w 4146677"/>
              <a:gd name="connsiteY0" fmla="*/ 375132 h 375132"/>
              <a:gd name="connsiteX1" fmla="*/ 4146677 w 4146677"/>
              <a:gd name="connsiteY1" fmla="*/ 375132 h 375132"/>
              <a:gd name="connsiteX2" fmla="*/ 4146677 w 4146677"/>
              <a:gd name="connsiteY2" fmla="*/ 0 h 375132"/>
              <a:gd name="connsiteX3" fmla="*/ 0 w 4146677"/>
              <a:gd name="connsiteY3" fmla="*/ 0 h 375132"/>
              <a:gd name="connsiteX4" fmla="*/ 0 w 4146677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6677" h="375132">
                <a:moveTo>
                  <a:pt x="0" y="375132"/>
                </a:moveTo>
                <a:lnTo>
                  <a:pt x="4146677" y="375132"/>
                </a:lnTo>
                <a:lnTo>
                  <a:pt x="4146677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5650535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5650535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6025667"/>
            <a:ext cx="467829" cy="375132"/>
          </a:xfrm>
          <a:custGeom>
            <a:avLst/>
            <a:gdLst>
              <a:gd name="connsiteX0" fmla="*/ 0 w 467829"/>
              <a:gd name="connsiteY0" fmla="*/ 375132 h 375132"/>
              <a:gd name="connsiteX1" fmla="*/ 467829 w 467829"/>
              <a:gd name="connsiteY1" fmla="*/ 375132 h 375132"/>
              <a:gd name="connsiteX2" fmla="*/ 467829 w 467829"/>
              <a:gd name="connsiteY2" fmla="*/ 0 h 375132"/>
              <a:gd name="connsiteX3" fmla="*/ 0 w 467829"/>
              <a:gd name="connsiteY3" fmla="*/ 0 h 375132"/>
              <a:gd name="connsiteX4" fmla="*/ 0 w 467829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375132">
                <a:moveTo>
                  <a:pt x="0" y="375132"/>
                </a:moveTo>
                <a:lnTo>
                  <a:pt x="467829" y="375132"/>
                </a:lnTo>
                <a:lnTo>
                  <a:pt x="467829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6025667"/>
            <a:ext cx="4789931" cy="375132"/>
          </a:xfrm>
          <a:custGeom>
            <a:avLst/>
            <a:gdLst>
              <a:gd name="connsiteX0" fmla="*/ 0 w 4789931"/>
              <a:gd name="connsiteY0" fmla="*/ 375132 h 375132"/>
              <a:gd name="connsiteX1" fmla="*/ 4789931 w 4789931"/>
              <a:gd name="connsiteY1" fmla="*/ 375132 h 375132"/>
              <a:gd name="connsiteX2" fmla="*/ 4789931 w 4789931"/>
              <a:gd name="connsiteY2" fmla="*/ 0 h 375132"/>
              <a:gd name="connsiteX3" fmla="*/ 0 w 4789931"/>
              <a:gd name="connsiteY3" fmla="*/ 0 h 375132"/>
              <a:gd name="connsiteX4" fmla="*/ 0 w 4789931"/>
              <a:gd name="connsiteY4" fmla="*/ 375132 h 375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375132">
                <a:moveTo>
                  <a:pt x="0" y="375132"/>
                </a:moveTo>
                <a:lnTo>
                  <a:pt x="4789931" y="375132"/>
                </a:lnTo>
                <a:lnTo>
                  <a:pt x="4789931" y="0"/>
                </a:lnTo>
                <a:lnTo>
                  <a:pt x="0" y="0"/>
                </a:lnTo>
                <a:lnTo>
                  <a:pt x="0" y="3751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15176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6394450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5227320"/>
            <a:ext cx="251459" cy="432816"/>
          </a:xfrm>
          <a:custGeom>
            <a:avLst/>
            <a:gdLst>
              <a:gd name="connsiteX0" fmla="*/ 0 w 251459"/>
              <a:gd name="connsiteY0" fmla="*/ 108203 h 432816"/>
              <a:gd name="connsiteX1" fmla="*/ 125729 w 251459"/>
              <a:gd name="connsiteY1" fmla="*/ 108203 h 432816"/>
              <a:gd name="connsiteX2" fmla="*/ 125729 w 251459"/>
              <a:gd name="connsiteY2" fmla="*/ 0 h 432816"/>
              <a:gd name="connsiteX3" fmla="*/ 251459 w 251459"/>
              <a:gd name="connsiteY3" fmla="*/ 216408 h 432816"/>
              <a:gd name="connsiteX4" fmla="*/ 125729 w 251459"/>
              <a:gd name="connsiteY4" fmla="*/ 432815 h 432816"/>
              <a:gd name="connsiteX5" fmla="*/ 125729 w 251459"/>
              <a:gd name="connsiteY5" fmla="*/ 324611 h 432816"/>
              <a:gd name="connsiteX6" fmla="*/ 0 w 251459"/>
              <a:gd name="connsiteY6" fmla="*/ 324611 h 432816"/>
              <a:gd name="connsiteX7" fmla="*/ 0 w 251459"/>
              <a:gd name="connsiteY7" fmla="*/ 108203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2816">
                <a:moveTo>
                  <a:pt x="0" y="108203"/>
                </a:moveTo>
                <a:lnTo>
                  <a:pt x="125729" y="108203"/>
                </a:lnTo>
                <a:lnTo>
                  <a:pt x="125729" y="0"/>
                </a:lnTo>
                <a:lnTo>
                  <a:pt x="251459" y="216408"/>
                </a:lnTo>
                <a:lnTo>
                  <a:pt x="125729" y="432815"/>
                </a:lnTo>
                <a:lnTo>
                  <a:pt x="125729" y="324611"/>
                </a:lnTo>
                <a:lnTo>
                  <a:pt x="0" y="324611"/>
                </a:lnTo>
                <a:lnTo>
                  <a:pt x="0" y="108203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目录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1600200"/>
            <a:ext cx="1143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1600200"/>
            <a:ext cx="32385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2794000"/>
            <a:ext cx="3175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3-1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3-2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3-3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3-4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3-5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3-6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3-7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3-8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66900" y="2794000"/>
            <a:ext cx="8001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单品管理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价格管理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订单管理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库存管理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会员管理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营销管理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支付管理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客服管理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5715000"/>
            <a:ext cx="114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5715000"/>
            <a:ext cx="26289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1700" y="1663700"/>
            <a:ext cx="914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客服统一接入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50300" y="16637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客服回访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0" y="6223000"/>
            <a:ext cx="10922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u="sng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线上客服处理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97800" y="4991100"/>
            <a:ext cx="1778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6" u="sng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线下（门店）客服处理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4419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门店接待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5524500"/>
            <a:ext cx="6477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移动客服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客服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2895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电话客服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01900" y="25781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与线上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线下相关？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95800" y="1676400"/>
            <a:ext cx="13970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客户服务处理与跟踪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254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客户投诉跟踪与管理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27700" y="5702300"/>
            <a:ext cx="609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524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电商投诉</a:t>
            </a:r>
          </a:p>
          <a:p>
            <a:pPr>
              <a:lnSpc>
                <a:spcPts val="14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27700" y="4178300"/>
            <a:ext cx="609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524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门店投诉</a:t>
            </a:r>
          </a:p>
          <a:p>
            <a:pPr>
              <a:lnSpc>
                <a:spcPts val="14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59100" y="44069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线上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30600" y="28321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75500" y="3276600"/>
            <a:ext cx="762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是否需要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升级处理？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27500" y="2590800"/>
            <a:ext cx="762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是否可以</a:t>
            </a:r>
          </a:p>
          <a:p>
            <a:pPr>
              <a:lnSpc>
                <a:spcPts val="13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定位门店？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51500" y="2590800"/>
            <a:ext cx="762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模糊问题分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析与分发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63000" y="5702300"/>
            <a:ext cx="609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客户</a:t>
            </a:r>
          </a:p>
          <a:p>
            <a:pPr>
              <a:lnSpc>
                <a:spcPts val="1400"/>
              </a:lnSpc>
              <a:tabLst>
                <a:tab pos="152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在线回访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32700" y="5422900"/>
            <a:ext cx="55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无需升级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线上投诉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94700" y="2590800"/>
            <a:ext cx="9779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68300" algn="l"/>
                <a:tab pos="5207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客户</a:t>
            </a:r>
          </a:p>
          <a:p>
            <a:pPr>
              <a:lnSpc>
                <a:spcPts val="1400"/>
              </a:lnSpc>
              <a:tabLst>
                <a:tab pos="368300" algn="l"/>
                <a:tab pos="520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电话回访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368300" algn="l"/>
                <a:tab pos="520700" algn="l"/>
              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无需升级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75600" y="3276600"/>
            <a:ext cx="16002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线下投诉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419100" algn="l"/>
              </a:tabLst>
            </a:pPr>
            <a:r>
              <a:rPr lang="en-US" altLang="zh-CN" sz="1406" u="sng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全渠道客户服务中心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51700" y="2590800"/>
            <a:ext cx="6604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52400" algn="l"/>
                <a:tab pos="381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投诉升级</a:t>
            </a:r>
          </a:p>
          <a:p>
            <a:pPr>
              <a:lnSpc>
                <a:spcPts val="1400"/>
              </a:lnSpc>
              <a:tabLst>
                <a:tab pos="152400" algn="l"/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处理</a:t>
            </a:r>
          </a:p>
          <a:p>
            <a:pPr>
              <a:lnSpc>
                <a:spcPts val="1800"/>
              </a:lnSpc>
              <a:tabLst>
                <a:tab pos="152400" algn="l"/>
                <a:tab pos="381000" algn="l"/>
              </a:tabLst>
            </a:pPr>
            <a:r>
              <a:rPr lang="en-US" altLang="zh-CN" dirty="0" smtClean="0"/>
              <a:t>	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需要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06600" y="3886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06600" y="4114800"/>
            <a:ext cx="1778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一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客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06600" y="4749800"/>
            <a:ext cx="177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管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92100"/>
            <a:ext cx="91440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全渠道关键业务能力提升及推进建议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客服管理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关于客户服务流程，建议各端口统一接入，由客户服务中心制定服务规范并负责统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一执行跟踪与管理，通过工单加速全渠道客服处理效率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45000" y="3441700"/>
            <a:ext cx="889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4" dirty="0" smtClean="0">
                <a:solidFill>
                  <a:srgbClr val="1e3af8"/>
                </a:solidFill>
                <a:latin typeface="SimSun" pitchFamily="18" charset="0"/>
                <a:cs typeface="SimSun" pitchFamily="18" charset="0"/>
              </a:rPr>
              <a:t>王府井零售</a:t>
            </a:r>
          </a:p>
          <a:p>
            <a:pPr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1e3af8"/>
                </a:solidFill>
                <a:latin typeface="SimSun" pitchFamily="18" charset="0"/>
                <a:cs typeface="SimSun" pitchFamily="18" charset="0"/>
              </a:rPr>
              <a:t>生态体系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92100"/>
            <a:ext cx="89789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生态系统理解及全渠道蓝图建议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生态体系分析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通过“助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B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、聚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C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”模式，形成独特的生态体系，高效整合王府井、联营商户、消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费者及第三方服务商等多方资源，建立业界领先的商业模式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33900" y="5207000"/>
            <a:ext cx="990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服务提供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5524500"/>
            <a:ext cx="558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支付服务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物流服务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97700" y="5524500"/>
            <a:ext cx="6985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商户类应用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商户开发者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26400" y="5524500"/>
            <a:ext cx="838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客户类应用</a:t>
            </a:r>
          </a:p>
          <a:p>
            <a:pPr>
              <a:lnSpc>
                <a:spcPts val="1900"/>
              </a:lnSpc>
              <a:tabLst>
                <a:tab pos="63500" algn="l"/>
              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第三方开发者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87600" y="5524500"/>
            <a:ext cx="558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仓储服务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金融服务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10000" y="5524500"/>
            <a:ext cx="558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百货</a:t>
            </a:r>
          </a:p>
          <a:p>
            <a:pPr>
              <a:lnSpc>
                <a:spcPts val="1900"/>
              </a:lnSpc>
              <a:tabLst>
                <a:tab pos="139700" algn="l"/>
              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售后服务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60900" y="5524500"/>
            <a:ext cx="558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超市</a:t>
            </a:r>
          </a:p>
          <a:p>
            <a:pPr>
              <a:lnSpc>
                <a:spcPts val="1900"/>
              </a:lnSpc>
              <a:tabLst>
                <a:tab pos="139700" algn="l"/>
              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增值服务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02300" y="5524500"/>
            <a:ext cx="279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63500" algn="l"/>
              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奥莱</a:t>
            </a:r>
          </a:p>
          <a:p>
            <a:pPr>
              <a:lnSpc>
                <a:spcPts val="19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35900" y="1587500"/>
            <a:ext cx="17145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构建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O2O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开放平台，为联</a:t>
            </a:r>
          </a:p>
          <a:p>
            <a:pPr>
              <a:lnSpc>
                <a:spcPts val="13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营商户提供全渠道支持</a:t>
            </a:r>
          </a:p>
          <a:p>
            <a:pPr>
              <a:lnSpc>
                <a:spcPts val="1500"/>
              </a:lnSpc>
              <a:tabLst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共享门店库存，提供营</a:t>
            </a:r>
          </a:p>
          <a:p>
            <a:pPr>
              <a:lnSpc>
                <a:spcPts val="13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销、交易、交付与服务</a:t>
            </a:r>
          </a:p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支持能力，帮助供应商</a:t>
            </a:r>
          </a:p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提高盈利能力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1663700"/>
            <a:ext cx="16383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提供丰富的百货、超市</a:t>
            </a:r>
          </a:p>
          <a:p>
            <a:pPr>
              <a:lnSpc>
                <a:spcPts val="13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及折扣商品及增值服务</a:t>
            </a:r>
          </a:p>
          <a:p>
            <a:pPr>
              <a:lnSpc>
                <a:spcPts val="1500"/>
              </a:lnSpc>
              <a:tabLst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构建全渠道体系，提供</a:t>
            </a:r>
          </a:p>
          <a:p>
            <a:pPr>
              <a:lnSpc>
                <a:spcPts val="13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无缝购物体验，树立行</a:t>
            </a:r>
          </a:p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业领先的客户体验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07200" y="3149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商家入驻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87600" y="3136900"/>
            <a:ext cx="914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客户流量接入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78300" y="1727200"/>
            <a:ext cx="13716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016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4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流量引导</a:t>
            </a:r>
          </a:p>
          <a:p>
            <a:pPr>
              <a:lnSpc>
                <a:spcPts val="1600"/>
              </a:lnSpc>
              <a:tabLst>
                <a:tab pos="1016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4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丰富商品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01600" algn="l"/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生态链扩展和增强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101600" algn="l"/>
                <a:tab pos="215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开放式零售生态系统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80300" y="4673600"/>
            <a:ext cx="12827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基础服务提供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355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开发能力提供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28700" y="4673600"/>
            <a:ext cx="15240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6223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增值服务提供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622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服务能力提供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17900" y="6083300"/>
            <a:ext cx="28956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全渠道运营能力增强及开放</a:t>
            </a:r>
          </a:p>
          <a:p>
            <a:pPr>
              <a:lnSpc>
                <a:spcPts val="1400"/>
              </a:lnSpc>
              <a:tabLst>
                <a:tab pos="381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（供应商协同、商品、价格、库存、会员、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08400" y="6477000"/>
            <a:ext cx="2514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营销、订单、支付、客服、运营支撑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3100" y="3556000"/>
            <a:ext cx="889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聚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“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C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”</a:t>
            </a:r>
          </a:p>
          <a:p>
            <a:pPr>
              <a:lnSpc>
                <a:spcPts val="1600"/>
              </a:lnSpc>
              <a:tabLst>
                <a:tab pos="1270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（消费者）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53400" y="3556000"/>
            <a:ext cx="1066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助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“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B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”</a:t>
            </a:r>
          </a:p>
          <a:p>
            <a:pPr>
              <a:lnSpc>
                <a:spcPts val="1600"/>
              </a:lnSpc>
              <a:tabLst>
                <a:tab pos="1524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（联营商户）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61100" y="3378200"/>
            <a:ext cx="558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XX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品牌商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XX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零售商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13600" y="3378200"/>
            <a:ext cx="558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39700" algn="l"/>
              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XX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经销商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……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90700" y="3378200"/>
            <a:ext cx="21971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77800" algn="l"/>
              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天猫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京东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微信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微博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WEB/H5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商城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百度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线下门店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移动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APP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1967318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1967318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2618448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2618448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269704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269704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920832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920832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571962"/>
            <a:ext cx="467829" cy="651167"/>
          </a:xfrm>
          <a:custGeom>
            <a:avLst/>
            <a:gdLst>
              <a:gd name="connsiteX0" fmla="*/ 0 w 467829"/>
              <a:gd name="connsiteY0" fmla="*/ 651166 h 651167"/>
              <a:gd name="connsiteX1" fmla="*/ 467829 w 467829"/>
              <a:gd name="connsiteY1" fmla="*/ 651166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6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6"/>
                </a:moveTo>
                <a:lnTo>
                  <a:pt x="467829" y="651166"/>
                </a:lnTo>
                <a:lnTo>
                  <a:pt x="467829" y="0"/>
                </a:lnTo>
                <a:lnTo>
                  <a:pt x="0" y="0"/>
                </a:lnTo>
                <a:lnTo>
                  <a:pt x="0" y="65116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571962"/>
            <a:ext cx="4789931" cy="651167"/>
          </a:xfrm>
          <a:custGeom>
            <a:avLst/>
            <a:gdLst>
              <a:gd name="connsiteX0" fmla="*/ 0 w 4789931"/>
              <a:gd name="connsiteY0" fmla="*/ 651166 h 651167"/>
              <a:gd name="connsiteX1" fmla="*/ 4789931 w 4789931"/>
              <a:gd name="connsiteY1" fmla="*/ 651166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6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6"/>
                </a:moveTo>
                <a:lnTo>
                  <a:pt x="4789931" y="651166"/>
                </a:lnTo>
                <a:lnTo>
                  <a:pt x="4789931" y="0"/>
                </a:lnTo>
                <a:lnTo>
                  <a:pt x="0" y="0"/>
                </a:lnTo>
                <a:lnTo>
                  <a:pt x="0" y="65116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1961007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5216779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4038600"/>
            <a:ext cx="251459" cy="431292"/>
          </a:xfrm>
          <a:custGeom>
            <a:avLst/>
            <a:gdLst>
              <a:gd name="connsiteX0" fmla="*/ 0 w 251459"/>
              <a:gd name="connsiteY0" fmla="*/ 107822 h 431292"/>
              <a:gd name="connsiteX1" fmla="*/ 125729 w 251459"/>
              <a:gd name="connsiteY1" fmla="*/ 107822 h 431292"/>
              <a:gd name="connsiteX2" fmla="*/ 125729 w 251459"/>
              <a:gd name="connsiteY2" fmla="*/ 0 h 431292"/>
              <a:gd name="connsiteX3" fmla="*/ 251459 w 251459"/>
              <a:gd name="connsiteY3" fmla="*/ 215646 h 431292"/>
              <a:gd name="connsiteX4" fmla="*/ 125729 w 251459"/>
              <a:gd name="connsiteY4" fmla="*/ 431291 h 431292"/>
              <a:gd name="connsiteX5" fmla="*/ 125729 w 251459"/>
              <a:gd name="connsiteY5" fmla="*/ 323469 h 431292"/>
              <a:gd name="connsiteX6" fmla="*/ 0 w 251459"/>
              <a:gd name="connsiteY6" fmla="*/ 323469 h 431292"/>
              <a:gd name="connsiteX7" fmla="*/ 0 w 251459"/>
              <a:gd name="connsiteY7" fmla="*/ 10782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1292">
                <a:moveTo>
                  <a:pt x="0" y="107822"/>
                </a:moveTo>
                <a:lnTo>
                  <a:pt x="125729" y="107822"/>
                </a:lnTo>
                <a:lnTo>
                  <a:pt x="125729" y="0"/>
                </a:lnTo>
                <a:lnTo>
                  <a:pt x="251459" y="215646"/>
                </a:lnTo>
                <a:lnTo>
                  <a:pt x="125729" y="431291"/>
                </a:lnTo>
                <a:lnTo>
                  <a:pt x="125729" y="323469"/>
                </a:lnTo>
                <a:lnTo>
                  <a:pt x="0" y="323469"/>
                </a:lnTo>
                <a:lnTo>
                  <a:pt x="0" y="10782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目录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2247900"/>
            <a:ext cx="1143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8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2247900"/>
            <a:ext cx="32385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8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65700" y="2641600"/>
            <a:ext cx="3683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部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91100" y="26416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能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77100" y="2463800"/>
            <a:ext cx="6985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4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专项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业安全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32700" y="24638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27400" y="47117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项组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80400" y="41148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财务部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304800"/>
            <a:ext cx="91440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054100" algn="l"/>
                <a:tab pos="1130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全渠道组织与岗责优化建议</a:t>
            </a:r>
          </a:p>
          <a:p>
            <a:pPr>
              <a:lnSpc>
                <a:spcPts val="3500"/>
              </a:lnSpc>
              <a:tabLst>
                <a:tab pos="1054100" algn="l"/>
                <a:tab pos="1130300" algn="l"/>
              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遵循全渠道战略要求，建议逐步优化公司组织架构，形成矩阵式组织体系，透过组</a:t>
            </a:r>
          </a:p>
          <a:p>
            <a:pPr>
              <a:lnSpc>
                <a:spcPts val="2100"/>
              </a:lnSpc>
              <a:tabLst>
                <a:tab pos="1054100" algn="l"/>
                <a:tab pos="1130300" algn="l"/>
              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织架构优化以支持全渠道战略有效落地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054100" algn="l"/>
                <a:tab pos="11303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王府井</a:t>
            </a:r>
          </a:p>
          <a:p>
            <a:pPr>
              <a:lnSpc>
                <a:spcPts val="1400"/>
              </a:lnSpc>
              <a:tabLst>
                <a:tab pos="1054100" algn="l"/>
                <a:tab pos="1130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领导班子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2100" y="28448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XX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大区经理</a:t>
            </a:r>
          </a:p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202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中心店长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57300" y="28448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XX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大区经理</a:t>
            </a:r>
          </a:p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202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中心店长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46228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2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门店店长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17700" y="46228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2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门店店长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38600" y="18923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营运中心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00400" y="18923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商品中心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27500" y="2311400"/>
            <a:ext cx="4953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发展部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连锁门店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营运部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线上营运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部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门店信息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部</a:t>
            </a:r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物流部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27500" y="3505200"/>
            <a:ext cx="495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客户服务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65700" y="2425700"/>
            <a:ext cx="114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89300" y="2311400"/>
            <a:ext cx="6223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筹划部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招商部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采购部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自有品牌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事业部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商品信息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部（规范、</a:t>
            </a:r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考核）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91200" y="2298700"/>
            <a:ext cx="4953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购物中心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子公司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奥莱子公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司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新业务研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究部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64100" y="1892300"/>
            <a:ext cx="2273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客户中心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新业务发展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信息技术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66000" y="18923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行政事务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04200" y="18923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财务中心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93100" y="2286000"/>
            <a:ext cx="368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会计部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审计部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81400" y="41148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38600" y="4165600"/>
            <a:ext cx="6096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营运部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  <a:tabLst>
                <a:tab pos="76200" algn="l"/>
                <a:tab pos="889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发展部</a:t>
            </a:r>
          </a:p>
          <a:p>
            <a:pPr>
              <a:lnSpc>
                <a:spcPts val="1200"/>
              </a:lnSpc>
              <a:tabLst>
                <a:tab pos="76200" algn="l"/>
                <a:tab pos="889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物流</a:t>
            </a:r>
          </a:p>
          <a:p>
            <a:pPr>
              <a:lnSpc>
                <a:spcPts val="1200"/>
              </a:lnSpc>
              <a:tabLst>
                <a:tab pos="76200" algn="l"/>
                <a:tab pos="889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门店运营</a:t>
            </a:r>
          </a:p>
          <a:p>
            <a:pPr>
              <a:lnSpc>
                <a:spcPts val="1200"/>
              </a:lnSpc>
              <a:tabLst>
                <a:tab pos="76200" algn="l"/>
                <a:tab pos="889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统计考核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6200" algn="l"/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服务执行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22500" y="28448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XX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大区经理</a:t>
            </a:r>
          </a:p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200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中心店长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27900" y="4076700"/>
            <a:ext cx="2324100" cy="175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14300" algn="l"/>
                <a:tab pos="139700" algn="l"/>
                <a:tab pos="266700" algn="l"/>
                <a:tab pos="952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人事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物业</a:t>
            </a:r>
          </a:p>
          <a:p>
            <a:pPr>
              <a:lnSpc>
                <a:spcPts val="1400"/>
              </a:lnSpc>
              <a:tabLst>
                <a:tab pos="114300" algn="l"/>
                <a:tab pos="139700" algn="l"/>
                <a:tab pos="266700" algn="l"/>
                <a:tab pos="9525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114300" algn="l"/>
                <a:tab pos="139700" algn="l"/>
                <a:tab pos="266700" algn="l"/>
                <a:tab pos="9525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人事部</a:t>
            </a:r>
          </a:p>
          <a:p>
            <a:pPr>
              <a:lnSpc>
                <a:spcPts val="1200"/>
              </a:lnSpc>
              <a:tabLst>
                <a:tab pos="114300" algn="l"/>
                <a:tab pos="139700" algn="l"/>
                <a:tab pos="266700" algn="l"/>
                <a:tab pos="9525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物业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114300" algn="l"/>
                <a:tab pos="139700" algn="l"/>
                <a:tab pos="266700" algn="l"/>
                <a:tab pos="9525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大区（或同城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,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依托于中心店）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14300" algn="l"/>
                <a:tab pos="139700" algn="l"/>
                <a:tab pos="266700" algn="l"/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物业部</a:t>
            </a:r>
          </a:p>
          <a:p>
            <a:pPr>
              <a:lnSpc>
                <a:spcPts val="0"/>
              </a:lnSpc>
              <a:tabLst>
                <a:tab pos="114300" algn="l"/>
                <a:tab pos="139700" algn="l"/>
                <a:tab pos="266700" algn="l"/>
                <a:tab pos="952500" algn="l"/>
              </a:tabLst>
            </a:pPr>
            <a:r>
              <a:rPr lang="en-US" altLang="zh-CN" dirty="0" smtClean="0"/>
              <a:t>		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会计部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27500" y="6057900"/>
            <a:ext cx="622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O2O</a:t>
            </a:r>
            <a:r>
              <a:rPr lang="en-US" altLang="zh-CN" sz="996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运营分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部（物流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室、云店）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27500" y="6515100"/>
            <a:ext cx="495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营销分部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8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运营管理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89300" y="6057900"/>
            <a:ext cx="622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品类分部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商品信息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部（拍摄、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89300" y="6502400"/>
            <a:ext cx="368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修图）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51100" y="18923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战略部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55100" y="18923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财务中心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29400" y="2286000"/>
            <a:ext cx="15240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顾客界面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渠道基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力资</a:t>
            </a:r>
            <a:r>
              <a:rPr lang="en-US" altLang="zh-CN" sz="1404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建设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支持部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部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业务营运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物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支持部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部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行政管理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法律部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支持部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公关部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21500" y="2247900"/>
            <a:ext cx="1054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全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人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础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65700" y="2311400"/>
            <a:ext cx="4953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5400" algn="l"/>
                <a:tab pos="1143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市场研究</a:t>
            </a:r>
          </a:p>
          <a:p>
            <a:pPr>
              <a:lnSpc>
                <a:spcPts val="1600"/>
              </a:lnSpc>
              <a:tabLst>
                <a:tab pos="254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406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客</a:t>
            </a:r>
            <a:r>
              <a:rPr lang="en-US" altLang="zh-CN" sz="1406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户</a:t>
            </a:r>
          </a:p>
          <a:p>
            <a:pPr>
              <a:lnSpc>
                <a:spcPts val="700"/>
              </a:lnSpc>
              <a:tabLst>
                <a:tab pos="25400" algn="l"/>
                <a:tab pos="1143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营销中心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54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提升</a:t>
            </a:r>
          </a:p>
          <a:p>
            <a:pPr>
              <a:lnSpc>
                <a:spcPts val="1600"/>
              </a:lnSpc>
              <a:tabLst>
                <a:tab pos="254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专项</a:t>
            </a:r>
          </a:p>
          <a:p>
            <a:pPr>
              <a:lnSpc>
                <a:spcPts val="1600"/>
              </a:lnSpc>
              <a:tabLst>
                <a:tab pos="254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1404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27400" y="36576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全渠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00400" y="3924300"/>
            <a:ext cx="723900" cy="190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6200" algn="l"/>
                <a:tab pos="88900" algn="l"/>
                <a:tab pos="127000" algn="l"/>
              </a:tabLst>
            </a:pPr>
            <a:r>
              <a:rPr lang="en-US" altLang="zh-CN" dirty="0" smtClean="0"/>
              <a:t>			</a:t>
            </a:r>
            <a:r>
              <a:rPr lang="en-US" altLang="zh-CN" sz="1404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道商</a:t>
            </a:r>
          </a:p>
          <a:p>
            <a:pPr>
              <a:lnSpc>
                <a:spcPts val="1700"/>
              </a:lnSpc>
              <a:tabLst>
                <a:tab pos="76200" algn="l"/>
                <a:tab pos="88900" algn="l"/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深</a:t>
            </a:r>
          </a:p>
          <a:p>
            <a:pPr>
              <a:lnSpc>
                <a:spcPts val="1600"/>
              </a:lnSpc>
              <a:tabLst>
                <a:tab pos="76200" algn="l"/>
                <a:tab pos="88900" algn="l"/>
                <a:tab pos="127000" algn="l"/>
              </a:tabLst>
            </a:pPr>
            <a:r>
              <a:rPr lang="en-US" altLang="zh-CN" dirty="0" smtClean="0"/>
              <a:t>			</a:t>
            </a:r>
            <a:r>
              <a:rPr lang="en-US" altLang="zh-CN" sz="1404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度管</a:t>
            </a:r>
          </a:p>
          <a:p>
            <a:pPr>
              <a:lnSpc>
                <a:spcPts val="1600"/>
              </a:lnSpc>
              <a:tabLst>
                <a:tab pos="76200" algn="l"/>
                <a:tab pos="88900" algn="l"/>
                <a:tab pos="1270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筹划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专</a:t>
            </a:r>
          </a:p>
          <a:p>
            <a:pPr>
              <a:lnSpc>
                <a:spcPts val="900"/>
              </a:lnSpc>
              <a:tabLst>
                <a:tab pos="76200" algn="l"/>
                <a:tab pos="88900" algn="l"/>
                <a:tab pos="1270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招商采购</a:t>
            </a:r>
          </a:p>
          <a:p>
            <a:pPr>
              <a:lnSpc>
                <a:spcPts val="1200"/>
              </a:lnSpc>
              <a:tabLst>
                <a:tab pos="76200" algn="l"/>
                <a:tab pos="88900" algn="l"/>
                <a:tab pos="1270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部</a:t>
            </a:r>
          </a:p>
          <a:p>
            <a:pPr>
              <a:lnSpc>
                <a:spcPts val="1200"/>
              </a:lnSpc>
              <a:tabLst>
                <a:tab pos="76200" algn="l"/>
                <a:tab pos="88900" algn="l"/>
                <a:tab pos="1270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商品信息</a:t>
            </a:r>
          </a:p>
          <a:p>
            <a:pPr>
              <a:lnSpc>
                <a:spcPts val="1200"/>
              </a:lnSpc>
              <a:tabLst>
                <a:tab pos="76200" algn="l"/>
                <a:tab pos="88900" algn="l"/>
                <a:tab pos="1270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部（审核）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76200" algn="l"/>
                <a:tab pos="88900" algn="l"/>
                <a:tab pos="127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商品执行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27400" y="4508500"/>
            <a:ext cx="342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理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29200" y="4165600"/>
            <a:ext cx="2184400" cy="167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435100" algn="l"/>
                <a:tab pos="149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信息技术部</a:t>
            </a:r>
          </a:p>
          <a:p>
            <a:pPr>
              <a:lnSpc>
                <a:spcPts val="1100"/>
              </a:lnSpc>
              <a:tabLst>
                <a:tab pos="1435100" algn="l"/>
                <a:tab pos="1498600" algn="l"/>
              </a:tabLst>
            </a:pPr>
            <a:r>
              <a:rPr lang="en-US" altLang="zh-CN" sz="996" dirty="0" smtClean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待讨论</a:t>
            </a:r>
            <a:r>
              <a:rPr lang="en-US" altLang="zh-CN" sz="99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（涉及经营主体）：</a:t>
            </a:r>
          </a:p>
          <a:p>
            <a:pPr>
              <a:lnSpc>
                <a:spcPts val="1200"/>
              </a:lnSpc>
              <a:tabLst>
                <a:tab pos="1435100" algn="l"/>
                <a:tab pos="1498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99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）由线上营运部需负责</a:t>
            </a: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en-US" altLang="zh-CN" sz="99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、</a:t>
            </a:r>
          </a:p>
          <a:p>
            <a:pPr>
              <a:lnSpc>
                <a:spcPts val="1200"/>
              </a:lnSpc>
              <a:tabLst>
                <a:tab pos="1435100" algn="l"/>
                <a:tab pos="1498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H5</a:t>
            </a:r>
            <a:r>
              <a:rPr lang="en-US" altLang="zh-CN" sz="99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、移动、微信、外部开放平</a:t>
            </a:r>
          </a:p>
          <a:p>
            <a:pPr>
              <a:lnSpc>
                <a:spcPts val="1200"/>
              </a:lnSpc>
              <a:tabLst>
                <a:tab pos="1435100" algn="l"/>
                <a:tab pos="1498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台的市场推广、营销与运营；</a:t>
            </a: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99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）</a:t>
            </a:r>
          </a:p>
          <a:p>
            <a:pPr>
              <a:lnSpc>
                <a:spcPts val="1100"/>
              </a:lnSpc>
              <a:tabLst>
                <a:tab pos="1435100" algn="l"/>
                <a:tab pos="1498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云店、虚拟专柜、管理工作台、</a:t>
            </a:r>
          </a:p>
          <a:p>
            <a:pPr>
              <a:lnSpc>
                <a:spcPts val="1200"/>
              </a:lnSpc>
              <a:tabLst>
                <a:tab pos="1435100" algn="l"/>
                <a:tab pos="1498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门店电子屏由连锁门店营运部统</a:t>
            </a:r>
          </a:p>
          <a:p>
            <a:pPr>
              <a:lnSpc>
                <a:spcPts val="1100"/>
              </a:lnSpc>
              <a:tabLst>
                <a:tab pos="1435100" algn="l"/>
                <a:tab pos="1498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一指导门店负责运营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435100" algn="l"/>
                <a:tab pos="1498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IT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支撑部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79600" y="1320800"/>
            <a:ext cx="1066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管理集中程度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92100"/>
            <a:ext cx="92202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全渠道组织与岗责优化建议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…  建立与全渠道战略相适应的总部、区域（或同城）、门店、电商多级运营机制，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在加强全渠道集中指导与管控的同时，仍需保持各渠道及本地化灵活性运作能力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1574800"/>
            <a:ext cx="1117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总部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区域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同城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92400" y="15748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门店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62300" y="15748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电商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24600" y="13208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大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致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分工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46500" y="15748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总部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45100" y="1574800"/>
            <a:ext cx="685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区域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/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同城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05600" y="15748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门店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78800" y="15748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电商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4000" y="30861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价格管理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4000" y="3733800"/>
            <a:ext cx="711200" cy="304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会员管理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营销管理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库存管理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付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sz="14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客服管理</a:t>
            </a:r>
          </a:p>
          <a:p>
            <a:pPr>
              <a:lnSpc>
                <a:spcPts val="9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4000" y="2006600"/>
            <a:ext cx="7112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招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采购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33800" y="1892300"/>
            <a:ext cx="381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98900" y="1905000"/>
            <a:ext cx="11303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制定供应商管理政策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8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全国性供应商品牌招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商采购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制定深度联营商品管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理标准及运营流程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商品信息抽检与考核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07000" y="1968500"/>
            <a:ext cx="381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84800" y="1968500"/>
            <a:ext cx="11303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区域性代理品牌招商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采购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各品牌商品上下架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商品信息审核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92900" y="2032000"/>
            <a:ext cx="38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9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0" y="2044700"/>
            <a:ext cx="11303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8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提出相关建议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商品主数据、详情信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息维护（含图片拍摄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、修图等）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66100" y="1968500"/>
            <a:ext cx="381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43900" y="1981200"/>
            <a:ext cx="11303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线上自有品牌招商采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购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线上商品主数据、详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情信息维护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线上自有商品上下架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33800" y="3048000"/>
            <a:ext cx="38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98900" y="3048000"/>
            <a:ext cx="1130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自营全国性商品价格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07000" y="3048000"/>
            <a:ext cx="38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84800" y="3048000"/>
            <a:ext cx="1346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自营区域性</a:t>
            </a:r>
            <a:r>
              <a:rPr lang="en-US" altLang="zh-CN" sz="99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/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次敏感商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品价格管理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                         </a:t>
            </a: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0" y="3048000"/>
            <a:ext cx="1130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联营价格采价及监督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自营敏感性商品调价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66100" y="3124200"/>
            <a:ext cx="38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43900" y="3124200"/>
            <a:ext cx="1003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线上销售价格制定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33800" y="3619500"/>
            <a:ext cx="38100" cy="311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98900" y="3632200"/>
            <a:ext cx="1130300" cy="309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制定集团会员政策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制定区域化及线上差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异化会员政策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制定集团营销策略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制定区域差异化营销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政策框架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制定库存管理政策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制定支付政策与流程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，财务合规性检查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客户服务跟踪与管理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客服升级处理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07000" y="3695700"/>
            <a:ext cx="38100" cy="295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84800" y="3695700"/>
            <a:ext cx="1130300" cy="294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区域差异化会员策略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制定与执行监督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区域差异化营销政策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、方案制定与执行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全渠道营销方案制定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订单交付监督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库存管理监督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92900" y="3771900"/>
            <a:ext cx="38100" cy="295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0" y="3771900"/>
            <a:ext cx="1130300" cy="294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会员政策执行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门店个性化营销方案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制定与执行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全渠道营销方案执行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全渠道订单管理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线下销售单管理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联营各品牌门店库存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管理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自营门店库存管理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</a:t>
            </a:r>
            <a:r>
              <a:rPr lang="en-US" altLang="zh-CN" sz="996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POS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支付管理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门店移动支付管理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客服接待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门店客服处理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66100" y="3695700"/>
            <a:ext cx="38100" cy="303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43900" y="3708400"/>
            <a:ext cx="1270000" cy="309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651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线上差异化策略制定</a:t>
            </a:r>
          </a:p>
          <a:p>
            <a:pPr>
              <a:lnSpc>
                <a:spcPts val="1200"/>
              </a:lnSpc>
              <a:tabLst>
                <a:tab pos="1651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会员政策执行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1651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线上差异化营销方案</a:t>
            </a:r>
          </a:p>
          <a:p>
            <a:pPr>
              <a:lnSpc>
                <a:spcPts val="1200"/>
              </a:lnSpc>
              <a:tabLst>
                <a:tab pos="1651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制定与执行</a:t>
            </a:r>
          </a:p>
          <a:p>
            <a:pPr>
              <a:lnSpc>
                <a:spcPts val="1200"/>
              </a:lnSpc>
              <a:tabLst>
                <a:tab pos="1651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全渠道营销方案执行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1651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线上订单跟踪与管理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1651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电商库存管理，含自</a:t>
            </a:r>
          </a:p>
          <a:p>
            <a:pPr>
              <a:lnSpc>
                <a:spcPts val="1200"/>
              </a:lnSpc>
              <a:tabLst>
                <a:tab pos="1651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营、联营入库商品等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1651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线上支付管理</a:t>
            </a:r>
          </a:p>
          <a:p>
            <a:pPr>
              <a:lnSpc>
                <a:spcPts val="1200"/>
              </a:lnSpc>
              <a:tabLst>
                <a:tab pos="1651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货到付款支持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1651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线上各端口客服接入</a:t>
            </a:r>
          </a:p>
          <a:p>
            <a:pPr>
              <a:lnSpc>
                <a:spcPts val="1200"/>
              </a:lnSpc>
              <a:tabLst>
                <a:tab pos="1651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线上客服处理</a:t>
            </a:r>
          </a:p>
          <a:p>
            <a:pPr>
              <a:lnSpc>
                <a:spcPts val="5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1930400"/>
            <a:ext cx="1244600" cy="492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  <a:tab pos="266700" algn="l"/>
                <a:tab pos="292100" algn="l"/>
              </a:tabLst>
            </a:pPr>
            <a:r>
              <a:rPr lang="en-US" altLang="zh-CN" dirty="0" smtClean="0"/>
              <a:t>		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财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务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维度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88900" algn="l"/>
                <a:tab pos="266700" algn="l"/>
                <a:tab pos="292100" algn="l"/>
              </a:tabLst>
            </a:pPr>
            <a:r>
              <a:rPr lang="en-US" altLang="zh-CN" dirty="0" smtClean="0"/>
              <a:t>		</a:t>
            </a: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客户维度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88900" algn="l"/>
                <a:tab pos="266700" algn="l"/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40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内部运营维度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88900" algn="l"/>
                <a:tab pos="266700" algn="l"/>
                <a:tab pos="292100" algn="l"/>
              </a:tabLst>
            </a:pPr>
            <a:r>
              <a:rPr lang="en-US" altLang="zh-CN" sz="1404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学习与发展维度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88900" algn="l"/>
                <a:tab pos="266700" algn="l"/>
                <a:tab pos="292100" algn="l"/>
              </a:tabLst>
            </a:pPr>
            <a:r>
              <a:rPr lang="en-US" altLang="zh-CN" dirty="0" smtClean="0"/>
              <a:t>			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304800"/>
            <a:ext cx="91440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984500" algn="l"/>
                <a:tab pos="3136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全渠道组织与岗责优化建议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组织绩效设计</a:t>
            </a:r>
          </a:p>
          <a:p>
            <a:pPr>
              <a:lnSpc>
                <a:spcPts val="3500"/>
              </a:lnSpc>
              <a:tabLst>
                <a:tab pos="2984500" algn="l"/>
                <a:tab pos="3136900" algn="l"/>
              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对照全渠道发展目标与策略要求，进行组织绩效分解，相应调整线上线下各部门绩</a:t>
            </a:r>
          </a:p>
          <a:p>
            <a:pPr>
              <a:lnSpc>
                <a:spcPts val="2100"/>
              </a:lnSpc>
              <a:tabLst>
                <a:tab pos="2984500" algn="l"/>
                <a:tab pos="3136900" algn="l"/>
              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效指标及考核体系，以形成全渠道合力并确保全渠道战略意图可以顺利实施</a:t>
            </a:r>
          </a:p>
          <a:p>
            <a:pPr>
              <a:lnSpc>
                <a:spcPts val="2100"/>
              </a:lnSpc>
              <a:tabLst>
                <a:tab pos="2984500" algn="l"/>
                <a:tab pos="31369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销售额（</a:t>
            </a:r>
            <a:r>
              <a:rPr lang="en-US" altLang="zh-CN" sz="1200" dirty="0" smtClean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1</a:t>
            </a:r>
            <a:r>
              <a:rPr lang="en-US" altLang="zh-CN" sz="1200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）</a:t>
            </a:r>
          </a:p>
          <a:p>
            <a:pPr>
              <a:lnSpc>
                <a:spcPts val="1500"/>
              </a:lnSpc>
              <a:tabLst>
                <a:tab pos="2984500" algn="l"/>
                <a:tab pos="3136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销售利润率（</a:t>
            </a:r>
            <a:r>
              <a:rPr lang="en-US" altLang="zh-CN" sz="1200" dirty="0" smtClean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5</a:t>
            </a:r>
            <a:r>
              <a:rPr lang="en-US" altLang="zh-CN" sz="1200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73400" y="1879600"/>
            <a:ext cx="1524000" cy="492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毛利额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毛利率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费用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利润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客单价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营销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ROI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仓储物流成本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</a:t>
            </a:r>
            <a:r>
              <a:rPr lang="en-US" altLang="zh-CN" sz="1200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人效比（</a:t>
            </a:r>
            <a:r>
              <a:rPr lang="en-US" altLang="zh-CN" sz="1200" dirty="0" smtClean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4</a:t>
            </a:r>
            <a:r>
              <a:rPr lang="en-US" altLang="zh-CN" sz="1200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）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活跃客户数（</a:t>
            </a:r>
            <a:r>
              <a:rPr lang="en-US" altLang="zh-CN" sz="1200" dirty="0" smtClean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3</a:t>
            </a:r>
            <a:r>
              <a:rPr lang="en-US" altLang="zh-CN" sz="1200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）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新增客户数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新客户成本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重复购买次数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老客户维护成本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客户满意度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进店人次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/PV/UV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交易笔数</a:t>
            </a:r>
            <a:r>
              <a:rPr lang="en-US" altLang="zh-CN" sz="1202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/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转化率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库存周转率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及时送达率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库存充足率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sz="1200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商品数</a:t>
            </a:r>
            <a:r>
              <a:rPr lang="en-US" altLang="zh-CN" sz="1200" dirty="0" smtClean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/</a:t>
            </a:r>
            <a:r>
              <a:rPr lang="en-US" altLang="zh-CN" sz="1200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商品内容（</a:t>
            </a:r>
            <a:r>
              <a:rPr lang="en-US" altLang="zh-CN" sz="1200" dirty="0" smtClean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2</a:t>
            </a:r>
            <a:r>
              <a:rPr lang="en-US" altLang="zh-CN" sz="1200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）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动销比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供应商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价格优势率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员工敬业度</a:t>
            </a:r>
          </a:p>
          <a:p>
            <a:pPr>
              <a:lnSpc>
                <a:spcPts val="1500"/>
              </a:lnSpc>
              <a:tabLst>
                <a:tab pos="190500" algn="l"/>
                <a:tab pos="228600" algn="l"/>
                <a:tab pos="304800" algn="l"/>
                <a:tab pos="342900" algn="l"/>
                <a:tab pos="381000" algn="l"/>
                <a:tab pos="495300" algn="l"/>
                <a:tab pos="533400" algn="l"/>
                <a:tab pos="6096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员工离职率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32600" y="1955800"/>
            <a:ext cx="2768600" cy="491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				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总部相关部门</a:t>
            </a:r>
          </a:p>
          <a:p>
            <a:pPr>
              <a:lnSpc>
                <a:spcPts val="13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	</a:t>
            </a:r>
            <a:r>
              <a:rPr lang="en-US" altLang="zh-CN" sz="105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策略规划，客户体验，供应链</a:t>
            </a:r>
          </a:p>
          <a:p>
            <a:pPr>
              <a:lnSpc>
                <a:spcPts val="13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			</a:t>
            </a:r>
            <a:r>
              <a:rPr lang="en-US" altLang="zh-CN" sz="105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管理，区域发展，运营能力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	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区域（同城</a:t>
            </a:r>
            <a:r>
              <a:rPr lang="en-US" altLang="zh-CN" sz="1404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/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中心店）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策略执行，地区供应链，地区仓</a:t>
            </a:r>
          </a:p>
          <a:p>
            <a:pPr>
              <a:lnSpc>
                <a:spcPts val="13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储配送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				</a:t>
            </a:r>
            <a:r>
              <a:rPr lang="en-US" altLang="zh-CN" sz="14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电商（多端口）</a:t>
            </a:r>
          </a:p>
          <a:p>
            <a:pPr>
              <a:lnSpc>
                <a:spcPts val="13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策略执行，线上自有商品供应链，</a:t>
            </a:r>
          </a:p>
          <a:p>
            <a:pPr>
              <a:lnSpc>
                <a:spcPts val="13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		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体验店管理，自有仓储配送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附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属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门店资源利用，退换货，现场体</a:t>
            </a:r>
          </a:p>
          <a:p>
            <a:pPr>
              <a:lnSpc>
                <a:spcPts val="12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验，门店分拣，客服，价格采集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63500" algn="l"/>
                <a:tab pos="88900" algn="l"/>
                <a:tab pos="101600" algn="l"/>
                <a:tab pos="152400" algn="l"/>
                <a:tab pos="292100" algn="l"/>
                <a:tab pos="419100" algn="l"/>
                <a:tab pos="596900" algn="l"/>
                <a:tab pos="762000" algn="l"/>
                <a:tab pos="1676400" algn="l"/>
              </a:tabLst>
            </a:pPr>
            <a:r>
              <a:rPr lang="en-US" altLang="zh-CN" dirty="0" smtClean="0"/>
              <a:t>									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0000" y="1752600"/>
            <a:ext cx="2286000" cy="762000"/>
          </a:xfrm>
          <a:custGeom>
            <a:avLst/>
            <a:gdLst>
              <a:gd name="connsiteX0" fmla="*/ 0 w 2286000"/>
              <a:gd name="connsiteY0" fmla="*/ 762000 h 762000"/>
              <a:gd name="connsiteX1" fmla="*/ 2286000 w 2286000"/>
              <a:gd name="connsiteY1" fmla="*/ 762000 h 762000"/>
              <a:gd name="connsiteX2" fmla="*/ 2286000 w 2286000"/>
              <a:gd name="connsiteY2" fmla="*/ 0 h 762000"/>
              <a:gd name="connsiteX3" fmla="*/ 0 w 2286000"/>
              <a:gd name="connsiteY3" fmla="*/ 0 h 762000"/>
              <a:gd name="connsiteX4" fmla="*/ 0 w 2286000"/>
              <a:gd name="connsiteY4" fmla="*/ 76200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0" h="762000">
                <a:moveTo>
                  <a:pt x="0" y="762000"/>
                </a:moveTo>
                <a:lnTo>
                  <a:pt x="2286000" y="762000"/>
                </a:lnTo>
                <a:lnTo>
                  <a:pt x="2286000" y="0"/>
                </a:lnTo>
                <a:lnTo>
                  <a:pt x="0" y="0"/>
                </a:lnTo>
                <a:lnTo>
                  <a:pt x="0" y="762000"/>
                </a:lnTo>
              </a:path>
            </a:pathLst>
          </a:custGeom>
          <a:solidFill>
            <a:srgbClr val="aeb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03650" y="1746250"/>
            <a:ext cx="2298700" cy="774700"/>
          </a:xfrm>
          <a:custGeom>
            <a:avLst/>
            <a:gdLst>
              <a:gd name="connsiteX0" fmla="*/ 6350 w 2298700"/>
              <a:gd name="connsiteY0" fmla="*/ 768350 h 774700"/>
              <a:gd name="connsiteX1" fmla="*/ 2292350 w 2298700"/>
              <a:gd name="connsiteY1" fmla="*/ 768350 h 774700"/>
              <a:gd name="connsiteX2" fmla="*/ 2292350 w 2298700"/>
              <a:gd name="connsiteY2" fmla="*/ 6350 h 774700"/>
              <a:gd name="connsiteX3" fmla="*/ 6350 w 2298700"/>
              <a:gd name="connsiteY3" fmla="*/ 6350 h 774700"/>
              <a:gd name="connsiteX4" fmla="*/ 6350 w 2298700"/>
              <a:gd name="connsiteY4" fmla="*/ 76835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98700" h="774700">
                <a:moveTo>
                  <a:pt x="6350" y="768350"/>
                </a:moveTo>
                <a:lnTo>
                  <a:pt x="2292350" y="768350"/>
                </a:lnTo>
                <a:lnTo>
                  <a:pt x="2292350" y="6350"/>
                </a:lnTo>
                <a:lnTo>
                  <a:pt x="6350" y="6350"/>
                </a:lnTo>
                <a:lnTo>
                  <a:pt x="6350" y="768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9600" y="2971800"/>
            <a:ext cx="1728216" cy="467867"/>
          </a:xfrm>
          <a:custGeom>
            <a:avLst/>
            <a:gdLst>
              <a:gd name="connsiteX0" fmla="*/ 0 w 1728216"/>
              <a:gd name="connsiteY0" fmla="*/ 467867 h 467867"/>
              <a:gd name="connsiteX1" fmla="*/ 1728216 w 1728216"/>
              <a:gd name="connsiteY1" fmla="*/ 467867 h 467867"/>
              <a:gd name="connsiteX2" fmla="*/ 1728216 w 1728216"/>
              <a:gd name="connsiteY2" fmla="*/ 0 h 467867"/>
              <a:gd name="connsiteX3" fmla="*/ 0 w 1728216"/>
              <a:gd name="connsiteY3" fmla="*/ 0 h 467867"/>
              <a:gd name="connsiteX4" fmla="*/ 0 w 1728216"/>
              <a:gd name="connsiteY4" fmla="*/ 467867 h 467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216" h="467867">
                <a:moveTo>
                  <a:pt x="0" y="467867"/>
                </a:moveTo>
                <a:lnTo>
                  <a:pt x="1728216" y="467867"/>
                </a:lnTo>
                <a:lnTo>
                  <a:pt x="1728216" y="0"/>
                </a:lnTo>
                <a:lnTo>
                  <a:pt x="0" y="0"/>
                </a:lnTo>
                <a:lnTo>
                  <a:pt x="0" y="467867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3250" y="2965450"/>
            <a:ext cx="1740916" cy="480567"/>
          </a:xfrm>
          <a:custGeom>
            <a:avLst/>
            <a:gdLst>
              <a:gd name="connsiteX0" fmla="*/ 6350 w 1740916"/>
              <a:gd name="connsiteY0" fmla="*/ 474217 h 480567"/>
              <a:gd name="connsiteX1" fmla="*/ 1734566 w 1740916"/>
              <a:gd name="connsiteY1" fmla="*/ 474217 h 480567"/>
              <a:gd name="connsiteX2" fmla="*/ 1734566 w 1740916"/>
              <a:gd name="connsiteY2" fmla="*/ 6350 h 480567"/>
              <a:gd name="connsiteX3" fmla="*/ 6350 w 1740916"/>
              <a:gd name="connsiteY3" fmla="*/ 6350 h 480567"/>
              <a:gd name="connsiteX4" fmla="*/ 6350 w 1740916"/>
              <a:gd name="connsiteY4" fmla="*/ 474217 h 480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6" h="480567">
                <a:moveTo>
                  <a:pt x="6350" y="474217"/>
                </a:moveTo>
                <a:lnTo>
                  <a:pt x="1734566" y="474217"/>
                </a:lnTo>
                <a:lnTo>
                  <a:pt x="1734566" y="6350"/>
                </a:lnTo>
                <a:lnTo>
                  <a:pt x="6350" y="6350"/>
                </a:lnTo>
                <a:lnTo>
                  <a:pt x="6350" y="4742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29128" y="2971800"/>
            <a:ext cx="1728216" cy="467867"/>
          </a:xfrm>
          <a:custGeom>
            <a:avLst/>
            <a:gdLst>
              <a:gd name="connsiteX0" fmla="*/ 0 w 1728216"/>
              <a:gd name="connsiteY0" fmla="*/ 467867 h 467867"/>
              <a:gd name="connsiteX1" fmla="*/ 1728216 w 1728216"/>
              <a:gd name="connsiteY1" fmla="*/ 467867 h 467867"/>
              <a:gd name="connsiteX2" fmla="*/ 1728216 w 1728216"/>
              <a:gd name="connsiteY2" fmla="*/ 0 h 467867"/>
              <a:gd name="connsiteX3" fmla="*/ 0 w 1728216"/>
              <a:gd name="connsiteY3" fmla="*/ 0 h 467867"/>
              <a:gd name="connsiteX4" fmla="*/ 0 w 1728216"/>
              <a:gd name="connsiteY4" fmla="*/ 467867 h 467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216" h="467867">
                <a:moveTo>
                  <a:pt x="0" y="467867"/>
                </a:moveTo>
                <a:lnTo>
                  <a:pt x="1728216" y="467867"/>
                </a:lnTo>
                <a:lnTo>
                  <a:pt x="1728216" y="0"/>
                </a:lnTo>
                <a:lnTo>
                  <a:pt x="0" y="0"/>
                </a:lnTo>
                <a:lnTo>
                  <a:pt x="0" y="467867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22778" y="2965450"/>
            <a:ext cx="1740916" cy="480567"/>
          </a:xfrm>
          <a:custGeom>
            <a:avLst/>
            <a:gdLst>
              <a:gd name="connsiteX0" fmla="*/ 6350 w 1740916"/>
              <a:gd name="connsiteY0" fmla="*/ 474217 h 480567"/>
              <a:gd name="connsiteX1" fmla="*/ 1734566 w 1740916"/>
              <a:gd name="connsiteY1" fmla="*/ 474217 h 480567"/>
              <a:gd name="connsiteX2" fmla="*/ 1734566 w 1740916"/>
              <a:gd name="connsiteY2" fmla="*/ 6350 h 480567"/>
              <a:gd name="connsiteX3" fmla="*/ 6350 w 1740916"/>
              <a:gd name="connsiteY3" fmla="*/ 6350 h 480567"/>
              <a:gd name="connsiteX4" fmla="*/ 6350 w 1740916"/>
              <a:gd name="connsiteY4" fmla="*/ 474217 h 480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6" h="480567">
                <a:moveTo>
                  <a:pt x="6350" y="474217"/>
                </a:moveTo>
                <a:lnTo>
                  <a:pt x="1734566" y="474217"/>
                </a:lnTo>
                <a:lnTo>
                  <a:pt x="1734566" y="6350"/>
                </a:lnTo>
                <a:lnTo>
                  <a:pt x="6350" y="6350"/>
                </a:lnTo>
                <a:lnTo>
                  <a:pt x="6350" y="4742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48656" y="2971800"/>
            <a:ext cx="1728215" cy="467867"/>
          </a:xfrm>
          <a:custGeom>
            <a:avLst/>
            <a:gdLst>
              <a:gd name="connsiteX0" fmla="*/ 0 w 1728215"/>
              <a:gd name="connsiteY0" fmla="*/ 467867 h 467867"/>
              <a:gd name="connsiteX1" fmla="*/ 1728215 w 1728215"/>
              <a:gd name="connsiteY1" fmla="*/ 467867 h 467867"/>
              <a:gd name="connsiteX2" fmla="*/ 1728215 w 1728215"/>
              <a:gd name="connsiteY2" fmla="*/ 0 h 467867"/>
              <a:gd name="connsiteX3" fmla="*/ 0 w 1728215"/>
              <a:gd name="connsiteY3" fmla="*/ 0 h 467867"/>
              <a:gd name="connsiteX4" fmla="*/ 0 w 1728215"/>
              <a:gd name="connsiteY4" fmla="*/ 467867 h 467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215" h="467867">
                <a:moveTo>
                  <a:pt x="0" y="467867"/>
                </a:moveTo>
                <a:lnTo>
                  <a:pt x="1728215" y="467867"/>
                </a:lnTo>
                <a:lnTo>
                  <a:pt x="1728215" y="0"/>
                </a:lnTo>
                <a:lnTo>
                  <a:pt x="0" y="0"/>
                </a:lnTo>
                <a:lnTo>
                  <a:pt x="0" y="467867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42306" y="2965450"/>
            <a:ext cx="1740915" cy="480567"/>
          </a:xfrm>
          <a:custGeom>
            <a:avLst/>
            <a:gdLst>
              <a:gd name="connsiteX0" fmla="*/ 6350 w 1740915"/>
              <a:gd name="connsiteY0" fmla="*/ 474217 h 480567"/>
              <a:gd name="connsiteX1" fmla="*/ 1734565 w 1740915"/>
              <a:gd name="connsiteY1" fmla="*/ 474217 h 480567"/>
              <a:gd name="connsiteX2" fmla="*/ 1734565 w 1740915"/>
              <a:gd name="connsiteY2" fmla="*/ 6350 h 480567"/>
              <a:gd name="connsiteX3" fmla="*/ 6350 w 1740915"/>
              <a:gd name="connsiteY3" fmla="*/ 6350 h 480567"/>
              <a:gd name="connsiteX4" fmla="*/ 6350 w 1740915"/>
              <a:gd name="connsiteY4" fmla="*/ 474217 h 480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5" h="480567">
                <a:moveTo>
                  <a:pt x="6350" y="474217"/>
                </a:moveTo>
                <a:lnTo>
                  <a:pt x="1734565" y="474217"/>
                </a:lnTo>
                <a:lnTo>
                  <a:pt x="1734565" y="6350"/>
                </a:lnTo>
                <a:lnTo>
                  <a:pt x="6350" y="6350"/>
                </a:lnTo>
                <a:lnTo>
                  <a:pt x="6350" y="4742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9600" y="3546348"/>
            <a:ext cx="1728216" cy="2016252"/>
          </a:xfrm>
          <a:custGeom>
            <a:avLst/>
            <a:gdLst>
              <a:gd name="connsiteX0" fmla="*/ 0 w 1728216"/>
              <a:gd name="connsiteY0" fmla="*/ 2016252 h 2016252"/>
              <a:gd name="connsiteX1" fmla="*/ 1728216 w 1728216"/>
              <a:gd name="connsiteY1" fmla="*/ 2016252 h 2016252"/>
              <a:gd name="connsiteX2" fmla="*/ 1728216 w 1728216"/>
              <a:gd name="connsiteY2" fmla="*/ 0 h 2016252"/>
              <a:gd name="connsiteX3" fmla="*/ 0 w 1728216"/>
              <a:gd name="connsiteY3" fmla="*/ 0 h 2016252"/>
              <a:gd name="connsiteX4" fmla="*/ 0 w 1728216"/>
              <a:gd name="connsiteY4" fmla="*/ 2016252 h 2016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216" h="2016252">
                <a:moveTo>
                  <a:pt x="0" y="2016252"/>
                </a:moveTo>
                <a:lnTo>
                  <a:pt x="1728216" y="2016252"/>
                </a:lnTo>
                <a:lnTo>
                  <a:pt x="1728216" y="0"/>
                </a:lnTo>
                <a:lnTo>
                  <a:pt x="0" y="0"/>
                </a:lnTo>
                <a:lnTo>
                  <a:pt x="0" y="2016252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3250" y="3539998"/>
            <a:ext cx="1740916" cy="2028952"/>
          </a:xfrm>
          <a:custGeom>
            <a:avLst/>
            <a:gdLst>
              <a:gd name="connsiteX0" fmla="*/ 6350 w 1740916"/>
              <a:gd name="connsiteY0" fmla="*/ 2022602 h 2028952"/>
              <a:gd name="connsiteX1" fmla="*/ 1734566 w 1740916"/>
              <a:gd name="connsiteY1" fmla="*/ 2022602 h 2028952"/>
              <a:gd name="connsiteX2" fmla="*/ 1734566 w 1740916"/>
              <a:gd name="connsiteY2" fmla="*/ 6350 h 2028952"/>
              <a:gd name="connsiteX3" fmla="*/ 6350 w 1740916"/>
              <a:gd name="connsiteY3" fmla="*/ 6350 h 2028952"/>
              <a:gd name="connsiteX4" fmla="*/ 6350 w 1740916"/>
              <a:gd name="connsiteY4" fmla="*/ 2022602 h 20289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6" h="2028952">
                <a:moveTo>
                  <a:pt x="6350" y="2022602"/>
                </a:moveTo>
                <a:lnTo>
                  <a:pt x="1734566" y="2022602"/>
                </a:lnTo>
                <a:lnTo>
                  <a:pt x="1734566" y="6350"/>
                </a:lnTo>
                <a:lnTo>
                  <a:pt x="6350" y="6350"/>
                </a:lnTo>
                <a:lnTo>
                  <a:pt x="6350" y="202260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29128" y="3546348"/>
            <a:ext cx="1728216" cy="2016252"/>
          </a:xfrm>
          <a:custGeom>
            <a:avLst/>
            <a:gdLst>
              <a:gd name="connsiteX0" fmla="*/ 0 w 1728216"/>
              <a:gd name="connsiteY0" fmla="*/ 2016252 h 2016252"/>
              <a:gd name="connsiteX1" fmla="*/ 1728216 w 1728216"/>
              <a:gd name="connsiteY1" fmla="*/ 2016252 h 2016252"/>
              <a:gd name="connsiteX2" fmla="*/ 1728216 w 1728216"/>
              <a:gd name="connsiteY2" fmla="*/ 0 h 2016252"/>
              <a:gd name="connsiteX3" fmla="*/ 0 w 1728216"/>
              <a:gd name="connsiteY3" fmla="*/ 0 h 2016252"/>
              <a:gd name="connsiteX4" fmla="*/ 0 w 1728216"/>
              <a:gd name="connsiteY4" fmla="*/ 2016252 h 2016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216" h="2016252">
                <a:moveTo>
                  <a:pt x="0" y="2016252"/>
                </a:moveTo>
                <a:lnTo>
                  <a:pt x="1728216" y="2016252"/>
                </a:lnTo>
                <a:lnTo>
                  <a:pt x="1728216" y="0"/>
                </a:lnTo>
                <a:lnTo>
                  <a:pt x="0" y="0"/>
                </a:lnTo>
                <a:lnTo>
                  <a:pt x="0" y="2016252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22778" y="3539998"/>
            <a:ext cx="1740916" cy="2028952"/>
          </a:xfrm>
          <a:custGeom>
            <a:avLst/>
            <a:gdLst>
              <a:gd name="connsiteX0" fmla="*/ 6350 w 1740916"/>
              <a:gd name="connsiteY0" fmla="*/ 2022602 h 2028952"/>
              <a:gd name="connsiteX1" fmla="*/ 1734566 w 1740916"/>
              <a:gd name="connsiteY1" fmla="*/ 2022602 h 2028952"/>
              <a:gd name="connsiteX2" fmla="*/ 1734566 w 1740916"/>
              <a:gd name="connsiteY2" fmla="*/ 6350 h 2028952"/>
              <a:gd name="connsiteX3" fmla="*/ 6350 w 1740916"/>
              <a:gd name="connsiteY3" fmla="*/ 6350 h 2028952"/>
              <a:gd name="connsiteX4" fmla="*/ 6350 w 1740916"/>
              <a:gd name="connsiteY4" fmla="*/ 2022602 h 20289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6" h="2028952">
                <a:moveTo>
                  <a:pt x="6350" y="2022602"/>
                </a:moveTo>
                <a:lnTo>
                  <a:pt x="1734566" y="2022602"/>
                </a:lnTo>
                <a:lnTo>
                  <a:pt x="1734566" y="6350"/>
                </a:lnTo>
                <a:lnTo>
                  <a:pt x="6350" y="6350"/>
                </a:lnTo>
                <a:lnTo>
                  <a:pt x="6350" y="202260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48656" y="3546348"/>
            <a:ext cx="1728215" cy="2016252"/>
          </a:xfrm>
          <a:custGeom>
            <a:avLst/>
            <a:gdLst>
              <a:gd name="connsiteX0" fmla="*/ 0 w 1728215"/>
              <a:gd name="connsiteY0" fmla="*/ 2016252 h 2016252"/>
              <a:gd name="connsiteX1" fmla="*/ 1728215 w 1728215"/>
              <a:gd name="connsiteY1" fmla="*/ 2016252 h 2016252"/>
              <a:gd name="connsiteX2" fmla="*/ 1728215 w 1728215"/>
              <a:gd name="connsiteY2" fmla="*/ 0 h 2016252"/>
              <a:gd name="connsiteX3" fmla="*/ 0 w 1728215"/>
              <a:gd name="connsiteY3" fmla="*/ 0 h 2016252"/>
              <a:gd name="connsiteX4" fmla="*/ 0 w 1728215"/>
              <a:gd name="connsiteY4" fmla="*/ 2016252 h 2016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215" h="2016252">
                <a:moveTo>
                  <a:pt x="0" y="2016252"/>
                </a:moveTo>
                <a:lnTo>
                  <a:pt x="1728215" y="2016252"/>
                </a:lnTo>
                <a:lnTo>
                  <a:pt x="1728215" y="0"/>
                </a:lnTo>
                <a:lnTo>
                  <a:pt x="0" y="0"/>
                </a:lnTo>
                <a:lnTo>
                  <a:pt x="0" y="2016252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42306" y="3539998"/>
            <a:ext cx="1740915" cy="2028952"/>
          </a:xfrm>
          <a:custGeom>
            <a:avLst/>
            <a:gdLst>
              <a:gd name="connsiteX0" fmla="*/ 6350 w 1740915"/>
              <a:gd name="connsiteY0" fmla="*/ 2022602 h 2028952"/>
              <a:gd name="connsiteX1" fmla="*/ 1734565 w 1740915"/>
              <a:gd name="connsiteY1" fmla="*/ 2022602 h 2028952"/>
              <a:gd name="connsiteX2" fmla="*/ 1734565 w 1740915"/>
              <a:gd name="connsiteY2" fmla="*/ 6350 h 2028952"/>
              <a:gd name="connsiteX3" fmla="*/ 6350 w 1740915"/>
              <a:gd name="connsiteY3" fmla="*/ 6350 h 2028952"/>
              <a:gd name="connsiteX4" fmla="*/ 6350 w 1740915"/>
              <a:gd name="connsiteY4" fmla="*/ 2022602 h 20289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5" h="2028952">
                <a:moveTo>
                  <a:pt x="6350" y="2022602"/>
                </a:moveTo>
                <a:lnTo>
                  <a:pt x="1734565" y="2022602"/>
                </a:lnTo>
                <a:lnTo>
                  <a:pt x="1734565" y="6350"/>
                </a:lnTo>
                <a:lnTo>
                  <a:pt x="6350" y="6350"/>
                </a:lnTo>
                <a:lnTo>
                  <a:pt x="6350" y="202260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68184" y="2971800"/>
            <a:ext cx="1728216" cy="467867"/>
          </a:xfrm>
          <a:custGeom>
            <a:avLst/>
            <a:gdLst>
              <a:gd name="connsiteX0" fmla="*/ 0 w 1728216"/>
              <a:gd name="connsiteY0" fmla="*/ 467867 h 467867"/>
              <a:gd name="connsiteX1" fmla="*/ 1728216 w 1728216"/>
              <a:gd name="connsiteY1" fmla="*/ 467867 h 467867"/>
              <a:gd name="connsiteX2" fmla="*/ 1728216 w 1728216"/>
              <a:gd name="connsiteY2" fmla="*/ 0 h 467867"/>
              <a:gd name="connsiteX3" fmla="*/ 0 w 1728216"/>
              <a:gd name="connsiteY3" fmla="*/ 0 h 467867"/>
              <a:gd name="connsiteX4" fmla="*/ 0 w 1728216"/>
              <a:gd name="connsiteY4" fmla="*/ 467867 h 467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216" h="467867">
                <a:moveTo>
                  <a:pt x="0" y="467867"/>
                </a:moveTo>
                <a:lnTo>
                  <a:pt x="1728216" y="467867"/>
                </a:lnTo>
                <a:lnTo>
                  <a:pt x="1728216" y="0"/>
                </a:lnTo>
                <a:lnTo>
                  <a:pt x="0" y="0"/>
                </a:lnTo>
                <a:lnTo>
                  <a:pt x="0" y="467867"/>
                </a:lnTo>
              </a:path>
            </a:pathLst>
          </a:custGeom>
          <a:solidFill>
            <a:srgbClr val="c9d0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61834" y="2965450"/>
            <a:ext cx="1740916" cy="480567"/>
          </a:xfrm>
          <a:custGeom>
            <a:avLst/>
            <a:gdLst>
              <a:gd name="connsiteX0" fmla="*/ 6350 w 1740916"/>
              <a:gd name="connsiteY0" fmla="*/ 474217 h 480567"/>
              <a:gd name="connsiteX1" fmla="*/ 1734566 w 1740916"/>
              <a:gd name="connsiteY1" fmla="*/ 474217 h 480567"/>
              <a:gd name="connsiteX2" fmla="*/ 1734566 w 1740916"/>
              <a:gd name="connsiteY2" fmla="*/ 6350 h 480567"/>
              <a:gd name="connsiteX3" fmla="*/ 6350 w 1740916"/>
              <a:gd name="connsiteY3" fmla="*/ 6350 h 480567"/>
              <a:gd name="connsiteX4" fmla="*/ 6350 w 1740916"/>
              <a:gd name="connsiteY4" fmla="*/ 474217 h 480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6" h="480567">
                <a:moveTo>
                  <a:pt x="6350" y="474217"/>
                </a:moveTo>
                <a:lnTo>
                  <a:pt x="1734566" y="474217"/>
                </a:lnTo>
                <a:lnTo>
                  <a:pt x="1734566" y="6350"/>
                </a:lnTo>
                <a:lnTo>
                  <a:pt x="6350" y="6350"/>
                </a:lnTo>
                <a:lnTo>
                  <a:pt x="6350" y="4742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68184" y="3546348"/>
            <a:ext cx="1728216" cy="2016252"/>
          </a:xfrm>
          <a:custGeom>
            <a:avLst/>
            <a:gdLst>
              <a:gd name="connsiteX0" fmla="*/ 0 w 1728216"/>
              <a:gd name="connsiteY0" fmla="*/ 2016252 h 2016252"/>
              <a:gd name="connsiteX1" fmla="*/ 1728216 w 1728216"/>
              <a:gd name="connsiteY1" fmla="*/ 2016252 h 2016252"/>
              <a:gd name="connsiteX2" fmla="*/ 1728216 w 1728216"/>
              <a:gd name="connsiteY2" fmla="*/ 0 h 2016252"/>
              <a:gd name="connsiteX3" fmla="*/ 0 w 1728216"/>
              <a:gd name="connsiteY3" fmla="*/ 0 h 2016252"/>
              <a:gd name="connsiteX4" fmla="*/ 0 w 1728216"/>
              <a:gd name="connsiteY4" fmla="*/ 2016252 h 2016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216" h="2016252">
                <a:moveTo>
                  <a:pt x="0" y="2016252"/>
                </a:moveTo>
                <a:lnTo>
                  <a:pt x="1728216" y="2016252"/>
                </a:lnTo>
                <a:lnTo>
                  <a:pt x="1728216" y="0"/>
                </a:lnTo>
                <a:lnTo>
                  <a:pt x="0" y="0"/>
                </a:lnTo>
                <a:lnTo>
                  <a:pt x="0" y="2016252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61834" y="3539998"/>
            <a:ext cx="1740916" cy="2028952"/>
          </a:xfrm>
          <a:custGeom>
            <a:avLst/>
            <a:gdLst>
              <a:gd name="connsiteX0" fmla="*/ 6350 w 1740916"/>
              <a:gd name="connsiteY0" fmla="*/ 2022602 h 2028952"/>
              <a:gd name="connsiteX1" fmla="*/ 1734566 w 1740916"/>
              <a:gd name="connsiteY1" fmla="*/ 2022602 h 2028952"/>
              <a:gd name="connsiteX2" fmla="*/ 1734566 w 1740916"/>
              <a:gd name="connsiteY2" fmla="*/ 6350 h 2028952"/>
              <a:gd name="connsiteX3" fmla="*/ 6350 w 1740916"/>
              <a:gd name="connsiteY3" fmla="*/ 6350 h 2028952"/>
              <a:gd name="connsiteX4" fmla="*/ 6350 w 1740916"/>
              <a:gd name="connsiteY4" fmla="*/ 2022602 h 20289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6" h="2028952">
                <a:moveTo>
                  <a:pt x="6350" y="2022602"/>
                </a:moveTo>
                <a:lnTo>
                  <a:pt x="1734566" y="2022602"/>
                </a:lnTo>
                <a:lnTo>
                  <a:pt x="1734566" y="6350"/>
                </a:lnTo>
                <a:lnTo>
                  <a:pt x="6350" y="6350"/>
                </a:lnTo>
                <a:lnTo>
                  <a:pt x="6350" y="202260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9700" y="2501900"/>
            <a:ext cx="7086600" cy="48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3162300"/>
            <a:ext cx="15240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云店销售收入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304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价格——使用云店价格</a:t>
            </a:r>
          </a:p>
          <a:p>
            <a:pPr>
              <a:lnSpc>
                <a:spcPts val="2000"/>
              </a:lnSpc>
              <a:tabLst>
                <a:tab pos="3048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订单——电商平台订单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4343400"/>
            <a:ext cx="15240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支付——互联网支付、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移动支付、微付、货到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付款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库存——门店、供应商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或分拣中心库存（联营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53086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入库）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09900" y="3073400"/>
            <a:ext cx="15240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41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联营共享门店库存模式</a:t>
            </a:r>
          </a:p>
          <a:p>
            <a:pPr>
              <a:lnSpc>
                <a:spcPts val="14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下电商销售收入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241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价格——电商平台价格</a:t>
            </a:r>
          </a:p>
          <a:p>
            <a:pPr>
              <a:lnSpc>
                <a:spcPts val="2000"/>
              </a:lnSpc>
              <a:tabLst>
                <a:tab pos="2413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订单——电商平台订单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09900" y="4343400"/>
            <a:ext cx="15240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支付——互联网支付、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移动支付、微付、货到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付款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库存——门店库存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34000" y="3073400"/>
            <a:ext cx="16764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65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电商体验店（现场、代</a:t>
            </a:r>
          </a:p>
          <a:p>
            <a:pPr>
              <a:lnSpc>
                <a:spcPts val="14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客下单）销售收入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价格——电商价格</a:t>
            </a:r>
          </a:p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订单——电商平台订单、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34000" y="4064000"/>
            <a:ext cx="838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线下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POS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34000" y="4343400"/>
            <a:ext cx="15240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支付——互联网支付、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移动支付、微付、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POS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收银、货到付款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库存——门店、供应商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或分拣中心库存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58100" y="3162300"/>
            <a:ext cx="15240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门店自提关联销售收入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价格——电商价格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订单——电商平台订单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58100" y="4343400"/>
            <a:ext cx="15240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支付——互联网支付、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移动支付、微付、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POS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收银（自提）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库存——门店、供应商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或分拣中心库存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330200"/>
            <a:ext cx="9144000" cy="219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848100" algn="l"/>
                <a:tab pos="3975100" algn="l"/>
                <a:tab pos="42037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全渠道组织与岗责优化建议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组织绩效设计</a:t>
            </a:r>
          </a:p>
          <a:p>
            <a:pPr>
              <a:lnSpc>
                <a:spcPts val="3500"/>
              </a:lnSpc>
              <a:tabLst>
                <a:tab pos="3848100" algn="l"/>
                <a:tab pos="3975100" algn="l"/>
                <a:tab pos="4203700" algn="l"/>
              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全渠道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O2O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双算销售目标分解建议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线上独有商品销售计入电商，与云店及体</a:t>
            </a:r>
          </a:p>
          <a:p>
            <a:pPr>
              <a:lnSpc>
                <a:spcPts val="2100"/>
              </a:lnSpc>
              <a:tabLst>
                <a:tab pos="3848100" algn="l"/>
                <a:tab pos="3975100" algn="l"/>
                <a:tab pos="4203700" algn="l"/>
              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验店相关（涉及价格、订单、支付、库存维度）的销售线上线下双算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3848100" algn="l"/>
                <a:tab pos="3975100" algn="l"/>
                <a:tab pos="4203700" algn="l"/>
              </a:tabLst>
            </a:pPr>
            <a:r>
              <a:rPr lang="en-US" altLang="zh-CN" dirty="0" smtClean="0"/>
              <a:t>			</a:t>
            </a:r>
            <a:r>
              <a:rPr lang="en-US" altLang="zh-CN" sz="15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全渠道</a:t>
            </a:r>
            <a:r>
              <a:rPr lang="en-US" altLang="zh-CN" sz="15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O2O</a:t>
            </a:r>
          </a:p>
          <a:p>
            <a:pPr>
              <a:lnSpc>
                <a:spcPts val="1900"/>
              </a:lnSpc>
              <a:tabLst>
                <a:tab pos="3848100" algn="l"/>
                <a:tab pos="3975100" algn="l"/>
                <a:tab pos="4203700" algn="l"/>
              </a:tabLst>
            </a:pPr>
            <a:r>
              <a:rPr lang="en-US" altLang="zh-CN" dirty="0" smtClean="0"/>
              <a:t>	</a:t>
            </a:r>
            <a:r>
              <a:rPr lang="en-US" altLang="zh-CN" sz="1598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双算销售目标分解</a:t>
            </a:r>
          </a:p>
          <a:p>
            <a:pPr>
              <a:lnSpc>
                <a:spcPts val="1400"/>
              </a:lnSpc>
              <a:tabLst>
                <a:tab pos="3848100" algn="l"/>
                <a:tab pos="3975100" algn="l"/>
                <a:tab pos="42037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（线上、线下双算）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1967318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1967318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2618448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2618448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269704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269704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920832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920832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571962"/>
            <a:ext cx="467829" cy="651167"/>
          </a:xfrm>
          <a:custGeom>
            <a:avLst/>
            <a:gdLst>
              <a:gd name="connsiteX0" fmla="*/ 0 w 467829"/>
              <a:gd name="connsiteY0" fmla="*/ 651166 h 651167"/>
              <a:gd name="connsiteX1" fmla="*/ 467829 w 467829"/>
              <a:gd name="connsiteY1" fmla="*/ 651166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6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6"/>
                </a:moveTo>
                <a:lnTo>
                  <a:pt x="467829" y="651166"/>
                </a:lnTo>
                <a:lnTo>
                  <a:pt x="467829" y="0"/>
                </a:lnTo>
                <a:lnTo>
                  <a:pt x="0" y="0"/>
                </a:lnTo>
                <a:lnTo>
                  <a:pt x="0" y="651166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571962"/>
            <a:ext cx="4789931" cy="651167"/>
          </a:xfrm>
          <a:custGeom>
            <a:avLst/>
            <a:gdLst>
              <a:gd name="connsiteX0" fmla="*/ 0 w 4789931"/>
              <a:gd name="connsiteY0" fmla="*/ 651166 h 651167"/>
              <a:gd name="connsiteX1" fmla="*/ 4789931 w 4789931"/>
              <a:gd name="connsiteY1" fmla="*/ 651166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6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6"/>
                </a:moveTo>
                <a:lnTo>
                  <a:pt x="4789931" y="651166"/>
                </a:lnTo>
                <a:lnTo>
                  <a:pt x="4789931" y="0"/>
                </a:lnTo>
                <a:lnTo>
                  <a:pt x="0" y="0"/>
                </a:lnTo>
                <a:lnTo>
                  <a:pt x="0" y="651166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1961007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5216779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4674108"/>
            <a:ext cx="251459" cy="431291"/>
          </a:xfrm>
          <a:custGeom>
            <a:avLst/>
            <a:gdLst>
              <a:gd name="connsiteX0" fmla="*/ 0 w 251459"/>
              <a:gd name="connsiteY0" fmla="*/ 107822 h 431291"/>
              <a:gd name="connsiteX1" fmla="*/ 125729 w 251459"/>
              <a:gd name="connsiteY1" fmla="*/ 107822 h 431291"/>
              <a:gd name="connsiteX2" fmla="*/ 125729 w 251459"/>
              <a:gd name="connsiteY2" fmla="*/ 0 h 431291"/>
              <a:gd name="connsiteX3" fmla="*/ 251459 w 251459"/>
              <a:gd name="connsiteY3" fmla="*/ 215645 h 431291"/>
              <a:gd name="connsiteX4" fmla="*/ 125729 w 251459"/>
              <a:gd name="connsiteY4" fmla="*/ 431291 h 431291"/>
              <a:gd name="connsiteX5" fmla="*/ 125729 w 251459"/>
              <a:gd name="connsiteY5" fmla="*/ 323469 h 431291"/>
              <a:gd name="connsiteX6" fmla="*/ 0 w 251459"/>
              <a:gd name="connsiteY6" fmla="*/ 323469 h 431291"/>
              <a:gd name="connsiteX7" fmla="*/ 0 w 251459"/>
              <a:gd name="connsiteY7" fmla="*/ 107822 h 431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1291">
                <a:moveTo>
                  <a:pt x="0" y="107822"/>
                </a:moveTo>
                <a:lnTo>
                  <a:pt x="125729" y="107822"/>
                </a:lnTo>
                <a:lnTo>
                  <a:pt x="125729" y="0"/>
                </a:lnTo>
                <a:lnTo>
                  <a:pt x="251459" y="215645"/>
                </a:lnTo>
                <a:lnTo>
                  <a:pt x="125729" y="431291"/>
                </a:lnTo>
                <a:lnTo>
                  <a:pt x="125729" y="323469"/>
                </a:lnTo>
                <a:lnTo>
                  <a:pt x="0" y="323469"/>
                </a:lnTo>
                <a:lnTo>
                  <a:pt x="0" y="107822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目录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2247900"/>
            <a:ext cx="1143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8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2247900"/>
            <a:ext cx="32385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8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76700" y="2006600"/>
            <a:ext cx="17272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65100" algn="l"/>
                <a:tab pos="292100" algn="l"/>
                <a:tab pos="533400" algn="l"/>
                <a:tab pos="584200" algn="l"/>
              </a:tabLst>
            </a:pPr>
            <a:r>
              <a:rPr lang="en-US" altLang="zh-CN" dirty="0" smtClean="0"/>
              <a:t>				</a:t>
            </a:r>
            <a:r>
              <a:rPr lang="en-US" altLang="zh-CN" sz="11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项目总监</a:t>
            </a:r>
          </a:p>
          <a:p>
            <a:pPr>
              <a:lnSpc>
                <a:spcPts val="1200"/>
              </a:lnSpc>
              <a:tabLst>
                <a:tab pos="165100" algn="l"/>
                <a:tab pos="292100" algn="l"/>
                <a:tab pos="533400" algn="l"/>
                <a:tab pos="584200" algn="l"/>
              </a:tabLst>
            </a:pPr>
            <a:r>
              <a:rPr lang="en-US" altLang="zh-CN" sz="105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王府井：待定（全渠道中心）</a:t>
            </a:r>
          </a:p>
          <a:p>
            <a:pPr>
              <a:lnSpc>
                <a:spcPts val="1200"/>
              </a:lnSpc>
              <a:tabLst>
                <a:tab pos="165100" algn="l"/>
                <a:tab pos="292100" algn="l"/>
                <a:tab pos="533400" algn="l"/>
                <a:tab pos="584200" algn="l"/>
              </a:tabLst>
            </a:pPr>
            <a:r>
              <a:rPr lang="en-US" altLang="zh-CN" dirty="0" smtClean="0"/>
              <a:t>			</a:t>
            </a:r>
            <a:r>
              <a:rPr lang="en-US" altLang="zh-CN" sz="105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IBM</a:t>
            </a:r>
            <a:r>
              <a:rPr lang="en-US" altLang="zh-CN" sz="105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：彭巍</a:t>
            </a:r>
          </a:p>
          <a:p>
            <a:pPr>
              <a:lnSpc>
                <a:spcPts val="2300"/>
              </a:lnSpc>
              <a:tabLst>
                <a:tab pos="165100" algn="l"/>
                <a:tab pos="292100" algn="l"/>
                <a:tab pos="533400" algn="l"/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11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全渠道转型项目群经理</a:t>
            </a:r>
          </a:p>
          <a:p>
            <a:pPr>
              <a:lnSpc>
                <a:spcPts val="1200"/>
              </a:lnSpc>
              <a:tabLst>
                <a:tab pos="165100" algn="l"/>
                <a:tab pos="292100" algn="l"/>
                <a:tab pos="533400" algn="l"/>
                <a:tab pos="584200" algn="l"/>
              </a:tabLst>
            </a:pPr>
            <a:r>
              <a:rPr lang="en-US" altLang="zh-CN" dirty="0" smtClean="0"/>
              <a:t>		</a:t>
            </a:r>
            <a:r>
              <a:rPr lang="en-US" altLang="zh-CN" sz="105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王府井：待定，</a:t>
            </a:r>
            <a:r>
              <a:rPr lang="en-US" altLang="zh-CN" sz="105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1</a:t>
            </a:r>
            <a:r>
              <a:rPr lang="en-US" altLang="zh-CN" sz="105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人</a:t>
            </a:r>
          </a:p>
          <a:p>
            <a:pPr>
              <a:lnSpc>
                <a:spcPts val="1200"/>
              </a:lnSpc>
              <a:tabLst>
                <a:tab pos="165100" algn="l"/>
                <a:tab pos="292100" algn="l"/>
                <a:tab pos="533400" algn="l"/>
                <a:tab pos="584200" algn="l"/>
              </a:tabLst>
            </a:pPr>
            <a:r>
              <a:rPr lang="en-US" altLang="zh-CN" dirty="0" smtClean="0"/>
              <a:t>			</a:t>
            </a:r>
            <a:r>
              <a:rPr lang="en-US" altLang="zh-CN" sz="105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IBM</a:t>
            </a:r>
            <a:r>
              <a:rPr lang="en-US" altLang="zh-CN" sz="105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：张鹏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03400" y="3632200"/>
            <a:ext cx="22987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622300" algn="l"/>
                <a:tab pos="1028700" algn="l"/>
              </a:tabLst>
            </a:pPr>
            <a:r>
              <a:rPr lang="en-US" altLang="zh-CN" dirty="0" smtClean="0"/>
              <a:t>	</a:t>
            </a:r>
            <a:r>
              <a:rPr lang="en-US" altLang="zh-CN" sz="105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全渠道业务变革组</a:t>
            </a:r>
          </a:p>
          <a:p>
            <a:pPr>
              <a:lnSpc>
                <a:spcPts val="1200"/>
              </a:lnSpc>
              <a:tabLst>
                <a:tab pos="622300" algn="l"/>
                <a:tab pos="10287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（王府井</a:t>
            </a:r>
            <a:r>
              <a:rPr lang="en-US" altLang="zh-CN" sz="105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-</a:t>
            </a:r>
            <a:r>
              <a:rPr lang="en-US" altLang="zh-CN" sz="105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待定，</a:t>
            </a:r>
            <a:r>
              <a:rPr lang="en-US" altLang="zh-CN" sz="105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4-5</a:t>
            </a:r>
            <a:r>
              <a:rPr lang="en-US" altLang="zh-CN" sz="105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人，</a:t>
            </a:r>
            <a:r>
              <a:rPr lang="en-US" altLang="zh-CN" sz="105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IBM-BC</a:t>
            </a:r>
            <a:r>
              <a:rPr lang="en-US" altLang="zh-CN" sz="105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，</a:t>
            </a:r>
            <a:r>
              <a:rPr lang="en-US" altLang="zh-CN" sz="105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2-3</a:t>
            </a:r>
          </a:p>
          <a:p>
            <a:pPr>
              <a:lnSpc>
                <a:spcPts val="1200"/>
              </a:lnSpc>
              <a:tabLst>
                <a:tab pos="622300" algn="l"/>
                <a:tab pos="1028700" algn="l"/>
              </a:tabLst>
            </a:pPr>
            <a:r>
              <a:rPr lang="en-US" altLang="zh-CN" dirty="0" smtClean="0"/>
              <a:t>		</a:t>
            </a:r>
            <a:r>
              <a:rPr lang="en-US" altLang="zh-CN" sz="105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人）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27700" y="3708400"/>
            <a:ext cx="2387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571500" algn="l"/>
              </a:tabLst>
            </a:pPr>
            <a:r>
              <a:rPr lang="en-US" altLang="zh-CN" dirty="0" smtClean="0"/>
              <a:t>	</a:t>
            </a:r>
            <a:r>
              <a:rPr lang="en-US" altLang="zh-CN" sz="105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</a:t>
            </a:r>
            <a:r>
              <a:rPr lang="en-US" altLang="zh-CN" sz="105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IT</a:t>
            </a:r>
            <a:r>
              <a:rPr lang="en-US" altLang="zh-CN" sz="105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架构管控组</a:t>
            </a:r>
          </a:p>
          <a:p>
            <a:pPr>
              <a:lnSpc>
                <a:spcPts val="1200"/>
              </a:lnSpc>
              <a:tabLst>
                <a:tab pos="571500" algn="l"/>
              </a:tabLst>
            </a:pPr>
            <a:r>
              <a:rPr lang="en-US" altLang="zh-CN" sz="1058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（王府井</a:t>
            </a:r>
            <a:r>
              <a:rPr lang="en-US" altLang="zh-CN" sz="1058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-</a:t>
            </a:r>
            <a:r>
              <a:rPr lang="en-US" altLang="zh-CN" sz="1058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待定，</a:t>
            </a:r>
            <a:r>
              <a:rPr lang="en-US" altLang="zh-CN" sz="1058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3-4</a:t>
            </a:r>
            <a:r>
              <a:rPr lang="en-US" altLang="zh-CN" sz="1058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人，</a:t>
            </a:r>
            <a:r>
              <a:rPr lang="en-US" altLang="zh-CN" sz="1058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IBM-IA</a:t>
            </a:r>
            <a:r>
              <a:rPr lang="en-US" altLang="zh-CN" sz="1058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，</a:t>
            </a:r>
            <a:r>
              <a:rPr lang="en-US" altLang="zh-CN" sz="1058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1</a:t>
            </a:r>
            <a:r>
              <a:rPr lang="en-US" altLang="zh-CN" sz="1058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人）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91300" y="2692400"/>
            <a:ext cx="23495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469900" algn="l"/>
                <a:tab pos="571500" algn="l"/>
                <a:tab pos="850900" algn="l"/>
              </a:tabLst>
            </a:pPr>
            <a:r>
              <a:rPr lang="en-US" altLang="zh-CN" dirty="0" smtClean="0"/>
              <a:t>	</a:t>
            </a:r>
            <a:r>
              <a:rPr lang="en-US" altLang="zh-CN" sz="11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行业与解决方案专家组</a:t>
            </a:r>
          </a:p>
          <a:p>
            <a:pPr>
              <a:lnSpc>
                <a:spcPts val="1200"/>
              </a:lnSpc>
              <a:tabLst>
                <a:tab pos="469900" algn="l"/>
                <a:tab pos="571500" algn="l"/>
                <a:tab pos="850900" algn="l"/>
              </a:tabLst>
            </a:pPr>
            <a:r>
              <a:rPr lang="en-US" altLang="zh-CN" dirty="0" smtClean="0"/>
              <a:t>			</a:t>
            </a:r>
            <a:r>
              <a:rPr lang="en-US" altLang="zh-CN" sz="1058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IBM</a:t>
            </a:r>
            <a:r>
              <a:rPr lang="en-US" altLang="zh-CN" sz="1058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：杨帆</a:t>
            </a:r>
          </a:p>
          <a:p>
            <a:pPr>
              <a:lnSpc>
                <a:spcPts val="1600"/>
              </a:lnSpc>
              <a:tabLst>
                <a:tab pos="469900" algn="l"/>
                <a:tab pos="571500" algn="l"/>
                <a:tab pos="850900" algn="l"/>
              </a:tabLst>
            </a:pPr>
            <a:r>
              <a:rPr lang="en-US" altLang="zh-CN" dirty="0" smtClean="0"/>
              <a:t>		</a:t>
            </a:r>
            <a:r>
              <a:rPr lang="en-US" altLang="zh-CN" sz="105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全渠道转型推进小组</a:t>
            </a:r>
          </a:p>
          <a:p>
            <a:pPr>
              <a:lnSpc>
                <a:spcPts val="1200"/>
              </a:lnSpc>
              <a:tabLst>
                <a:tab pos="469900" algn="l"/>
                <a:tab pos="571500" algn="l"/>
                <a:tab pos="8509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（王府井</a:t>
            </a:r>
            <a:r>
              <a:rPr lang="en-US" altLang="zh-CN" sz="105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-</a:t>
            </a:r>
            <a:r>
              <a:rPr lang="en-US" altLang="zh-CN" sz="105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待定</a:t>
            </a:r>
            <a:r>
              <a:rPr lang="en-US" altLang="zh-CN" sz="105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1</a:t>
            </a:r>
            <a:r>
              <a:rPr lang="en-US" altLang="zh-CN" sz="105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人，</a:t>
            </a:r>
            <a:r>
              <a:rPr lang="en-US" altLang="zh-CN" sz="105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IBM-APM</a:t>
            </a:r>
            <a:r>
              <a:rPr lang="en-US" altLang="zh-CN" sz="105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，待定）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94700" y="4356100"/>
            <a:ext cx="6604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协调</a:t>
            </a:r>
          </a:p>
          <a:p>
            <a:pPr>
              <a:lnSpc>
                <a:spcPts val="2000"/>
              </a:lnSpc>
              <a:tabLst>
                <a:tab pos="4064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后台</a:t>
            </a:r>
            <a:r>
              <a:rPr lang="en-US" altLang="zh-CN" sz="105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altLang="zh-CN" sz="105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项目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23200" y="4953000"/>
            <a:ext cx="2794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B22</a:t>
            </a:r>
          </a:p>
          <a:p>
            <a:pPr>
              <a:lnSpc>
                <a:spcPts val="11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电商</a:t>
            </a:r>
          </a:p>
          <a:p>
            <a:pPr>
              <a:lnSpc>
                <a:spcPts val="10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B13</a:t>
            </a:r>
          </a:p>
          <a:p>
            <a:pPr>
              <a:lnSpc>
                <a:spcPts val="1000"/>
              </a:lnSpc>
              <a:tabLst>
                <a:tab pos="25400" algn="l"/>
                <a:tab pos="38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WMS</a:t>
            </a:r>
          </a:p>
          <a:p>
            <a:pPr>
              <a:lnSpc>
                <a:spcPts val="11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系统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96000" y="4940300"/>
            <a:ext cx="3810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25400" algn="l"/>
                <a:tab pos="88900" algn="l"/>
                <a:tab pos="127000" algn="l"/>
                <a:tab pos="1397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B7</a:t>
            </a:r>
          </a:p>
          <a:p>
            <a:pPr>
              <a:lnSpc>
                <a:spcPts val="1000"/>
              </a:lnSpc>
              <a:tabLst>
                <a:tab pos="25400" algn="l"/>
                <a:tab pos="88900" algn="l"/>
                <a:tab pos="127000" algn="l"/>
                <a:tab pos="1397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商品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价</a:t>
            </a:r>
          </a:p>
          <a:p>
            <a:pPr>
              <a:lnSpc>
                <a:spcPts val="1000"/>
              </a:lnSpc>
              <a:tabLst>
                <a:tab pos="25400" algn="l"/>
                <a:tab pos="88900" algn="l"/>
                <a:tab pos="1270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格中心</a:t>
            </a:r>
          </a:p>
          <a:p>
            <a:pPr>
              <a:lnSpc>
                <a:spcPts val="1000"/>
              </a:lnSpc>
              <a:tabLst>
                <a:tab pos="25400" algn="l"/>
                <a:tab pos="88900" algn="l"/>
                <a:tab pos="1270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系统</a:t>
            </a:r>
          </a:p>
          <a:p>
            <a:pPr>
              <a:lnSpc>
                <a:spcPts val="1600"/>
              </a:lnSpc>
              <a:tabLst>
                <a:tab pos="25400" algn="l"/>
                <a:tab pos="88900" algn="l"/>
                <a:tab pos="127000" algn="l"/>
                <a:tab pos="1397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B4</a:t>
            </a:r>
          </a:p>
          <a:p>
            <a:pPr>
              <a:lnSpc>
                <a:spcPts val="1000"/>
              </a:lnSpc>
              <a:tabLst>
                <a:tab pos="25400" algn="l"/>
                <a:tab pos="88900" algn="l"/>
                <a:tab pos="1270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订单中</a:t>
            </a:r>
          </a:p>
          <a:p>
            <a:pPr>
              <a:lnSpc>
                <a:spcPts val="1000"/>
              </a:lnSpc>
              <a:tabLst>
                <a:tab pos="25400" algn="l"/>
                <a:tab pos="88900" algn="l"/>
                <a:tab pos="127000" algn="l"/>
                <a:tab pos="139700" algn="l"/>
              </a:tabLst>
            </a:pPr>
            <a:r>
              <a:rPr lang="en-US" altLang="zh-CN" dirty="0" smtClean="0"/>
              <a:t>		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心</a:t>
            </a:r>
          </a:p>
          <a:p>
            <a:pPr>
              <a:lnSpc>
                <a:spcPts val="1000"/>
              </a:lnSpc>
              <a:tabLst>
                <a:tab pos="25400" algn="l"/>
                <a:tab pos="88900" algn="l"/>
                <a:tab pos="1270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系统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13400" y="4940300"/>
            <a:ext cx="3429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508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B9</a:t>
            </a:r>
          </a:p>
          <a:p>
            <a:pPr>
              <a:lnSpc>
                <a:spcPts val="1000"/>
              </a:lnSpc>
              <a:tabLst>
                <a:tab pos="50800" algn="l"/>
                <a:tab pos="1016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会员中</a:t>
            </a:r>
          </a:p>
          <a:p>
            <a:pPr>
              <a:lnSpc>
                <a:spcPts val="1000"/>
              </a:lnSpc>
              <a:tabLst>
                <a:tab pos="50800" algn="l"/>
                <a:tab pos="1016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心</a:t>
            </a:r>
          </a:p>
          <a:p>
            <a:pPr>
              <a:lnSpc>
                <a:spcPts val="1000"/>
              </a:lnSpc>
              <a:tabLst>
                <a:tab pos="50800" algn="l"/>
                <a:tab pos="1016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系统</a:t>
            </a:r>
          </a:p>
          <a:p>
            <a:pPr>
              <a:lnSpc>
                <a:spcPts val="1600"/>
              </a:lnSpc>
              <a:tabLst>
                <a:tab pos="508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B8</a:t>
            </a:r>
          </a:p>
          <a:p>
            <a:pPr>
              <a:lnSpc>
                <a:spcPts val="1000"/>
              </a:lnSpc>
              <a:tabLst>
                <a:tab pos="50800" algn="l"/>
                <a:tab pos="1016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库存中</a:t>
            </a:r>
          </a:p>
          <a:p>
            <a:pPr>
              <a:lnSpc>
                <a:spcPts val="1000"/>
              </a:lnSpc>
              <a:tabLst>
                <a:tab pos="50800" algn="l"/>
                <a:tab pos="1016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心</a:t>
            </a:r>
          </a:p>
          <a:p>
            <a:pPr>
              <a:lnSpc>
                <a:spcPts val="1000"/>
              </a:lnSpc>
              <a:tabLst>
                <a:tab pos="50800" algn="l"/>
                <a:tab pos="1016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系统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07100" y="4356100"/>
            <a:ext cx="1130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管理</a:t>
            </a:r>
          </a:p>
          <a:p>
            <a:pPr>
              <a:lnSpc>
                <a:spcPts val="2000"/>
              </a:lnSpc>
              <a:tabLst>
                <a:tab pos="2413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中台</a:t>
            </a:r>
            <a:r>
              <a:rPr lang="en-US" altLang="zh-CN" sz="105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altLang="zh-CN" sz="105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项目（</a:t>
            </a:r>
            <a:r>
              <a:rPr lang="en-US" altLang="zh-CN" sz="105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105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大）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13400" y="6159500"/>
            <a:ext cx="3429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B24</a:t>
            </a:r>
          </a:p>
          <a:p>
            <a:pPr>
              <a:lnSpc>
                <a:spcPts val="1000"/>
              </a:lnSpc>
              <a:tabLst>
                <a:tab pos="635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运营支</a:t>
            </a:r>
          </a:p>
          <a:p>
            <a:pPr>
              <a:lnSpc>
                <a:spcPts val="1000"/>
              </a:lnSpc>
              <a:tabLst>
                <a:tab pos="635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撑中台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42100" y="4953000"/>
            <a:ext cx="3429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635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B6</a:t>
            </a:r>
          </a:p>
          <a:p>
            <a:pPr>
              <a:lnSpc>
                <a:spcPts val="1100"/>
              </a:lnSpc>
              <a:tabLst>
                <a:tab pos="63500" algn="l"/>
                <a:tab pos="1016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营销中</a:t>
            </a:r>
          </a:p>
          <a:p>
            <a:pPr>
              <a:lnSpc>
                <a:spcPts val="1000"/>
              </a:lnSpc>
              <a:tabLst>
                <a:tab pos="63500" algn="l"/>
                <a:tab pos="1016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心系统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63500" algn="l"/>
                <a:tab pos="1016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B10</a:t>
            </a:r>
          </a:p>
          <a:p>
            <a:pPr>
              <a:lnSpc>
                <a:spcPts val="1100"/>
              </a:lnSpc>
              <a:tabLst>
                <a:tab pos="63500" algn="l"/>
                <a:tab pos="1016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供应商</a:t>
            </a:r>
          </a:p>
          <a:p>
            <a:pPr>
              <a:lnSpc>
                <a:spcPts val="1000"/>
              </a:lnSpc>
              <a:tabLst>
                <a:tab pos="63500" algn="l"/>
                <a:tab pos="1016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管理平</a:t>
            </a:r>
          </a:p>
          <a:p>
            <a:pPr>
              <a:lnSpc>
                <a:spcPts val="1000"/>
              </a:lnSpc>
              <a:tabLst>
                <a:tab pos="63500" algn="l"/>
                <a:tab pos="1016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50100" y="4953000"/>
            <a:ext cx="3429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B5</a:t>
            </a:r>
          </a:p>
          <a:p>
            <a:pPr>
              <a:lnSpc>
                <a:spcPts val="11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支付中</a:t>
            </a:r>
          </a:p>
          <a:p>
            <a:pPr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心系统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635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B23</a:t>
            </a:r>
          </a:p>
          <a:p>
            <a:pPr>
              <a:lnSpc>
                <a:spcPts val="11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客服中</a:t>
            </a:r>
          </a:p>
          <a:p>
            <a:pPr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心系统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4356100"/>
            <a:ext cx="22606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800100" algn="l"/>
                <a:tab pos="8382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指导</a:t>
            </a:r>
          </a:p>
          <a:p>
            <a:pPr>
              <a:lnSpc>
                <a:spcPts val="1300"/>
              </a:lnSpc>
              <a:tabLst>
                <a:tab pos="800100" algn="l"/>
                <a:tab pos="8382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核心产品组</a:t>
            </a:r>
          </a:p>
          <a:p>
            <a:pPr>
              <a:lnSpc>
                <a:spcPts val="1300"/>
              </a:lnSpc>
              <a:tabLst>
                <a:tab pos="800100" algn="l"/>
                <a:tab pos="8382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</a:t>
            </a:r>
            <a:r>
              <a:rPr lang="en-US" altLang="zh-CN" sz="105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  <a:r>
              <a:rPr lang="en-US" altLang="zh-CN" sz="105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大，</a:t>
            </a:r>
            <a:r>
              <a:rPr lang="en-US" altLang="zh-CN" sz="105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105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指导，王府井负责设计）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73300" y="4940300"/>
            <a:ext cx="3429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63500" algn="l"/>
                <a:tab pos="1016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A6</a:t>
            </a:r>
          </a:p>
          <a:p>
            <a:pPr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联营单</a:t>
            </a:r>
          </a:p>
          <a:p>
            <a:pPr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品管理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635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A12</a:t>
            </a:r>
          </a:p>
          <a:p>
            <a:pPr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门店自</a:t>
            </a:r>
          </a:p>
          <a:p>
            <a:pPr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提及退</a:t>
            </a:r>
          </a:p>
          <a:p>
            <a:pPr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换货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1300" y="6159500"/>
            <a:ext cx="3429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381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A2</a:t>
            </a:r>
          </a:p>
          <a:p>
            <a:pPr>
              <a:lnSpc>
                <a:spcPts val="1000"/>
              </a:lnSpc>
              <a:tabLst>
                <a:tab pos="38100" algn="l"/>
                <a:tab pos="1016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微信平</a:t>
            </a:r>
          </a:p>
          <a:p>
            <a:pPr>
              <a:lnSpc>
                <a:spcPts val="1000"/>
              </a:lnSpc>
              <a:tabLst>
                <a:tab pos="38100" algn="l"/>
                <a:tab pos="1016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台</a:t>
            </a:r>
          </a:p>
          <a:p>
            <a:pPr>
              <a:lnSpc>
                <a:spcPts val="900"/>
              </a:lnSpc>
              <a:tabLst>
                <a:tab pos="38100" algn="l"/>
                <a:tab pos="1016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81300" y="6159500"/>
            <a:ext cx="3429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635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A14</a:t>
            </a:r>
          </a:p>
          <a:p>
            <a:pPr>
              <a:lnSpc>
                <a:spcPts val="1000"/>
              </a:lnSpc>
              <a:tabLst>
                <a:tab pos="635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全渠道</a:t>
            </a:r>
          </a:p>
          <a:p>
            <a:pPr>
              <a:lnSpc>
                <a:spcPts val="1000"/>
              </a:lnSpc>
              <a:tabLst>
                <a:tab pos="635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客服中</a:t>
            </a:r>
          </a:p>
          <a:p>
            <a:pPr>
              <a:lnSpc>
                <a:spcPts val="1000"/>
              </a:lnSpc>
              <a:tabLst>
                <a:tab pos="635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心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35200" y="6159500"/>
            <a:ext cx="4191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38100" algn="l"/>
                <a:tab pos="101600" algn="l"/>
              </a:tabLst>
            </a:pPr>
            <a:r>
              <a:rPr lang="en-US" altLang="zh-CN" sz="804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A10/A11</a:t>
            </a:r>
          </a:p>
          <a:p>
            <a:pPr>
              <a:lnSpc>
                <a:spcPts val="1000"/>
              </a:lnSpc>
              <a:tabLst>
                <a:tab pos="381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统一支</a:t>
            </a:r>
          </a:p>
          <a:p>
            <a:pPr>
              <a:lnSpc>
                <a:spcPts val="1000"/>
              </a:lnSpc>
              <a:tabLst>
                <a:tab pos="381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付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移动</a:t>
            </a:r>
          </a:p>
          <a:p>
            <a:pPr>
              <a:lnSpc>
                <a:spcPts val="1000"/>
              </a:lnSpc>
              <a:tabLst>
                <a:tab pos="38100" algn="l"/>
                <a:tab pos="1016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支付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81300" y="4940300"/>
            <a:ext cx="3429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63500" algn="l"/>
                <a:tab pos="1016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A7</a:t>
            </a:r>
          </a:p>
          <a:p>
            <a:pPr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供应商</a:t>
            </a:r>
          </a:p>
          <a:p>
            <a:pPr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协同管</a:t>
            </a:r>
          </a:p>
          <a:p>
            <a:pPr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理平台</a:t>
            </a:r>
          </a:p>
          <a:p>
            <a:pPr>
              <a:lnSpc>
                <a:spcPts val="1600"/>
              </a:lnSpc>
              <a:tabLst>
                <a:tab pos="635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A13</a:t>
            </a:r>
          </a:p>
          <a:p>
            <a:pPr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开放门</a:t>
            </a:r>
          </a:p>
          <a:p>
            <a:pPr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店配送</a:t>
            </a:r>
          </a:p>
          <a:p>
            <a:pPr>
              <a:lnSpc>
                <a:spcPts val="1000"/>
              </a:lnSpc>
              <a:tabLst>
                <a:tab pos="635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57300" y="4927600"/>
            <a:ext cx="3429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50800" algn="l"/>
                <a:tab pos="63500" algn="l"/>
                <a:tab pos="1016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A15</a:t>
            </a:r>
          </a:p>
          <a:p>
            <a:pPr>
              <a:lnSpc>
                <a:spcPts val="1000"/>
              </a:lnSpc>
              <a:tabLst>
                <a:tab pos="50800" algn="l"/>
                <a:tab pos="635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云店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50800" algn="l"/>
                <a:tab pos="63500" algn="l"/>
                <a:tab pos="1016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A3</a:t>
            </a:r>
          </a:p>
          <a:p>
            <a:pPr>
              <a:lnSpc>
                <a:spcPts val="1000"/>
              </a:lnSpc>
              <a:tabLst>
                <a:tab pos="50800" algn="l"/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集团移</a:t>
            </a:r>
          </a:p>
          <a:p>
            <a:pPr>
              <a:lnSpc>
                <a:spcPts val="1000"/>
              </a:lnSpc>
              <a:tabLst>
                <a:tab pos="50800" algn="l"/>
                <a:tab pos="63500" algn="l"/>
                <a:tab pos="101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动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APP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39900" y="4940300"/>
            <a:ext cx="3810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25400" algn="l"/>
                <a:tab pos="76200" algn="l"/>
                <a:tab pos="889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A4/A5</a:t>
            </a:r>
          </a:p>
          <a:p>
            <a:pPr>
              <a:lnSpc>
                <a:spcPts val="1000"/>
              </a:lnSpc>
              <a:tabLst>
                <a:tab pos="25400" algn="l"/>
                <a:tab pos="76200" algn="l"/>
                <a:tab pos="889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统一会</a:t>
            </a:r>
          </a:p>
          <a:p>
            <a:pPr>
              <a:lnSpc>
                <a:spcPts val="1000"/>
              </a:lnSpc>
              <a:tabLst>
                <a:tab pos="25400" algn="l"/>
                <a:tab pos="76200" algn="l"/>
                <a:tab pos="88900" algn="l"/>
                <a:tab pos="1397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员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电子</a:t>
            </a:r>
          </a:p>
          <a:p>
            <a:pPr>
              <a:lnSpc>
                <a:spcPts val="1000"/>
              </a:lnSpc>
              <a:tabLst>
                <a:tab pos="25400" algn="l"/>
                <a:tab pos="76200" algn="l"/>
                <a:tab pos="889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帐户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88900" algn="l"/>
                <a:tab pos="1397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A17</a:t>
            </a:r>
          </a:p>
          <a:p>
            <a:pPr>
              <a:lnSpc>
                <a:spcPts val="1000"/>
              </a:lnSpc>
              <a:tabLst>
                <a:tab pos="25400" algn="l"/>
                <a:tab pos="76200" algn="l"/>
                <a:tab pos="889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订单及</a:t>
            </a:r>
          </a:p>
          <a:p>
            <a:pPr>
              <a:lnSpc>
                <a:spcPts val="1000"/>
              </a:lnSpc>
              <a:tabLst>
                <a:tab pos="25400" algn="l"/>
                <a:tab pos="76200" algn="l"/>
                <a:tab pos="889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库存管</a:t>
            </a:r>
          </a:p>
          <a:p>
            <a:pPr>
              <a:lnSpc>
                <a:spcPts val="1000"/>
              </a:lnSpc>
              <a:tabLst>
                <a:tab pos="25400" algn="l"/>
                <a:tab pos="76200" algn="l"/>
                <a:tab pos="88900" algn="l"/>
                <a:tab pos="139700" algn="l"/>
              </a:tabLst>
            </a:pPr>
            <a:r>
              <a:rPr lang="en-US" altLang="zh-CN" dirty="0" smtClean="0"/>
              <a:t>		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1300" y="4927600"/>
            <a:ext cx="3429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A18</a:t>
            </a:r>
          </a:p>
          <a:p>
            <a:pPr>
              <a:lnSpc>
                <a:spcPts val="10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电商网</a:t>
            </a:r>
          </a:p>
          <a:p>
            <a:pPr>
              <a:lnSpc>
                <a:spcPts val="10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dirty="0" smtClean="0"/>
              <a:t>		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站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A8</a:t>
            </a:r>
          </a:p>
          <a:p>
            <a:pPr>
              <a:lnSpc>
                <a:spcPts val="10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移动</a:t>
            </a:r>
          </a:p>
          <a:p>
            <a:pPr>
              <a:lnSpc>
                <a:spcPts val="10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工作台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7700" y="4927600"/>
            <a:ext cx="5334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50800" algn="l"/>
                <a:tab pos="114300" algn="l"/>
                <a:tab pos="1524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A19</a:t>
            </a:r>
          </a:p>
          <a:p>
            <a:pPr>
              <a:lnSpc>
                <a:spcPts val="1000"/>
              </a:lnSpc>
              <a:tabLst>
                <a:tab pos="50800" algn="l"/>
                <a:tab pos="114300" algn="l"/>
                <a:tab pos="152400" algn="l"/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移动商</a:t>
            </a:r>
          </a:p>
          <a:p>
            <a:pPr>
              <a:lnSpc>
                <a:spcPts val="1000"/>
              </a:lnSpc>
              <a:tabLst>
                <a:tab pos="50800" algn="l"/>
                <a:tab pos="114300" algn="l"/>
                <a:tab pos="152400" algn="l"/>
                <a:tab pos="165100" algn="l"/>
              </a:tabLst>
            </a:pPr>
            <a:r>
              <a:rPr lang="en-US" altLang="zh-CN" dirty="0" smtClean="0"/>
              <a:t>		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城</a:t>
            </a:r>
          </a:p>
          <a:p>
            <a:pPr>
              <a:lnSpc>
                <a:spcPts val="1000"/>
              </a:lnSpc>
              <a:tabLst>
                <a:tab pos="50800" algn="l"/>
                <a:tab pos="114300" algn="l"/>
                <a:tab pos="152400" algn="l"/>
                <a:tab pos="165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（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html5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）</a:t>
            </a:r>
          </a:p>
          <a:p>
            <a:pPr>
              <a:lnSpc>
                <a:spcPts val="1600"/>
              </a:lnSpc>
              <a:tabLst>
                <a:tab pos="50800" algn="l"/>
                <a:tab pos="114300" algn="l"/>
                <a:tab pos="152400" algn="l"/>
                <a:tab pos="165100" algn="l"/>
              </a:tabLst>
            </a:pPr>
            <a:r>
              <a:rPr lang="en-US" altLang="zh-CN" dirty="0" smtClean="0"/>
              <a:t>		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A16</a:t>
            </a:r>
          </a:p>
          <a:p>
            <a:pPr>
              <a:lnSpc>
                <a:spcPts val="1000"/>
              </a:lnSpc>
              <a:tabLst>
                <a:tab pos="50800" algn="l"/>
                <a:tab pos="114300" algn="l"/>
                <a:tab pos="152400" algn="l"/>
                <a:tab pos="1651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虚拟</a:t>
            </a:r>
          </a:p>
          <a:p>
            <a:pPr>
              <a:lnSpc>
                <a:spcPts val="1000"/>
              </a:lnSpc>
              <a:tabLst>
                <a:tab pos="50800" algn="l"/>
                <a:tab pos="114300" algn="l"/>
                <a:tab pos="152400" algn="l"/>
                <a:tab pos="1651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专柜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35900" y="6184900"/>
            <a:ext cx="241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900" i="1" dirty="0" smtClean="0">
                <a:solidFill>
                  <a:srgbClr val="a6a6a6"/>
                </a:solidFill>
                <a:latin typeface="Times New Roman" pitchFamily="18" charset="0"/>
                <a:cs typeface="Times New Roman" pitchFamily="18" charset="0"/>
              </a:rPr>
              <a:t>B11</a:t>
            </a:r>
          </a:p>
          <a:p>
            <a:pPr>
              <a:lnSpc>
                <a:spcPts val="1000"/>
              </a:lnSpc>
              <a:tabLst>
                <a:tab pos="25400" algn="l"/>
              </a:tabLst>
            </a:pPr>
            <a:r>
              <a:rPr lang="en-US" altLang="zh-CN" sz="900" i="1" dirty="0" smtClean="0">
                <a:solidFill>
                  <a:srgbClr val="a6a6a6"/>
                </a:solidFill>
                <a:latin typeface="Times New Roman" pitchFamily="18" charset="0"/>
                <a:cs typeface="Times New Roman" pitchFamily="18" charset="0"/>
              </a:rPr>
              <a:t>MAP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88400" y="4940300"/>
            <a:ext cx="3429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381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B15</a:t>
            </a:r>
          </a:p>
          <a:p>
            <a:pPr>
              <a:lnSpc>
                <a:spcPts val="1000"/>
              </a:lnSpc>
              <a:tabLst>
                <a:tab pos="38100" algn="l"/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MDM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381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900" i="1" dirty="0" smtClean="0">
                <a:solidFill>
                  <a:srgbClr val="a6a6a6"/>
                </a:solidFill>
                <a:latin typeface="Times New Roman" pitchFamily="18" charset="0"/>
                <a:cs typeface="Times New Roman" pitchFamily="18" charset="0"/>
              </a:rPr>
              <a:t>B14</a:t>
            </a:r>
          </a:p>
          <a:p>
            <a:pPr>
              <a:lnSpc>
                <a:spcPts val="1100"/>
              </a:lnSpc>
              <a:tabLst>
                <a:tab pos="38100" algn="l"/>
                <a:tab pos="76200" algn="l"/>
              </a:tabLst>
            </a:pPr>
            <a:r>
              <a:rPr lang="en-US" altLang="zh-CN" sz="948" dirty="0" smtClean="0">
                <a:solidFill>
                  <a:srgbClr val="a6a6a6"/>
                </a:solidFill>
                <a:latin typeface="Microsoft YaHei" pitchFamily="18" charset="0"/>
                <a:cs typeface="Microsoft YaHei" pitchFamily="18" charset="0"/>
              </a:rPr>
              <a:t>大数据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67100" y="4953000"/>
            <a:ext cx="3429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B19</a:t>
            </a:r>
          </a:p>
          <a:p>
            <a:pPr>
              <a:lnSpc>
                <a:spcPts val="11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虚拟专</a:t>
            </a:r>
          </a:p>
          <a:p>
            <a:pPr>
              <a:lnSpc>
                <a:spcPts val="10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dirty="0" smtClean="0"/>
              <a:t>		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B2</a:t>
            </a:r>
          </a:p>
          <a:p>
            <a:pPr>
              <a:lnSpc>
                <a:spcPts val="11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移动</a:t>
            </a:r>
          </a:p>
          <a:p>
            <a:pPr>
              <a:lnSpc>
                <a:spcPts val="1000"/>
              </a:lnSpc>
              <a:tabLst>
                <a:tab pos="50800" algn="l"/>
                <a:tab pos="63500" algn="l"/>
                <a:tab pos="1016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工作台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43900" y="4940300"/>
            <a:ext cx="2286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B12</a:t>
            </a:r>
          </a:p>
          <a:p>
            <a:pPr>
              <a:lnSpc>
                <a:spcPts val="10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ERP</a:t>
            </a:r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系统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B25</a:t>
            </a:r>
          </a:p>
          <a:p>
            <a:pPr>
              <a:lnSpc>
                <a:spcPts val="10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TMS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22700" y="4356100"/>
            <a:ext cx="1130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管理</a:t>
            </a:r>
          </a:p>
          <a:p>
            <a:pPr>
              <a:lnSpc>
                <a:spcPts val="2000"/>
              </a:lnSpc>
              <a:tabLst>
                <a:tab pos="2540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前台</a:t>
            </a:r>
            <a:r>
              <a:rPr lang="en-US" altLang="zh-CN" sz="105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altLang="zh-CN" sz="105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项目（</a:t>
            </a:r>
            <a:r>
              <a:rPr lang="en-US" altLang="zh-CN" sz="105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105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大）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49700" y="4953000"/>
            <a:ext cx="3810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76200" algn="l"/>
                <a:tab pos="889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B16</a:t>
            </a:r>
          </a:p>
          <a:p>
            <a:pPr>
              <a:lnSpc>
                <a:spcPts val="1100"/>
              </a:lnSpc>
              <a:tabLst>
                <a:tab pos="76200" algn="l"/>
                <a:tab pos="889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PC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电商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76200" algn="l"/>
                <a:tab pos="889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B18</a:t>
            </a:r>
          </a:p>
          <a:p>
            <a:pPr>
              <a:lnSpc>
                <a:spcPts val="1100"/>
              </a:lnSpc>
              <a:tabLst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微信</a:t>
            </a:r>
          </a:p>
          <a:p>
            <a:pPr>
              <a:lnSpc>
                <a:spcPts val="1000"/>
              </a:lnSpc>
              <a:tabLst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平台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17900" y="6172200"/>
            <a:ext cx="228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B3</a:t>
            </a:r>
          </a:p>
          <a:p>
            <a:pPr>
              <a:lnSpc>
                <a:spcPts val="1000"/>
              </a:lnSpc>
              <a:tabLst>
                <a:tab pos="508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06900" y="4953000"/>
            <a:ext cx="5080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50800" algn="l"/>
                <a:tab pos="76200" algn="l"/>
                <a:tab pos="127000" algn="l"/>
                <a:tab pos="139700" algn="l"/>
                <a:tab pos="165100" algn="l"/>
                <a:tab pos="1778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B21</a:t>
            </a:r>
          </a:p>
          <a:p>
            <a:pPr>
              <a:lnSpc>
                <a:spcPts val="1100"/>
              </a:lnSpc>
              <a:tabLst>
                <a:tab pos="50800" algn="l"/>
                <a:tab pos="76200" algn="l"/>
                <a:tab pos="127000" algn="l"/>
                <a:tab pos="139700" algn="l"/>
                <a:tab pos="165100" algn="l"/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移动商</a:t>
            </a:r>
          </a:p>
          <a:p>
            <a:pPr>
              <a:lnSpc>
                <a:spcPts val="1000"/>
              </a:lnSpc>
              <a:tabLst>
                <a:tab pos="50800" algn="l"/>
                <a:tab pos="76200" algn="l"/>
                <a:tab pos="127000" algn="l"/>
                <a:tab pos="139700" algn="l"/>
                <a:tab pos="165100" algn="l"/>
                <a:tab pos="177800" algn="l"/>
              </a:tabLst>
            </a:pPr>
            <a:r>
              <a:rPr lang="en-US" altLang="zh-CN" dirty="0" smtClean="0"/>
              <a:t>			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城</a:t>
            </a:r>
          </a:p>
          <a:p>
            <a:pPr>
              <a:lnSpc>
                <a:spcPts val="1000"/>
              </a:lnSpc>
              <a:tabLst>
                <a:tab pos="50800" algn="l"/>
                <a:tab pos="76200" algn="l"/>
                <a:tab pos="127000" algn="l"/>
                <a:tab pos="139700" algn="l"/>
                <a:tab pos="165100" algn="l"/>
                <a:tab pos="1778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（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html5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）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127000" algn="l"/>
                <a:tab pos="139700" algn="l"/>
                <a:tab pos="165100" algn="l"/>
                <a:tab pos="177800" algn="l"/>
              </a:tabLst>
            </a:pPr>
            <a:r>
              <a:rPr lang="en-US" altLang="zh-CN" dirty="0" smtClean="0"/>
              <a:t>				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B1</a:t>
            </a:r>
          </a:p>
          <a:p>
            <a:pPr>
              <a:lnSpc>
                <a:spcPts val="1100"/>
              </a:lnSpc>
              <a:tabLst>
                <a:tab pos="50800" algn="l"/>
                <a:tab pos="76200" algn="l"/>
                <a:tab pos="127000" algn="l"/>
                <a:tab pos="139700" algn="l"/>
                <a:tab pos="165100" algn="l"/>
                <a:tab pos="177800" algn="l"/>
              </a:tabLst>
            </a:pPr>
            <a:r>
              <a:rPr lang="en-US" altLang="zh-CN" dirty="0" smtClean="0"/>
              <a:t>		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门店</a:t>
            </a:r>
          </a:p>
          <a:p>
            <a:pPr>
              <a:lnSpc>
                <a:spcPts val="1000"/>
              </a:lnSpc>
              <a:tabLst>
                <a:tab pos="50800" algn="l"/>
                <a:tab pos="76200" algn="l"/>
                <a:tab pos="127000" algn="l"/>
                <a:tab pos="139700" algn="l"/>
                <a:tab pos="165100" algn="l"/>
                <a:tab pos="1778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电子屏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54600" y="4940300"/>
            <a:ext cx="2286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254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B17</a:t>
            </a:r>
          </a:p>
          <a:p>
            <a:pPr>
              <a:lnSpc>
                <a:spcPts val="1100"/>
              </a:lnSpc>
              <a:tabLst>
                <a:tab pos="254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移动</a:t>
            </a:r>
          </a:p>
          <a:p>
            <a:pPr>
              <a:lnSpc>
                <a:spcPts val="1000"/>
              </a:lnSpc>
              <a:tabLst>
                <a:tab pos="254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B27</a:t>
            </a:r>
          </a:p>
          <a:p>
            <a:pPr>
              <a:lnSpc>
                <a:spcPts val="10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IVR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83700" y="4940300"/>
            <a:ext cx="3429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508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B26</a:t>
            </a:r>
          </a:p>
          <a:p>
            <a:pPr>
              <a:lnSpc>
                <a:spcPts val="1100"/>
              </a:lnSpc>
              <a:tabLst>
                <a:tab pos="50800" algn="l"/>
                <a:tab pos="762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拍照管</a:t>
            </a:r>
          </a:p>
          <a:p>
            <a:pPr>
              <a:lnSpc>
                <a:spcPts val="1000"/>
              </a:lnSpc>
              <a:tabLst>
                <a:tab pos="50800" algn="l"/>
                <a:tab pos="762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理系统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508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B29</a:t>
            </a:r>
          </a:p>
          <a:p>
            <a:pPr>
              <a:lnSpc>
                <a:spcPts val="1000"/>
              </a:lnSpc>
              <a:tabLst>
                <a:tab pos="50800" algn="l"/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93100" y="6172200"/>
            <a:ext cx="1308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38100" algn="l"/>
                <a:tab pos="635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B20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B30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B31</a:t>
            </a:r>
          </a:p>
          <a:p>
            <a:pPr>
              <a:lnSpc>
                <a:spcPts val="1100"/>
              </a:lnSpc>
              <a:tabLst>
                <a:tab pos="38100" algn="l"/>
                <a:tab pos="635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结算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IC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卡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卡券</a:t>
            </a:r>
          </a:p>
          <a:p>
            <a:pPr>
              <a:lnSpc>
                <a:spcPts val="1000"/>
              </a:lnSpc>
              <a:tabLst>
                <a:tab pos="38100" algn="l"/>
                <a:tab pos="63500" algn="l"/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财务系</a:t>
            </a:r>
          </a:p>
          <a:p>
            <a:pPr>
              <a:lnSpc>
                <a:spcPts val="1000"/>
              </a:lnSpc>
              <a:tabLst>
                <a:tab pos="38100" algn="l"/>
                <a:tab pos="635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统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1300" y="1993900"/>
            <a:ext cx="29337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698500" algn="l"/>
                <a:tab pos="14732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</a:t>
            </a:r>
          </a:p>
          <a:p>
            <a:pPr>
              <a:lnSpc>
                <a:spcPts val="1400"/>
              </a:lnSpc>
              <a:tabLst>
                <a:tab pos="698500" algn="l"/>
                <a:tab pos="1473200" algn="l"/>
              </a:tabLst>
            </a:pPr>
            <a:r>
              <a:rPr lang="en-US" altLang="zh-CN" sz="1202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项目群管理办公室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698500" algn="l"/>
                <a:tab pos="1473200" algn="l"/>
              </a:tabLst>
            </a:pPr>
            <a:r>
              <a:rPr lang="en-US" altLang="zh-CN" dirty="0" smtClean="0"/>
              <a:t>		</a:t>
            </a:r>
            <a:r>
              <a:rPr lang="en-US" altLang="zh-CN" sz="1056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首席架构师</a:t>
            </a:r>
          </a:p>
          <a:p>
            <a:pPr>
              <a:lnSpc>
                <a:spcPts val="1200"/>
              </a:lnSpc>
              <a:tabLst>
                <a:tab pos="698500" algn="l"/>
                <a:tab pos="1473200" algn="l"/>
              </a:tabLst>
            </a:pPr>
            <a:r>
              <a:rPr lang="en-US" altLang="zh-CN" dirty="0" smtClean="0"/>
              <a:t>	</a:t>
            </a:r>
            <a:r>
              <a:rPr lang="en-US" altLang="zh-CN" sz="105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（王府井</a:t>
            </a:r>
            <a:r>
              <a:rPr lang="en-US" altLang="zh-CN" sz="105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-</a:t>
            </a:r>
            <a:r>
              <a:rPr lang="en-US" altLang="zh-CN" sz="105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待定</a:t>
            </a:r>
            <a:r>
              <a:rPr lang="en-US" altLang="zh-CN" sz="105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1</a:t>
            </a:r>
            <a:r>
              <a:rPr lang="en-US" altLang="zh-CN" sz="105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人，</a:t>
            </a:r>
            <a:r>
              <a:rPr lang="en-US" altLang="zh-CN" sz="105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IBM-CA</a:t>
            </a:r>
            <a:r>
              <a:rPr lang="en-US" altLang="zh-CN" sz="1056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，待定）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317500"/>
            <a:ext cx="9207500" cy="160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  <a:tab pos="3060700" algn="l"/>
                <a:tab pos="3606800" algn="l"/>
                <a:tab pos="4127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全渠道转型项目群组织与计划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项目群组织架构</a:t>
            </a:r>
          </a:p>
          <a:p>
            <a:pPr>
              <a:lnSpc>
                <a:spcPts val="3500"/>
              </a:lnSpc>
              <a:tabLst>
                <a:tab pos="25400" algn="l"/>
                <a:tab pos="3060700" algn="l"/>
                <a:tab pos="3606800" algn="l"/>
                <a:tab pos="4127500" algn="l"/>
              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全渠道转型工程联合组织架构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通过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PMO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统一管控各业务项目变革方案的详细</a:t>
            </a:r>
          </a:p>
          <a:p>
            <a:pPr>
              <a:lnSpc>
                <a:spcPts val="2100"/>
              </a:lnSpc>
              <a:tabLst>
                <a:tab pos="25400" algn="l"/>
                <a:tab pos="3060700" algn="l"/>
                <a:tab pos="3606800" algn="l"/>
                <a:tab pos="4127500" algn="l"/>
              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设计与各</a:t>
            </a: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IT</a:t>
            </a: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子项目的实施，确保全渠道战略落地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25400" algn="l"/>
                <a:tab pos="3060700" algn="l"/>
                <a:tab pos="3606800" algn="l"/>
                <a:tab pos="4127500" algn="l"/>
              </a:tabLst>
            </a:pPr>
            <a:r>
              <a:rPr lang="en-US" altLang="zh-CN" dirty="0" smtClean="0"/>
              <a:t>				</a:t>
            </a:r>
            <a:r>
              <a:rPr lang="en-US" altLang="zh-CN" sz="1200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项目指导委员会</a:t>
            </a:r>
          </a:p>
          <a:p>
            <a:pPr>
              <a:lnSpc>
                <a:spcPts val="1300"/>
              </a:lnSpc>
              <a:tabLst>
                <a:tab pos="25400" algn="l"/>
                <a:tab pos="3060700" algn="l"/>
                <a:tab pos="3606800" algn="l"/>
                <a:tab pos="4127500" algn="l"/>
              </a:tabLst>
            </a:pPr>
            <a:r>
              <a:rPr lang="en-US" altLang="zh-CN" dirty="0" smtClean="0"/>
              <a:t>			</a:t>
            </a:r>
            <a:r>
              <a:rPr lang="en-US" altLang="zh-CN" sz="1104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王府井：待定（战略转型委员会）</a:t>
            </a:r>
          </a:p>
          <a:p>
            <a:pPr>
              <a:lnSpc>
                <a:spcPts val="1300"/>
              </a:lnSpc>
              <a:tabLst>
                <a:tab pos="25400" algn="l"/>
                <a:tab pos="3060700" algn="l"/>
                <a:tab pos="3606800" algn="l"/>
                <a:tab pos="4127500" algn="l"/>
              </a:tabLst>
            </a:pPr>
            <a:r>
              <a:rPr lang="en-US" altLang="zh-CN" dirty="0" smtClean="0"/>
              <a:t>		</a:t>
            </a:r>
            <a:r>
              <a:rPr lang="en-US" altLang="zh-CN" sz="1104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IBM</a:t>
            </a:r>
            <a:r>
              <a:rPr lang="en-US" altLang="zh-CN" sz="1104" dirty="0" smtClean="0">
                <a:solidFill>
                  <a:srgbClr val="ffffff"/>
                </a:solidFill>
                <a:latin typeface="Microsoft YaHei" pitchFamily="18" charset="0"/>
                <a:cs typeface="Microsoft YaHei" pitchFamily="18" charset="0"/>
              </a:rPr>
              <a:t>：温晓华（项目合伙人）、谢宏（客户合伙人）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6159500"/>
            <a:ext cx="13589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01600" algn="l"/>
                <a:tab pos="330200" algn="l"/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A1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A20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A9</a:t>
            </a:r>
          </a:p>
          <a:p>
            <a:pPr>
              <a:lnSpc>
                <a:spcPts val="1000"/>
              </a:lnSpc>
              <a:tabLst>
                <a:tab pos="101600" algn="l"/>
                <a:tab pos="330200" algn="l"/>
                <a:tab pos="5588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体验店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门店电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统一营</a:t>
            </a:r>
          </a:p>
          <a:p>
            <a:pPr>
              <a:lnSpc>
                <a:spcPts val="1000"/>
              </a:lnSpc>
              <a:tabLst>
                <a:tab pos="101600" algn="l"/>
                <a:tab pos="330200" algn="l"/>
                <a:tab pos="5588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子屏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9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销管理</a:t>
            </a:r>
          </a:p>
          <a:p>
            <a:pPr>
              <a:lnSpc>
                <a:spcPts val="900"/>
              </a:lnSpc>
              <a:tabLst>
                <a:tab pos="101600" algn="l"/>
                <a:tab pos="330200" algn="l"/>
                <a:tab pos="558800" algn="l"/>
              </a:tabLst>
            </a:pPr>
            <a:r>
              <a:rPr lang="en-US" altLang="zh-CN" dirty="0" smtClean="0"/>
              <a:t>		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48400" y="6438900"/>
            <a:ext cx="1231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951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注：</a:t>
            </a:r>
            <a:r>
              <a:rPr lang="en-US" altLang="zh-CN" sz="90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951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将承担部分中台</a:t>
            </a:r>
          </a:p>
          <a:p>
            <a:pPr>
              <a:lnSpc>
                <a:spcPts val="1000"/>
              </a:lnSpc>
              <a:tabLst>
							</a:tabLst>
            </a:pPr>
            <a:r>
              <a:rPr lang="en-US" altLang="zh-CN" sz="948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系统建设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14700" y="1358900"/>
            <a:ext cx="190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4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66100" y="1371600"/>
            <a:ext cx="6096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6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292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部署上线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24000" y="1371600"/>
            <a:ext cx="6096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6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304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需求设计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81500" y="1371600"/>
            <a:ext cx="1524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2192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16</a:t>
            </a:r>
            <a:r>
              <a:rPr lang="en-US" altLang="zh-CN" sz="99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1219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详细设计、配置与开发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1943100"/>
            <a:ext cx="4572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需求管理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08300" y="1943100"/>
            <a:ext cx="1028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架构管控与信息管理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80100" y="1943100"/>
            <a:ext cx="13716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测试、培训与系统交付管理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2209800"/>
            <a:ext cx="2857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工程推进管控（计划、进度、沟通、问题、风险、质量）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2590800"/>
            <a:ext cx="1257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各产品核心功能详细设计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2717800"/>
            <a:ext cx="1308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（目标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模式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能力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高阶流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程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需求）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78800" y="2794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业务流程全面启用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与组织调整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7200" y="19431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工程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7200" y="21590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7200" y="2755900"/>
            <a:ext cx="304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变革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促成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7200" y="4279900"/>
            <a:ext cx="304800" cy="218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IT</a:t>
            </a:r>
          </a:p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系统</a:t>
            </a:r>
          </a:p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建设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配套</a:t>
            </a:r>
          </a:p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基础</a:t>
            </a:r>
          </a:p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设施</a:t>
            </a:r>
          </a:p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建设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0" y="2794000"/>
            <a:ext cx="965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制定各产品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业务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运营管理手册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3911600"/>
            <a:ext cx="8001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需求调研与分析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36900" y="3911600"/>
            <a:ext cx="1257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核心版本开发与单元测试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21600" y="3911600"/>
            <a:ext cx="11430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培训、数据移植与割接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4394200"/>
            <a:ext cx="3200400" cy="203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0160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系统方案与详细设计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0160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大规模性能策略、测试策略制定与测试管控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10160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数据准备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迁移、割接策略制定与割接管理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10160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前、后台配套系统配合改造（功能及接口改造及同步割接上线）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10160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网络整合设计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1016000" algn="l"/>
              </a:tabLst>
            </a:pPr>
            <a:r>
              <a:rPr lang="en-US" altLang="zh-CN" sz="9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物理部署架构（开发、测试及生产环境）详细设计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10160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容灾与业务连续性方案设计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91200" y="2857500"/>
            <a:ext cx="1714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业务流程及组织变革方案试点实施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92200" y="3136900"/>
            <a:ext cx="53086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各产品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IT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方案详细设计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749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中台八大系统（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IBM-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会员、商品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价格、订单、库存、运营支撑，非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IBM-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供应商、营销、支付）实施与上线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08300" y="2590800"/>
            <a:ext cx="6858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业务流程、岗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08300" y="2717800"/>
            <a:ext cx="62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责与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KPI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详细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设计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40500" y="3822700"/>
            <a:ext cx="736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系统测试</a:t>
            </a:r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ST/SIT/PT/UAT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60900" y="4381500"/>
            <a:ext cx="2247900" cy="190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3462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定制需求配置、开发与单元测试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  <a:tabLst>
                <a:tab pos="13462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网络整合实施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13462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数据中心部署实施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92100"/>
            <a:ext cx="90043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全渠道转型项目群组织与计划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高阶工作计划</a:t>
            </a:r>
          </a:p>
          <a:p>
            <a:pPr>
              <a:lnSpc>
                <a:spcPts val="3500"/>
              </a:lnSpc>
              <a:tabLst>
                <a:tab pos="25400" algn="l"/>
              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全渠道转型一期项目群实施方法和计划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确保全渠道战略及</a:t>
            </a:r>
            <a:r>
              <a:rPr lang="en-US" altLang="zh-CN" sz="2006" b="1" dirty="0" smtClean="0">
                <a:solidFill>
                  <a:srgbClr val="7889fb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系统实施有序推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进，力争在</a:t>
            </a:r>
            <a:r>
              <a:rPr lang="en-US" altLang="zh-CN" sz="2004" b="1" dirty="0" smtClean="0">
                <a:solidFill>
                  <a:srgbClr val="7889fb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年底初步形成全渠道运营与</a:t>
            </a:r>
            <a:r>
              <a:rPr lang="en-US" altLang="zh-CN" sz="2004" b="1" dirty="0" smtClean="0">
                <a:solidFill>
                  <a:srgbClr val="7889fb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支撑能力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2423160"/>
            <a:ext cx="2194560" cy="743712"/>
          </a:xfrm>
          <a:custGeom>
            <a:avLst/>
            <a:gdLst>
              <a:gd name="connsiteX0" fmla="*/ 0 w 2194560"/>
              <a:gd name="connsiteY0" fmla="*/ 743712 h 743712"/>
              <a:gd name="connsiteX1" fmla="*/ 2194560 w 2194560"/>
              <a:gd name="connsiteY1" fmla="*/ 743712 h 743712"/>
              <a:gd name="connsiteX2" fmla="*/ 2194560 w 2194560"/>
              <a:gd name="connsiteY2" fmla="*/ 0 h 743712"/>
              <a:gd name="connsiteX3" fmla="*/ 0 w 2194560"/>
              <a:gd name="connsiteY3" fmla="*/ 0 h 743712"/>
              <a:gd name="connsiteX4" fmla="*/ 0 w 2194560"/>
              <a:gd name="connsiteY4" fmla="*/ 743712 h 743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94560" h="743712">
                <a:moveTo>
                  <a:pt x="0" y="743712"/>
                </a:moveTo>
                <a:lnTo>
                  <a:pt x="2194560" y="743712"/>
                </a:lnTo>
                <a:lnTo>
                  <a:pt x="2194560" y="0"/>
                </a:lnTo>
                <a:lnTo>
                  <a:pt x="0" y="0"/>
                </a:lnTo>
                <a:lnTo>
                  <a:pt x="0" y="743712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9455" y="2414016"/>
            <a:ext cx="2214372" cy="39624"/>
          </a:xfrm>
          <a:custGeom>
            <a:avLst/>
            <a:gdLst>
              <a:gd name="connsiteX0" fmla="*/ 9906 w 2214372"/>
              <a:gd name="connsiteY0" fmla="*/ 9905 h 39624"/>
              <a:gd name="connsiteX1" fmla="*/ 2204466 w 2214372"/>
              <a:gd name="connsiteY1" fmla="*/ 9905 h 39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4372" h="39624">
                <a:moveTo>
                  <a:pt x="9906" y="9905"/>
                </a:moveTo>
                <a:lnTo>
                  <a:pt x="2204466" y="9905"/>
                </a:lnTo>
              </a:path>
            </a:pathLst>
          </a:custGeom>
          <a:ln w="254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9455" y="3157728"/>
            <a:ext cx="2214372" cy="39624"/>
          </a:xfrm>
          <a:custGeom>
            <a:avLst/>
            <a:gdLst>
              <a:gd name="connsiteX0" fmla="*/ 9906 w 2214372"/>
              <a:gd name="connsiteY0" fmla="*/ 9905 h 39624"/>
              <a:gd name="connsiteX1" fmla="*/ 2204466 w 2214372"/>
              <a:gd name="connsiteY1" fmla="*/ 9905 h 39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4372" h="39624">
                <a:moveTo>
                  <a:pt x="9906" y="9905"/>
                </a:moveTo>
                <a:lnTo>
                  <a:pt x="2204466" y="9905"/>
                </a:lnTo>
              </a:path>
            </a:pathLst>
          </a:custGeom>
          <a:ln w="254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3488436"/>
            <a:ext cx="2194560" cy="743712"/>
          </a:xfrm>
          <a:custGeom>
            <a:avLst/>
            <a:gdLst>
              <a:gd name="connsiteX0" fmla="*/ 0 w 2194560"/>
              <a:gd name="connsiteY0" fmla="*/ 743712 h 743712"/>
              <a:gd name="connsiteX1" fmla="*/ 2194560 w 2194560"/>
              <a:gd name="connsiteY1" fmla="*/ 743712 h 743712"/>
              <a:gd name="connsiteX2" fmla="*/ 2194560 w 2194560"/>
              <a:gd name="connsiteY2" fmla="*/ 0 h 743712"/>
              <a:gd name="connsiteX3" fmla="*/ 0 w 2194560"/>
              <a:gd name="connsiteY3" fmla="*/ 0 h 743712"/>
              <a:gd name="connsiteX4" fmla="*/ 0 w 2194560"/>
              <a:gd name="connsiteY4" fmla="*/ 743712 h 743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94560" h="743712">
                <a:moveTo>
                  <a:pt x="0" y="743712"/>
                </a:moveTo>
                <a:lnTo>
                  <a:pt x="2194560" y="743712"/>
                </a:lnTo>
                <a:lnTo>
                  <a:pt x="2194560" y="0"/>
                </a:lnTo>
                <a:lnTo>
                  <a:pt x="0" y="0"/>
                </a:lnTo>
                <a:lnTo>
                  <a:pt x="0" y="743712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9455" y="3479292"/>
            <a:ext cx="2214372" cy="39624"/>
          </a:xfrm>
          <a:custGeom>
            <a:avLst/>
            <a:gdLst>
              <a:gd name="connsiteX0" fmla="*/ 9906 w 2214372"/>
              <a:gd name="connsiteY0" fmla="*/ 9905 h 39624"/>
              <a:gd name="connsiteX1" fmla="*/ 2204466 w 2214372"/>
              <a:gd name="connsiteY1" fmla="*/ 9905 h 39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4372" h="39624">
                <a:moveTo>
                  <a:pt x="9906" y="9905"/>
                </a:moveTo>
                <a:lnTo>
                  <a:pt x="2204466" y="9905"/>
                </a:lnTo>
              </a:path>
            </a:pathLst>
          </a:custGeom>
          <a:ln w="254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9455" y="4223004"/>
            <a:ext cx="2214372" cy="39624"/>
          </a:xfrm>
          <a:custGeom>
            <a:avLst/>
            <a:gdLst>
              <a:gd name="connsiteX0" fmla="*/ 9906 w 2214372"/>
              <a:gd name="connsiteY0" fmla="*/ 9905 h 39624"/>
              <a:gd name="connsiteX1" fmla="*/ 2204466 w 2214372"/>
              <a:gd name="connsiteY1" fmla="*/ 9905 h 39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4372" h="39624">
                <a:moveTo>
                  <a:pt x="9906" y="9905"/>
                </a:moveTo>
                <a:lnTo>
                  <a:pt x="2204466" y="9905"/>
                </a:lnTo>
              </a:path>
            </a:pathLst>
          </a:custGeom>
          <a:ln w="254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4424172"/>
            <a:ext cx="2194560" cy="742188"/>
          </a:xfrm>
          <a:custGeom>
            <a:avLst/>
            <a:gdLst>
              <a:gd name="connsiteX0" fmla="*/ 0 w 2194560"/>
              <a:gd name="connsiteY0" fmla="*/ 742188 h 742188"/>
              <a:gd name="connsiteX1" fmla="*/ 2194560 w 2194560"/>
              <a:gd name="connsiteY1" fmla="*/ 742188 h 742188"/>
              <a:gd name="connsiteX2" fmla="*/ 2194560 w 2194560"/>
              <a:gd name="connsiteY2" fmla="*/ 0 h 742188"/>
              <a:gd name="connsiteX3" fmla="*/ 0 w 2194560"/>
              <a:gd name="connsiteY3" fmla="*/ 0 h 742188"/>
              <a:gd name="connsiteX4" fmla="*/ 0 w 2194560"/>
              <a:gd name="connsiteY4" fmla="*/ 742188 h 742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94560" h="742188">
                <a:moveTo>
                  <a:pt x="0" y="742188"/>
                </a:moveTo>
                <a:lnTo>
                  <a:pt x="2194560" y="742188"/>
                </a:lnTo>
                <a:lnTo>
                  <a:pt x="2194560" y="0"/>
                </a:lnTo>
                <a:lnTo>
                  <a:pt x="0" y="0"/>
                </a:lnTo>
                <a:lnTo>
                  <a:pt x="0" y="742188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9455" y="4396740"/>
            <a:ext cx="2214372" cy="39624"/>
          </a:xfrm>
          <a:custGeom>
            <a:avLst/>
            <a:gdLst>
              <a:gd name="connsiteX0" fmla="*/ 9906 w 2214372"/>
              <a:gd name="connsiteY0" fmla="*/ 9905 h 39624"/>
              <a:gd name="connsiteX1" fmla="*/ 2204466 w 2214372"/>
              <a:gd name="connsiteY1" fmla="*/ 9905 h 39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4372" h="39624">
                <a:moveTo>
                  <a:pt x="9906" y="9905"/>
                </a:moveTo>
                <a:lnTo>
                  <a:pt x="2204466" y="9905"/>
                </a:lnTo>
              </a:path>
            </a:pathLst>
          </a:custGeom>
          <a:ln w="254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9455" y="5157216"/>
            <a:ext cx="2214372" cy="39624"/>
          </a:xfrm>
          <a:custGeom>
            <a:avLst/>
            <a:gdLst>
              <a:gd name="connsiteX0" fmla="*/ 9906 w 2214372"/>
              <a:gd name="connsiteY0" fmla="*/ 9905 h 39624"/>
              <a:gd name="connsiteX1" fmla="*/ 2204466 w 2214372"/>
              <a:gd name="connsiteY1" fmla="*/ 9905 h 39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4372" h="39624">
                <a:moveTo>
                  <a:pt x="9906" y="9905"/>
                </a:moveTo>
                <a:lnTo>
                  <a:pt x="2204466" y="9905"/>
                </a:lnTo>
              </a:path>
            </a:pathLst>
          </a:custGeom>
          <a:ln w="254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1397508"/>
            <a:ext cx="2194560" cy="742187"/>
          </a:xfrm>
          <a:custGeom>
            <a:avLst/>
            <a:gdLst>
              <a:gd name="connsiteX0" fmla="*/ 0 w 2194560"/>
              <a:gd name="connsiteY0" fmla="*/ 742187 h 742187"/>
              <a:gd name="connsiteX1" fmla="*/ 2194560 w 2194560"/>
              <a:gd name="connsiteY1" fmla="*/ 742187 h 742187"/>
              <a:gd name="connsiteX2" fmla="*/ 2194560 w 2194560"/>
              <a:gd name="connsiteY2" fmla="*/ 0 h 742187"/>
              <a:gd name="connsiteX3" fmla="*/ 0 w 2194560"/>
              <a:gd name="connsiteY3" fmla="*/ 0 h 742187"/>
              <a:gd name="connsiteX4" fmla="*/ 0 w 2194560"/>
              <a:gd name="connsiteY4" fmla="*/ 742187 h 742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94560" h="742187">
                <a:moveTo>
                  <a:pt x="0" y="742187"/>
                </a:moveTo>
                <a:lnTo>
                  <a:pt x="2194560" y="742187"/>
                </a:lnTo>
                <a:lnTo>
                  <a:pt x="2194560" y="0"/>
                </a:lnTo>
                <a:lnTo>
                  <a:pt x="0" y="0"/>
                </a:lnTo>
                <a:lnTo>
                  <a:pt x="0" y="742187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9455" y="1388364"/>
            <a:ext cx="2214372" cy="39624"/>
          </a:xfrm>
          <a:custGeom>
            <a:avLst/>
            <a:gdLst>
              <a:gd name="connsiteX0" fmla="*/ 9906 w 2214372"/>
              <a:gd name="connsiteY0" fmla="*/ 9905 h 39624"/>
              <a:gd name="connsiteX1" fmla="*/ 2204466 w 2214372"/>
              <a:gd name="connsiteY1" fmla="*/ 9905 h 39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4372" h="39624">
                <a:moveTo>
                  <a:pt x="9906" y="9905"/>
                </a:moveTo>
                <a:lnTo>
                  <a:pt x="2204466" y="9905"/>
                </a:lnTo>
              </a:path>
            </a:pathLst>
          </a:custGeom>
          <a:ln w="254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9455" y="2130552"/>
            <a:ext cx="2214372" cy="39624"/>
          </a:xfrm>
          <a:custGeom>
            <a:avLst/>
            <a:gdLst>
              <a:gd name="connsiteX0" fmla="*/ 9906 w 2214372"/>
              <a:gd name="connsiteY0" fmla="*/ 9905 h 39624"/>
              <a:gd name="connsiteX1" fmla="*/ 2204466 w 2214372"/>
              <a:gd name="connsiteY1" fmla="*/ 9905 h 39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4372" h="39624">
                <a:moveTo>
                  <a:pt x="9906" y="9905"/>
                </a:moveTo>
                <a:lnTo>
                  <a:pt x="2204466" y="9905"/>
                </a:lnTo>
              </a:path>
            </a:pathLst>
          </a:custGeom>
          <a:ln w="254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2273554"/>
            <a:ext cx="9444736" cy="18796"/>
          </a:xfrm>
          <a:custGeom>
            <a:avLst/>
            <a:gdLst>
              <a:gd name="connsiteX0" fmla="*/ 6350 w 9444736"/>
              <a:gd name="connsiteY0" fmla="*/ 6350 h 18796"/>
              <a:gd name="connsiteX1" fmla="*/ 9438386 w 9444736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44736" h="18796">
                <a:moveTo>
                  <a:pt x="6350" y="6350"/>
                </a:moveTo>
                <a:lnTo>
                  <a:pt x="9438386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3306826"/>
            <a:ext cx="9444736" cy="18796"/>
          </a:xfrm>
          <a:custGeom>
            <a:avLst/>
            <a:gdLst>
              <a:gd name="connsiteX0" fmla="*/ 6350 w 9444736"/>
              <a:gd name="connsiteY0" fmla="*/ 6350 h 18796"/>
              <a:gd name="connsiteX1" fmla="*/ 9438386 w 9444736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44736" h="18796">
                <a:moveTo>
                  <a:pt x="6350" y="6350"/>
                </a:moveTo>
                <a:lnTo>
                  <a:pt x="9438386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4301998"/>
            <a:ext cx="9444736" cy="18796"/>
          </a:xfrm>
          <a:custGeom>
            <a:avLst/>
            <a:gdLst>
              <a:gd name="connsiteX0" fmla="*/ 6350 w 9444736"/>
              <a:gd name="connsiteY0" fmla="*/ 6350 h 18796"/>
              <a:gd name="connsiteX1" fmla="*/ 9438386 w 9444736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44736" h="18796">
                <a:moveTo>
                  <a:pt x="6350" y="6350"/>
                </a:moveTo>
                <a:lnTo>
                  <a:pt x="9438386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1264666"/>
            <a:ext cx="9444736" cy="18796"/>
          </a:xfrm>
          <a:custGeom>
            <a:avLst/>
            <a:gdLst>
              <a:gd name="connsiteX0" fmla="*/ 6350 w 9444736"/>
              <a:gd name="connsiteY0" fmla="*/ 6350 h 18796"/>
              <a:gd name="connsiteX1" fmla="*/ 9438386 w 9444736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44736" h="18796">
                <a:moveTo>
                  <a:pt x="6350" y="6350"/>
                </a:moveTo>
                <a:lnTo>
                  <a:pt x="9438386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5353812"/>
            <a:ext cx="2194560" cy="742188"/>
          </a:xfrm>
          <a:custGeom>
            <a:avLst/>
            <a:gdLst>
              <a:gd name="connsiteX0" fmla="*/ 0 w 2194560"/>
              <a:gd name="connsiteY0" fmla="*/ 742188 h 742188"/>
              <a:gd name="connsiteX1" fmla="*/ 2194560 w 2194560"/>
              <a:gd name="connsiteY1" fmla="*/ 742188 h 742188"/>
              <a:gd name="connsiteX2" fmla="*/ 2194560 w 2194560"/>
              <a:gd name="connsiteY2" fmla="*/ 0 h 742188"/>
              <a:gd name="connsiteX3" fmla="*/ 0 w 2194560"/>
              <a:gd name="connsiteY3" fmla="*/ 0 h 742188"/>
              <a:gd name="connsiteX4" fmla="*/ 0 w 2194560"/>
              <a:gd name="connsiteY4" fmla="*/ 742188 h 742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94560" h="742188">
                <a:moveTo>
                  <a:pt x="0" y="742188"/>
                </a:moveTo>
                <a:lnTo>
                  <a:pt x="2194560" y="742188"/>
                </a:lnTo>
                <a:lnTo>
                  <a:pt x="2194560" y="0"/>
                </a:lnTo>
                <a:lnTo>
                  <a:pt x="0" y="0"/>
                </a:lnTo>
                <a:lnTo>
                  <a:pt x="0" y="742188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9455" y="5326380"/>
            <a:ext cx="2214372" cy="39624"/>
          </a:xfrm>
          <a:custGeom>
            <a:avLst/>
            <a:gdLst>
              <a:gd name="connsiteX0" fmla="*/ 9906 w 2214372"/>
              <a:gd name="connsiteY0" fmla="*/ 9905 h 39624"/>
              <a:gd name="connsiteX1" fmla="*/ 2204466 w 2214372"/>
              <a:gd name="connsiteY1" fmla="*/ 9905 h 39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4372" h="39624">
                <a:moveTo>
                  <a:pt x="9906" y="9905"/>
                </a:moveTo>
                <a:lnTo>
                  <a:pt x="2204466" y="9905"/>
                </a:lnTo>
              </a:path>
            </a:pathLst>
          </a:custGeom>
          <a:ln w="254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9455" y="6086856"/>
            <a:ext cx="2214372" cy="39624"/>
          </a:xfrm>
          <a:custGeom>
            <a:avLst/>
            <a:gdLst>
              <a:gd name="connsiteX0" fmla="*/ 9906 w 2214372"/>
              <a:gd name="connsiteY0" fmla="*/ 9905 h 39624"/>
              <a:gd name="connsiteX1" fmla="*/ 2204466 w 2214372"/>
              <a:gd name="connsiteY1" fmla="*/ 9905 h 39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4372" h="39624">
                <a:moveTo>
                  <a:pt x="9906" y="9905"/>
                </a:moveTo>
                <a:lnTo>
                  <a:pt x="2204466" y="9905"/>
                </a:lnTo>
              </a:path>
            </a:pathLst>
          </a:custGeom>
          <a:ln w="25400">
            <a:solidFill>
              <a:srgbClr val="7889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5230114"/>
            <a:ext cx="9444736" cy="18796"/>
          </a:xfrm>
          <a:custGeom>
            <a:avLst/>
            <a:gdLst>
              <a:gd name="connsiteX0" fmla="*/ 6350 w 9444736"/>
              <a:gd name="connsiteY0" fmla="*/ 6350 h 18796"/>
              <a:gd name="connsiteX1" fmla="*/ 9438386 w 9444736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44736" h="18796">
                <a:moveTo>
                  <a:pt x="6350" y="6350"/>
                </a:moveTo>
                <a:lnTo>
                  <a:pt x="9438386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250" y="6165850"/>
            <a:ext cx="9444736" cy="18796"/>
          </a:xfrm>
          <a:custGeom>
            <a:avLst/>
            <a:gdLst>
              <a:gd name="connsiteX0" fmla="*/ 6350 w 9444736"/>
              <a:gd name="connsiteY0" fmla="*/ 6350 h 18796"/>
              <a:gd name="connsiteX1" fmla="*/ 9438386 w 9444736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44736" h="18796">
                <a:moveTo>
                  <a:pt x="6350" y="6350"/>
                </a:moveTo>
                <a:lnTo>
                  <a:pt x="9438386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" y="1701800"/>
            <a:ext cx="1778000" cy="515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  <a:tab pos="177800" algn="l"/>
                <a:tab pos="266700" algn="l"/>
                <a:tab pos="368300" algn="l"/>
                <a:tab pos="457200" algn="l"/>
                <a:tab pos="533400" algn="l"/>
                <a:tab pos="609600" algn="l"/>
                <a:tab pos="647700" algn="l"/>
                <a:tab pos="660400" algn="l"/>
              </a:tabLst>
            </a:pPr>
            <a:r>
              <a:rPr lang="en-US" altLang="zh-CN" dirty="0" smtClean="0"/>
              <a:t>									</a:t>
            </a:r>
            <a:r>
              <a:rPr lang="en-US" altLang="zh-CN" sz="140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Scale</a:t>
            </a:r>
          </a:p>
          <a:p>
            <a:pPr>
              <a:lnSpc>
                <a:spcPts val="1800"/>
              </a:lnSpc>
              <a:tabLst>
                <a:tab pos="88900" algn="l"/>
                <a:tab pos="177800" algn="l"/>
                <a:tab pos="266700" algn="l"/>
                <a:tab pos="368300" algn="l"/>
                <a:tab pos="457200" algn="l"/>
                <a:tab pos="533400" algn="l"/>
                <a:tab pos="609600" algn="l"/>
                <a:tab pos="6477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1404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迅速建立规模价值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88900" algn="l"/>
                <a:tab pos="177800" algn="l"/>
                <a:tab pos="266700" algn="l"/>
                <a:tab pos="368300" algn="l"/>
                <a:tab pos="457200" algn="l"/>
                <a:tab pos="533400" algn="l"/>
                <a:tab pos="609600" algn="l"/>
                <a:tab pos="647700" algn="l"/>
                <a:tab pos="660400" algn="l"/>
              </a:tabLst>
            </a:pPr>
            <a:r>
              <a:rPr lang="en-US" altLang="zh-CN" dirty="0" smtClean="0"/>
              <a:t>						</a:t>
            </a:r>
            <a:r>
              <a:rPr lang="en-US" altLang="zh-CN" sz="1404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Migrate</a:t>
            </a:r>
          </a:p>
          <a:p>
            <a:pPr>
              <a:lnSpc>
                <a:spcPts val="1800"/>
              </a:lnSpc>
              <a:tabLst>
                <a:tab pos="88900" algn="l"/>
                <a:tab pos="177800" algn="l"/>
                <a:tab pos="266700" algn="l"/>
                <a:tab pos="368300" algn="l"/>
                <a:tab pos="457200" algn="l"/>
                <a:tab pos="533400" algn="l"/>
                <a:tab pos="609600" algn="l"/>
                <a:tab pos="647700" algn="l"/>
                <a:tab pos="660400" algn="l"/>
              </a:tabLst>
            </a:pPr>
            <a:r>
              <a:rPr lang="en-US" altLang="zh-CN" sz="1404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转变行业传统交易模式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88900" algn="l"/>
                <a:tab pos="177800" algn="l"/>
                <a:tab pos="266700" algn="l"/>
                <a:tab pos="368300" algn="l"/>
                <a:tab pos="457200" algn="l"/>
                <a:tab pos="533400" algn="l"/>
                <a:tab pos="609600" algn="l"/>
                <a:tab pos="647700" algn="l"/>
                <a:tab pos="6604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40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Active</a:t>
            </a:r>
          </a:p>
          <a:p>
            <a:pPr>
              <a:lnSpc>
                <a:spcPts val="1800"/>
              </a:lnSpc>
              <a:tabLst>
                <a:tab pos="88900" algn="l"/>
                <a:tab pos="177800" algn="l"/>
                <a:tab pos="266700" algn="l"/>
                <a:tab pos="368300" algn="l"/>
                <a:tab pos="457200" algn="l"/>
                <a:tab pos="533400" algn="l"/>
                <a:tab pos="609600" algn="l"/>
                <a:tab pos="647700" algn="l"/>
                <a:tab pos="660400" algn="l"/>
              </a:tabLst>
            </a:pPr>
            <a:r>
              <a:rPr lang="en-US" altLang="zh-CN" sz="1404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“多赢游戏”吸引卖家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88900" algn="l"/>
                <a:tab pos="177800" algn="l"/>
                <a:tab pos="266700" algn="l"/>
                <a:tab pos="368300" algn="l"/>
                <a:tab pos="457200" algn="l"/>
                <a:tab pos="533400" algn="l"/>
                <a:tab pos="609600" algn="l"/>
                <a:tab pos="647700" algn="l"/>
                <a:tab pos="660400" algn="l"/>
              </a:tabLst>
            </a:pPr>
            <a:r>
              <a:rPr lang="en-US" altLang="zh-CN" dirty="0" smtClean="0"/>
              <a:t>					</a:t>
            </a:r>
            <a:r>
              <a:rPr lang="en-US" altLang="zh-CN" sz="1404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Response</a:t>
            </a:r>
          </a:p>
          <a:p>
            <a:pPr>
              <a:lnSpc>
                <a:spcPts val="1800"/>
              </a:lnSpc>
              <a:tabLst>
                <a:tab pos="88900" algn="l"/>
                <a:tab pos="177800" algn="l"/>
                <a:tab pos="266700" algn="l"/>
                <a:tab pos="368300" algn="l"/>
                <a:tab pos="457200" algn="l"/>
                <a:tab pos="533400" algn="l"/>
                <a:tab pos="609600" algn="l"/>
                <a:tab pos="647700" algn="l"/>
                <a:tab pos="660400" algn="l"/>
              </a:tabLst>
            </a:pPr>
            <a:r>
              <a:rPr lang="en-US" altLang="zh-CN" dirty="0" smtClean="0"/>
              <a:t>			</a:t>
            </a:r>
            <a:r>
              <a:rPr lang="en-US" altLang="zh-CN" sz="1404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构建互联网基因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88900" algn="l"/>
                <a:tab pos="177800" algn="l"/>
                <a:tab pos="266700" algn="l"/>
                <a:tab pos="368300" algn="l"/>
                <a:tab pos="457200" algn="l"/>
                <a:tab pos="533400" algn="l"/>
                <a:tab pos="609600" algn="l"/>
                <a:tab pos="647700" algn="l"/>
                <a:tab pos="660400" algn="l"/>
              </a:tabLst>
            </a:pPr>
            <a:r>
              <a:rPr lang="en-US" altLang="zh-CN" dirty="0" smtClean="0"/>
              <a:t>				</a:t>
            </a:r>
            <a:r>
              <a:rPr lang="en-US" altLang="zh-CN" sz="1404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Technology</a:t>
            </a:r>
          </a:p>
          <a:p>
            <a:pPr>
              <a:lnSpc>
                <a:spcPts val="1800"/>
              </a:lnSpc>
              <a:tabLst>
                <a:tab pos="88900" algn="l"/>
                <a:tab pos="177800" algn="l"/>
                <a:tab pos="266700" algn="l"/>
                <a:tab pos="368300" algn="l"/>
                <a:tab pos="457200" algn="l"/>
                <a:tab pos="533400" algn="l"/>
                <a:tab pos="609600" algn="l"/>
                <a:tab pos="647700" algn="l"/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1404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掌握技术应用主动权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88900" algn="l"/>
                <a:tab pos="177800" algn="l"/>
                <a:tab pos="266700" algn="l"/>
                <a:tab pos="368300" algn="l"/>
                <a:tab pos="457200" algn="l"/>
                <a:tab pos="533400" algn="l"/>
                <a:tab pos="609600" algn="l"/>
                <a:tab pos="647700" algn="l"/>
                <a:tab pos="6604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68600" y="1549400"/>
            <a:ext cx="68580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“早做早受益”，</a:t>
            </a: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一把手牵头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，整体对</a:t>
            </a: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全渠道、线上电子商务的高度认同与重视，做到战略支持与资</a:t>
            </a:r>
          </a:p>
          <a:p>
            <a:pPr>
              <a:lnSpc>
                <a:spcPts val="1400"/>
              </a:lnSpc>
              <a:tabLst>
                <a:tab pos="57404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源倾斜</a:t>
            </a:r>
          </a:p>
          <a:p>
            <a:pPr>
              <a:lnSpc>
                <a:spcPts val="18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与线下门店有效结合，以加快全渠道客户规模和市场影响力的有效形成，</a:t>
            </a: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线下客户激活、新客户获取</a:t>
            </a:r>
          </a:p>
          <a:p>
            <a:pPr>
              <a:lnSpc>
                <a:spcPts val="1400"/>
              </a:lnSpc>
              <a:tabLst>
                <a:tab pos="57404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和交易转化率是关键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,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，持续增加客户招募和和忠诚度管理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选择细分区域、门店或供应商，避免行业价值链直面冲突，</a:t>
            </a: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通过创新交易模式及有吸引力的价值主张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，</a:t>
            </a:r>
          </a:p>
          <a:p>
            <a:pPr>
              <a:lnSpc>
                <a:spcPts val="14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逐步提高全渠道模式认知度</a:t>
            </a:r>
          </a:p>
          <a:p>
            <a:pPr>
              <a:lnSpc>
                <a:spcPts val="1800"/>
              </a:lnSpc>
              <a:tabLst>
                <a:tab pos="57404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不断培养、教育、激励客户群来转变传统的交易模式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，迁移到全渠道或线上交易</a:t>
            </a:r>
          </a:p>
          <a:p>
            <a:pPr>
              <a:lnSpc>
                <a:spcPts val="18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持续建立强有力的深度联营开放平台管理和设计的能力，循序渐进推出平台服务与交易创新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57404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设计和制定更优惠的全渠道联营扣率（或交易费率）与便捷体验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来提高卖家参与平台交易的活跃性</a:t>
            </a:r>
          </a:p>
          <a:p>
            <a:pPr>
              <a:lnSpc>
                <a:spcPts val="18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建立创新的有效的定价与价格联动、整合营销机制，形成全渠道竞争优势</a:t>
            </a:r>
          </a:p>
          <a:p>
            <a:pPr>
              <a:lnSpc>
                <a:spcPts val="1800"/>
              </a:lnSpc>
              <a:tabLst>
                <a:tab pos="57404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为卖家、消费者提供增值服务，尤其交易前后的配套服务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，尤其是规模较小、能力弱小的卖家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“互联网行业，每天都在打仗”，</a:t>
            </a: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既要遵循“逐步提升，稳妥推进”，同时企业必须建立基于大数据</a:t>
            </a:r>
          </a:p>
          <a:p>
            <a:pPr>
              <a:lnSpc>
                <a:spcPts val="1400"/>
              </a:lnSpc>
              <a:tabLst>
                <a:tab pos="57404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的高效决策与应变能力</a:t>
            </a:r>
          </a:p>
          <a:p>
            <a:pPr>
              <a:lnSpc>
                <a:spcPts val="18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内部建立有效的全渠道、电子商务组织模式和运营管控团队与机制，不断激励全渠道、电子商务团队</a:t>
            </a:r>
          </a:p>
          <a:p>
            <a:pPr>
              <a:lnSpc>
                <a:spcPts val="14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的业务创新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及时跟踪</a:t>
            </a:r>
            <a:r>
              <a:rPr lang="en-US" altLang="zh-CN" sz="1200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互联网、移动互联网、物联网、云计算、大数据技术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等发展趋势，通过技术引入推动业务与</a:t>
            </a:r>
          </a:p>
          <a:p>
            <a:pPr>
              <a:lnSpc>
                <a:spcPts val="14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流程创新</a:t>
            </a:r>
          </a:p>
          <a:p>
            <a:pPr>
              <a:lnSpc>
                <a:spcPts val="18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选择行业有实力的参与方进行策略联盟，共同推进核心应用系统架构实施，确保核心系统快速迭代及</a:t>
            </a:r>
          </a:p>
          <a:p>
            <a:pPr>
              <a:lnSpc>
                <a:spcPts val="1400"/>
              </a:lnSpc>
              <a:tabLst>
                <a:tab pos="5740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不间断运营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5740400" algn="l"/>
              </a:tabLst>
            </a:pPr>
            <a:r>
              <a:rPr lang="en-US" altLang="zh-CN" dirty="0" smtClean="0"/>
              <a:t>	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79400"/>
            <a:ext cx="70358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全渠道转型项目群组织与计划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风险管理</a:t>
            </a:r>
          </a:p>
          <a:p>
            <a:pPr>
              <a:lnSpc>
                <a:spcPts val="3500"/>
              </a:lnSpc>
              <a:tabLst>
                <a:tab pos="25400" algn="l"/>
              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全渠道策略制定与推进过程，建议遵循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SMART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全渠道转型规律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7500" y="2247900"/>
            <a:ext cx="6731000" cy="3060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101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11600" y="2501900"/>
            <a:ext cx="1828800" cy="154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0" dirty="0" smtClean="0">
                <a:solidFill>
                  <a:srgbClr val="7889fb"/>
                </a:solidFill>
                <a:latin typeface="SimHei" pitchFamily="18" charset="0"/>
                <a:cs typeface="SimHei" pitchFamily="18" charset="0"/>
              </a:rPr>
              <a:t>成就客户</a:t>
            </a:r>
          </a:p>
          <a:p>
            <a:pPr>
              <a:lnSpc>
                <a:spcPts val="4300"/>
              </a:lnSpc>
              <a:tabLst>
							</a:tabLst>
            </a:pPr>
            <a:r>
              <a:rPr lang="en-US" altLang="zh-CN" sz="3602" dirty="0" smtClean="0">
                <a:solidFill>
                  <a:srgbClr val="7889fb"/>
                </a:solidFill>
                <a:latin typeface="SimHei" pitchFamily="18" charset="0"/>
                <a:cs typeface="SimHei" pitchFamily="18" charset="0"/>
              </a:rPr>
              <a:t>创新为要</a:t>
            </a:r>
          </a:p>
          <a:p>
            <a:pPr>
              <a:lnSpc>
                <a:spcPts val="4300"/>
              </a:lnSpc>
              <a:tabLst>
							</a:tabLst>
            </a:pPr>
            <a:r>
              <a:rPr lang="en-US" altLang="zh-CN" sz="3600" dirty="0" smtClean="0">
                <a:solidFill>
                  <a:srgbClr val="7889fb"/>
                </a:solidFill>
                <a:latin typeface="SimHei" pitchFamily="18" charset="0"/>
                <a:cs typeface="SimHei" pitchFamily="18" charset="0"/>
              </a:rPr>
              <a:t>诚信负责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78000" y="3581400"/>
            <a:ext cx="1562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800" b="1" dirty="0" smtClean="0">
                <a:solidFill>
                  <a:srgbClr val="7889fb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1800" dirty="0" smtClean="0">
                <a:solidFill>
                  <a:srgbClr val="7889fb"/>
                </a:solidFill>
                <a:latin typeface="SimHei" pitchFamily="18" charset="0"/>
                <a:cs typeface="SimHei" pitchFamily="18" charset="0"/>
              </a:rPr>
              <a:t>核心价值观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5842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问与答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05706" y="3457194"/>
            <a:ext cx="935735" cy="935735"/>
          </a:xfrm>
          <a:custGeom>
            <a:avLst/>
            <a:gdLst>
              <a:gd name="connsiteX0" fmla="*/ 0 w 935735"/>
              <a:gd name="connsiteY0" fmla="*/ 467867 h 935735"/>
              <a:gd name="connsiteX1" fmla="*/ 467867 w 935735"/>
              <a:gd name="connsiteY1" fmla="*/ 0 h 935735"/>
              <a:gd name="connsiteX2" fmla="*/ 935735 w 935735"/>
              <a:gd name="connsiteY2" fmla="*/ 467867 h 935735"/>
              <a:gd name="connsiteX3" fmla="*/ 467867 w 935735"/>
              <a:gd name="connsiteY3" fmla="*/ 935735 h 935735"/>
              <a:gd name="connsiteX4" fmla="*/ 0 w 935735"/>
              <a:gd name="connsiteY4" fmla="*/ 467867 h 935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5735" h="935735">
                <a:moveTo>
                  <a:pt x="0" y="467867"/>
                </a:moveTo>
                <a:cubicBezTo>
                  <a:pt x="0" y="209422"/>
                  <a:pt x="209422" y="0"/>
                  <a:pt x="467867" y="0"/>
                </a:cubicBezTo>
                <a:cubicBezTo>
                  <a:pt x="726313" y="0"/>
                  <a:pt x="935735" y="209422"/>
                  <a:pt x="935735" y="467867"/>
                </a:cubicBezTo>
                <a:cubicBezTo>
                  <a:pt x="935735" y="726313"/>
                  <a:pt x="726313" y="935735"/>
                  <a:pt x="467867" y="935735"/>
                </a:cubicBezTo>
                <a:cubicBezTo>
                  <a:pt x="209422" y="935735"/>
                  <a:pt x="0" y="726313"/>
                  <a:pt x="0" y="467867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92752" y="3444240"/>
            <a:ext cx="961643" cy="961643"/>
          </a:xfrm>
          <a:custGeom>
            <a:avLst/>
            <a:gdLst>
              <a:gd name="connsiteX0" fmla="*/ 12953 w 961643"/>
              <a:gd name="connsiteY0" fmla="*/ 480821 h 961643"/>
              <a:gd name="connsiteX1" fmla="*/ 480821 w 961643"/>
              <a:gd name="connsiteY1" fmla="*/ 12953 h 961643"/>
              <a:gd name="connsiteX2" fmla="*/ 948689 w 961643"/>
              <a:gd name="connsiteY2" fmla="*/ 480821 h 961643"/>
              <a:gd name="connsiteX3" fmla="*/ 480821 w 961643"/>
              <a:gd name="connsiteY3" fmla="*/ 948689 h 961643"/>
              <a:gd name="connsiteX4" fmla="*/ 12953 w 961643"/>
              <a:gd name="connsiteY4" fmla="*/ 480821 h 9616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1643" h="961643">
                <a:moveTo>
                  <a:pt x="12953" y="480821"/>
                </a:moveTo>
                <a:cubicBezTo>
                  <a:pt x="12953" y="222376"/>
                  <a:pt x="222376" y="12953"/>
                  <a:pt x="480821" y="12953"/>
                </a:cubicBezTo>
                <a:cubicBezTo>
                  <a:pt x="739266" y="12953"/>
                  <a:pt x="948689" y="222376"/>
                  <a:pt x="948689" y="480821"/>
                </a:cubicBezTo>
                <a:cubicBezTo>
                  <a:pt x="948689" y="739266"/>
                  <a:pt x="739266" y="948689"/>
                  <a:pt x="480821" y="948689"/>
                </a:cubicBezTo>
                <a:cubicBezTo>
                  <a:pt x="222376" y="948689"/>
                  <a:pt x="12953" y="739266"/>
                  <a:pt x="12953" y="48082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14316" y="3049524"/>
            <a:ext cx="316992" cy="288036"/>
          </a:xfrm>
          <a:custGeom>
            <a:avLst/>
            <a:gdLst>
              <a:gd name="connsiteX0" fmla="*/ 63373 w 316992"/>
              <a:gd name="connsiteY0" fmla="*/ 288035 h 288036"/>
              <a:gd name="connsiteX1" fmla="*/ 63373 w 316992"/>
              <a:gd name="connsiteY1" fmla="*/ 144018 h 288036"/>
              <a:gd name="connsiteX2" fmla="*/ 0 w 316992"/>
              <a:gd name="connsiteY2" fmla="*/ 144018 h 288036"/>
              <a:gd name="connsiteX3" fmla="*/ 158496 w 316992"/>
              <a:gd name="connsiteY3" fmla="*/ 0 h 288036"/>
              <a:gd name="connsiteX4" fmla="*/ 316992 w 316992"/>
              <a:gd name="connsiteY4" fmla="*/ 144018 h 288036"/>
              <a:gd name="connsiteX5" fmla="*/ 253619 w 316992"/>
              <a:gd name="connsiteY5" fmla="*/ 144018 h 288036"/>
              <a:gd name="connsiteX6" fmla="*/ 253619 w 316992"/>
              <a:gd name="connsiteY6" fmla="*/ 288035 h 288036"/>
              <a:gd name="connsiteX7" fmla="*/ 63373 w 316992"/>
              <a:gd name="connsiteY7" fmla="*/ 288035 h 288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16992" h="288036">
                <a:moveTo>
                  <a:pt x="63373" y="288035"/>
                </a:moveTo>
                <a:lnTo>
                  <a:pt x="63373" y="144018"/>
                </a:lnTo>
                <a:lnTo>
                  <a:pt x="0" y="144018"/>
                </a:lnTo>
                <a:lnTo>
                  <a:pt x="158496" y="0"/>
                </a:lnTo>
                <a:lnTo>
                  <a:pt x="316992" y="144018"/>
                </a:lnTo>
                <a:lnTo>
                  <a:pt x="253619" y="144018"/>
                </a:lnTo>
                <a:lnTo>
                  <a:pt x="253619" y="288035"/>
                </a:lnTo>
                <a:lnTo>
                  <a:pt x="63373" y="288035"/>
                </a:lnTo>
              </a:path>
            </a:pathLst>
          </a:custGeom>
          <a:solidFill>
            <a:srgbClr val="bec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52950" y="2073401"/>
            <a:ext cx="841247" cy="841248"/>
          </a:xfrm>
          <a:custGeom>
            <a:avLst/>
            <a:gdLst>
              <a:gd name="connsiteX0" fmla="*/ 0 w 841247"/>
              <a:gd name="connsiteY0" fmla="*/ 420624 h 841248"/>
              <a:gd name="connsiteX1" fmla="*/ 420623 w 841247"/>
              <a:gd name="connsiteY1" fmla="*/ 0 h 841248"/>
              <a:gd name="connsiteX2" fmla="*/ 841247 w 841247"/>
              <a:gd name="connsiteY2" fmla="*/ 420624 h 841248"/>
              <a:gd name="connsiteX3" fmla="*/ 420623 w 841247"/>
              <a:gd name="connsiteY3" fmla="*/ 841248 h 841248"/>
              <a:gd name="connsiteX4" fmla="*/ 0 w 841247"/>
              <a:gd name="connsiteY4" fmla="*/ 420624 h 841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841248">
                <a:moveTo>
                  <a:pt x="0" y="420624"/>
                </a:moveTo>
                <a:cubicBezTo>
                  <a:pt x="0" y="188341"/>
                  <a:pt x="188340" y="0"/>
                  <a:pt x="420623" y="0"/>
                </a:cubicBezTo>
                <a:cubicBezTo>
                  <a:pt x="652907" y="0"/>
                  <a:pt x="841247" y="188341"/>
                  <a:pt x="841247" y="420624"/>
                </a:cubicBezTo>
                <a:cubicBezTo>
                  <a:pt x="841247" y="652907"/>
                  <a:pt x="652907" y="841248"/>
                  <a:pt x="420623" y="841248"/>
                </a:cubicBezTo>
                <a:cubicBezTo>
                  <a:pt x="188340" y="841248"/>
                  <a:pt x="0" y="652907"/>
                  <a:pt x="0" y="420624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39996" y="2060447"/>
            <a:ext cx="867155" cy="867156"/>
          </a:xfrm>
          <a:custGeom>
            <a:avLst/>
            <a:gdLst>
              <a:gd name="connsiteX0" fmla="*/ 12953 w 867155"/>
              <a:gd name="connsiteY0" fmla="*/ 433578 h 867156"/>
              <a:gd name="connsiteX1" fmla="*/ 433577 w 867155"/>
              <a:gd name="connsiteY1" fmla="*/ 12954 h 867156"/>
              <a:gd name="connsiteX2" fmla="*/ 854201 w 867155"/>
              <a:gd name="connsiteY2" fmla="*/ 433578 h 867156"/>
              <a:gd name="connsiteX3" fmla="*/ 433577 w 867155"/>
              <a:gd name="connsiteY3" fmla="*/ 854202 h 867156"/>
              <a:gd name="connsiteX4" fmla="*/ 12953 w 867155"/>
              <a:gd name="connsiteY4" fmla="*/ 433578 h 8671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7155" h="867156">
                <a:moveTo>
                  <a:pt x="12953" y="433578"/>
                </a:moveTo>
                <a:cubicBezTo>
                  <a:pt x="12953" y="201295"/>
                  <a:pt x="201294" y="12954"/>
                  <a:pt x="433577" y="12954"/>
                </a:cubicBezTo>
                <a:cubicBezTo>
                  <a:pt x="665860" y="12954"/>
                  <a:pt x="854201" y="201295"/>
                  <a:pt x="854201" y="433578"/>
                </a:cubicBezTo>
                <a:cubicBezTo>
                  <a:pt x="854201" y="665861"/>
                  <a:pt x="665860" y="854202"/>
                  <a:pt x="433577" y="854202"/>
                </a:cubicBezTo>
                <a:cubicBezTo>
                  <a:pt x="201294" y="854202"/>
                  <a:pt x="12953" y="665861"/>
                  <a:pt x="12953" y="43357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20665" y="3295015"/>
            <a:ext cx="281685" cy="281685"/>
          </a:xfrm>
          <a:custGeom>
            <a:avLst/>
            <a:gdLst>
              <a:gd name="connsiteX0" fmla="*/ 0 w 281685"/>
              <a:gd name="connsiteY0" fmla="*/ 146811 h 281685"/>
              <a:gd name="connsiteX1" fmla="*/ 101853 w 281685"/>
              <a:gd name="connsiteY1" fmla="*/ 44957 h 281685"/>
              <a:gd name="connsiteX2" fmla="*/ 56895 w 281685"/>
              <a:gd name="connsiteY2" fmla="*/ 0 h 281685"/>
              <a:gd name="connsiteX3" fmla="*/ 271144 w 281685"/>
              <a:gd name="connsiteY3" fmla="*/ 10540 h 281685"/>
              <a:gd name="connsiteX4" fmla="*/ 281685 w 281685"/>
              <a:gd name="connsiteY4" fmla="*/ 224789 h 281685"/>
              <a:gd name="connsiteX5" fmla="*/ 236727 w 281685"/>
              <a:gd name="connsiteY5" fmla="*/ 179831 h 281685"/>
              <a:gd name="connsiteX6" fmla="*/ 134873 w 281685"/>
              <a:gd name="connsiteY6" fmla="*/ 281685 h 281685"/>
              <a:gd name="connsiteX7" fmla="*/ 0 w 281685"/>
              <a:gd name="connsiteY7" fmla="*/ 146811 h 2816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81685" h="281685">
                <a:moveTo>
                  <a:pt x="0" y="146811"/>
                </a:moveTo>
                <a:lnTo>
                  <a:pt x="101853" y="44957"/>
                </a:lnTo>
                <a:lnTo>
                  <a:pt x="56895" y="0"/>
                </a:lnTo>
                <a:lnTo>
                  <a:pt x="271144" y="10540"/>
                </a:lnTo>
                <a:lnTo>
                  <a:pt x="281685" y="224789"/>
                </a:lnTo>
                <a:lnTo>
                  <a:pt x="236727" y="179831"/>
                </a:lnTo>
                <a:lnTo>
                  <a:pt x="134873" y="281685"/>
                </a:lnTo>
                <a:lnTo>
                  <a:pt x="0" y="146811"/>
                </a:lnTo>
              </a:path>
            </a:pathLst>
          </a:custGeom>
          <a:solidFill>
            <a:srgbClr val="bec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64886" y="2492502"/>
            <a:ext cx="841247" cy="841248"/>
          </a:xfrm>
          <a:custGeom>
            <a:avLst/>
            <a:gdLst>
              <a:gd name="connsiteX0" fmla="*/ 0 w 841247"/>
              <a:gd name="connsiteY0" fmla="*/ 420624 h 841248"/>
              <a:gd name="connsiteX1" fmla="*/ 420623 w 841247"/>
              <a:gd name="connsiteY1" fmla="*/ 0 h 841248"/>
              <a:gd name="connsiteX2" fmla="*/ 841248 w 841247"/>
              <a:gd name="connsiteY2" fmla="*/ 420624 h 841248"/>
              <a:gd name="connsiteX3" fmla="*/ 420623 w 841247"/>
              <a:gd name="connsiteY3" fmla="*/ 841248 h 841248"/>
              <a:gd name="connsiteX4" fmla="*/ 0 w 841247"/>
              <a:gd name="connsiteY4" fmla="*/ 420624 h 841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841248">
                <a:moveTo>
                  <a:pt x="0" y="420624"/>
                </a:moveTo>
                <a:cubicBezTo>
                  <a:pt x="0" y="188341"/>
                  <a:pt x="188341" y="0"/>
                  <a:pt x="420623" y="0"/>
                </a:cubicBezTo>
                <a:cubicBezTo>
                  <a:pt x="652907" y="0"/>
                  <a:pt x="841248" y="188341"/>
                  <a:pt x="841248" y="420624"/>
                </a:cubicBezTo>
                <a:cubicBezTo>
                  <a:pt x="841248" y="652907"/>
                  <a:pt x="652907" y="841248"/>
                  <a:pt x="420623" y="841248"/>
                </a:cubicBezTo>
                <a:cubicBezTo>
                  <a:pt x="188341" y="841248"/>
                  <a:pt x="0" y="652907"/>
                  <a:pt x="0" y="420624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51932" y="2479548"/>
            <a:ext cx="867155" cy="867156"/>
          </a:xfrm>
          <a:custGeom>
            <a:avLst/>
            <a:gdLst>
              <a:gd name="connsiteX0" fmla="*/ 12953 w 867155"/>
              <a:gd name="connsiteY0" fmla="*/ 433578 h 867156"/>
              <a:gd name="connsiteX1" fmla="*/ 433577 w 867155"/>
              <a:gd name="connsiteY1" fmla="*/ 12954 h 867156"/>
              <a:gd name="connsiteX2" fmla="*/ 854202 w 867155"/>
              <a:gd name="connsiteY2" fmla="*/ 433578 h 867156"/>
              <a:gd name="connsiteX3" fmla="*/ 433577 w 867155"/>
              <a:gd name="connsiteY3" fmla="*/ 854202 h 867156"/>
              <a:gd name="connsiteX4" fmla="*/ 12953 w 867155"/>
              <a:gd name="connsiteY4" fmla="*/ 433578 h 8671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7155" h="867156">
                <a:moveTo>
                  <a:pt x="12953" y="433578"/>
                </a:moveTo>
                <a:cubicBezTo>
                  <a:pt x="12953" y="201295"/>
                  <a:pt x="201295" y="12954"/>
                  <a:pt x="433577" y="12954"/>
                </a:cubicBezTo>
                <a:cubicBezTo>
                  <a:pt x="665860" y="12954"/>
                  <a:pt x="854202" y="201295"/>
                  <a:pt x="854202" y="433578"/>
                </a:cubicBezTo>
                <a:cubicBezTo>
                  <a:pt x="854202" y="665861"/>
                  <a:pt x="665860" y="854202"/>
                  <a:pt x="433577" y="854202"/>
                </a:cubicBezTo>
                <a:cubicBezTo>
                  <a:pt x="201295" y="854202"/>
                  <a:pt x="12953" y="665861"/>
                  <a:pt x="12953" y="43357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59552" y="3765803"/>
            <a:ext cx="288035" cy="316992"/>
          </a:xfrm>
          <a:custGeom>
            <a:avLst/>
            <a:gdLst>
              <a:gd name="connsiteX0" fmla="*/ 0 w 288035"/>
              <a:gd name="connsiteY0" fmla="*/ 63373 h 316992"/>
              <a:gd name="connsiteX1" fmla="*/ 144017 w 288035"/>
              <a:gd name="connsiteY1" fmla="*/ 63373 h 316992"/>
              <a:gd name="connsiteX2" fmla="*/ 144017 w 288035"/>
              <a:gd name="connsiteY2" fmla="*/ 0 h 316992"/>
              <a:gd name="connsiteX3" fmla="*/ 288035 w 288035"/>
              <a:gd name="connsiteY3" fmla="*/ 158496 h 316992"/>
              <a:gd name="connsiteX4" fmla="*/ 144017 w 288035"/>
              <a:gd name="connsiteY4" fmla="*/ 316992 h 316992"/>
              <a:gd name="connsiteX5" fmla="*/ 144017 w 288035"/>
              <a:gd name="connsiteY5" fmla="*/ 253619 h 316992"/>
              <a:gd name="connsiteX6" fmla="*/ 0 w 288035"/>
              <a:gd name="connsiteY6" fmla="*/ 253619 h 316992"/>
              <a:gd name="connsiteX7" fmla="*/ 0 w 288035"/>
              <a:gd name="connsiteY7" fmla="*/ 63373 h 316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88035" h="316992">
                <a:moveTo>
                  <a:pt x="0" y="63373"/>
                </a:moveTo>
                <a:lnTo>
                  <a:pt x="144017" y="63373"/>
                </a:lnTo>
                <a:lnTo>
                  <a:pt x="144017" y="0"/>
                </a:lnTo>
                <a:lnTo>
                  <a:pt x="288035" y="158496"/>
                </a:lnTo>
                <a:lnTo>
                  <a:pt x="144017" y="316992"/>
                </a:lnTo>
                <a:lnTo>
                  <a:pt x="144017" y="253619"/>
                </a:lnTo>
                <a:lnTo>
                  <a:pt x="0" y="253619"/>
                </a:lnTo>
                <a:lnTo>
                  <a:pt x="0" y="63373"/>
                </a:lnTo>
              </a:path>
            </a:pathLst>
          </a:custGeom>
          <a:solidFill>
            <a:srgbClr val="bec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83986" y="3504438"/>
            <a:ext cx="842771" cy="841247"/>
          </a:xfrm>
          <a:custGeom>
            <a:avLst/>
            <a:gdLst>
              <a:gd name="connsiteX0" fmla="*/ 0 w 842771"/>
              <a:gd name="connsiteY0" fmla="*/ 420623 h 841247"/>
              <a:gd name="connsiteX1" fmla="*/ 421385 w 842771"/>
              <a:gd name="connsiteY1" fmla="*/ 0 h 841247"/>
              <a:gd name="connsiteX2" fmla="*/ 842771 w 842771"/>
              <a:gd name="connsiteY2" fmla="*/ 420623 h 841247"/>
              <a:gd name="connsiteX3" fmla="*/ 421385 w 842771"/>
              <a:gd name="connsiteY3" fmla="*/ 841247 h 841247"/>
              <a:gd name="connsiteX4" fmla="*/ 0 w 842771"/>
              <a:gd name="connsiteY4" fmla="*/ 420623 h 841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2771" h="841247">
                <a:moveTo>
                  <a:pt x="0" y="420623"/>
                </a:moveTo>
                <a:cubicBezTo>
                  <a:pt x="0" y="188340"/>
                  <a:pt x="188722" y="0"/>
                  <a:pt x="421385" y="0"/>
                </a:cubicBezTo>
                <a:cubicBezTo>
                  <a:pt x="654050" y="0"/>
                  <a:pt x="842771" y="188340"/>
                  <a:pt x="842771" y="420623"/>
                </a:cubicBezTo>
                <a:cubicBezTo>
                  <a:pt x="842771" y="652907"/>
                  <a:pt x="654050" y="841247"/>
                  <a:pt x="421385" y="841247"/>
                </a:cubicBezTo>
                <a:cubicBezTo>
                  <a:pt x="188722" y="841247"/>
                  <a:pt x="0" y="652907"/>
                  <a:pt x="0" y="420623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71032" y="3491484"/>
            <a:ext cx="868679" cy="867155"/>
          </a:xfrm>
          <a:custGeom>
            <a:avLst/>
            <a:gdLst>
              <a:gd name="connsiteX0" fmla="*/ 12953 w 868679"/>
              <a:gd name="connsiteY0" fmla="*/ 433577 h 867155"/>
              <a:gd name="connsiteX1" fmla="*/ 434339 w 868679"/>
              <a:gd name="connsiteY1" fmla="*/ 12953 h 867155"/>
              <a:gd name="connsiteX2" fmla="*/ 855725 w 868679"/>
              <a:gd name="connsiteY2" fmla="*/ 433577 h 867155"/>
              <a:gd name="connsiteX3" fmla="*/ 434339 w 868679"/>
              <a:gd name="connsiteY3" fmla="*/ 854201 h 867155"/>
              <a:gd name="connsiteX4" fmla="*/ 12953 w 868679"/>
              <a:gd name="connsiteY4" fmla="*/ 433577 h 867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8679" h="867155">
                <a:moveTo>
                  <a:pt x="12953" y="433577"/>
                </a:moveTo>
                <a:cubicBezTo>
                  <a:pt x="12953" y="201294"/>
                  <a:pt x="201676" y="12953"/>
                  <a:pt x="434339" y="12953"/>
                </a:cubicBezTo>
                <a:cubicBezTo>
                  <a:pt x="667003" y="12953"/>
                  <a:pt x="855725" y="201294"/>
                  <a:pt x="855725" y="433577"/>
                </a:cubicBezTo>
                <a:cubicBezTo>
                  <a:pt x="855725" y="665860"/>
                  <a:pt x="667003" y="854201"/>
                  <a:pt x="434339" y="854201"/>
                </a:cubicBezTo>
                <a:cubicBezTo>
                  <a:pt x="201676" y="854201"/>
                  <a:pt x="12953" y="665860"/>
                  <a:pt x="12953" y="433577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20665" y="4271899"/>
            <a:ext cx="281685" cy="281686"/>
          </a:xfrm>
          <a:custGeom>
            <a:avLst/>
            <a:gdLst>
              <a:gd name="connsiteX0" fmla="*/ 134873 w 281685"/>
              <a:gd name="connsiteY0" fmla="*/ 0 h 281686"/>
              <a:gd name="connsiteX1" fmla="*/ 236727 w 281685"/>
              <a:gd name="connsiteY1" fmla="*/ 101854 h 281686"/>
              <a:gd name="connsiteX2" fmla="*/ 281685 w 281685"/>
              <a:gd name="connsiteY2" fmla="*/ 56896 h 281686"/>
              <a:gd name="connsiteX3" fmla="*/ 271144 w 281685"/>
              <a:gd name="connsiteY3" fmla="*/ 271145 h 281686"/>
              <a:gd name="connsiteX4" fmla="*/ 56895 w 281685"/>
              <a:gd name="connsiteY4" fmla="*/ 281685 h 281686"/>
              <a:gd name="connsiteX5" fmla="*/ 101853 w 281685"/>
              <a:gd name="connsiteY5" fmla="*/ 236728 h 281686"/>
              <a:gd name="connsiteX6" fmla="*/ 0 w 281685"/>
              <a:gd name="connsiteY6" fmla="*/ 134873 h 281686"/>
              <a:gd name="connsiteX7" fmla="*/ 134873 w 281685"/>
              <a:gd name="connsiteY7" fmla="*/ 0 h 281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81685" h="281686">
                <a:moveTo>
                  <a:pt x="134873" y="0"/>
                </a:moveTo>
                <a:lnTo>
                  <a:pt x="236727" y="101854"/>
                </a:lnTo>
                <a:lnTo>
                  <a:pt x="281685" y="56896"/>
                </a:lnTo>
                <a:lnTo>
                  <a:pt x="271144" y="271145"/>
                </a:lnTo>
                <a:lnTo>
                  <a:pt x="56895" y="281685"/>
                </a:lnTo>
                <a:lnTo>
                  <a:pt x="101853" y="236728"/>
                </a:lnTo>
                <a:lnTo>
                  <a:pt x="0" y="134873"/>
                </a:lnTo>
                <a:lnTo>
                  <a:pt x="134873" y="0"/>
                </a:lnTo>
              </a:path>
            </a:pathLst>
          </a:custGeom>
          <a:solidFill>
            <a:srgbClr val="bec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64886" y="4516374"/>
            <a:ext cx="841247" cy="841247"/>
          </a:xfrm>
          <a:custGeom>
            <a:avLst/>
            <a:gdLst>
              <a:gd name="connsiteX0" fmla="*/ 0 w 841247"/>
              <a:gd name="connsiteY0" fmla="*/ 420623 h 841247"/>
              <a:gd name="connsiteX1" fmla="*/ 420623 w 841247"/>
              <a:gd name="connsiteY1" fmla="*/ 0 h 841247"/>
              <a:gd name="connsiteX2" fmla="*/ 841248 w 841247"/>
              <a:gd name="connsiteY2" fmla="*/ 420623 h 841247"/>
              <a:gd name="connsiteX3" fmla="*/ 420623 w 841247"/>
              <a:gd name="connsiteY3" fmla="*/ 841247 h 841247"/>
              <a:gd name="connsiteX4" fmla="*/ 0 w 841247"/>
              <a:gd name="connsiteY4" fmla="*/ 420623 h 841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841247">
                <a:moveTo>
                  <a:pt x="0" y="420623"/>
                </a:moveTo>
                <a:cubicBezTo>
                  <a:pt x="0" y="188341"/>
                  <a:pt x="188341" y="0"/>
                  <a:pt x="420623" y="0"/>
                </a:cubicBezTo>
                <a:cubicBezTo>
                  <a:pt x="652907" y="0"/>
                  <a:pt x="841248" y="188341"/>
                  <a:pt x="841248" y="420623"/>
                </a:cubicBezTo>
                <a:cubicBezTo>
                  <a:pt x="841248" y="652907"/>
                  <a:pt x="652907" y="841247"/>
                  <a:pt x="420623" y="841247"/>
                </a:cubicBezTo>
                <a:cubicBezTo>
                  <a:pt x="188341" y="841247"/>
                  <a:pt x="0" y="652907"/>
                  <a:pt x="0" y="420623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51932" y="4503420"/>
            <a:ext cx="867155" cy="867155"/>
          </a:xfrm>
          <a:custGeom>
            <a:avLst/>
            <a:gdLst>
              <a:gd name="connsiteX0" fmla="*/ 12953 w 867155"/>
              <a:gd name="connsiteY0" fmla="*/ 433577 h 867155"/>
              <a:gd name="connsiteX1" fmla="*/ 433577 w 867155"/>
              <a:gd name="connsiteY1" fmla="*/ 12953 h 867155"/>
              <a:gd name="connsiteX2" fmla="*/ 854202 w 867155"/>
              <a:gd name="connsiteY2" fmla="*/ 433577 h 867155"/>
              <a:gd name="connsiteX3" fmla="*/ 433577 w 867155"/>
              <a:gd name="connsiteY3" fmla="*/ 854201 h 867155"/>
              <a:gd name="connsiteX4" fmla="*/ 12953 w 867155"/>
              <a:gd name="connsiteY4" fmla="*/ 433577 h 867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7155" h="867155">
                <a:moveTo>
                  <a:pt x="12953" y="433577"/>
                </a:moveTo>
                <a:cubicBezTo>
                  <a:pt x="12953" y="201295"/>
                  <a:pt x="201295" y="12953"/>
                  <a:pt x="433577" y="12953"/>
                </a:cubicBezTo>
                <a:cubicBezTo>
                  <a:pt x="665860" y="12953"/>
                  <a:pt x="854202" y="201295"/>
                  <a:pt x="854202" y="433577"/>
                </a:cubicBezTo>
                <a:cubicBezTo>
                  <a:pt x="854202" y="665860"/>
                  <a:pt x="665860" y="854201"/>
                  <a:pt x="433577" y="854201"/>
                </a:cubicBezTo>
                <a:cubicBezTo>
                  <a:pt x="201295" y="854201"/>
                  <a:pt x="12953" y="665860"/>
                  <a:pt x="12953" y="433577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14316" y="4511040"/>
            <a:ext cx="316992" cy="288035"/>
          </a:xfrm>
          <a:custGeom>
            <a:avLst/>
            <a:gdLst>
              <a:gd name="connsiteX0" fmla="*/ 253619 w 316992"/>
              <a:gd name="connsiteY0" fmla="*/ 0 h 288035"/>
              <a:gd name="connsiteX1" fmla="*/ 253619 w 316992"/>
              <a:gd name="connsiteY1" fmla="*/ 144017 h 288035"/>
              <a:gd name="connsiteX2" fmla="*/ 316992 w 316992"/>
              <a:gd name="connsiteY2" fmla="*/ 144017 h 288035"/>
              <a:gd name="connsiteX3" fmla="*/ 158496 w 316992"/>
              <a:gd name="connsiteY3" fmla="*/ 288035 h 288035"/>
              <a:gd name="connsiteX4" fmla="*/ 0 w 316992"/>
              <a:gd name="connsiteY4" fmla="*/ 144017 h 288035"/>
              <a:gd name="connsiteX5" fmla="*/ 63373 w 316992"/>
              <a:gd name="connsiteY5" fmla="*/ 144017 h 288035"/>
              <a:gd name="connsiteX6" fmla="*/ 63373 w 316992"/>
              <a:gd name="connsiteY6" fmla="*/ 0 h 288035"/>
              <a:gd name="connsiteX7" fmla="*/ 253619 w 316992"/>
              <a:gd name="connsiteY7" fmla="*/ 0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16992" h="288035">
                <a:moveTo>
                  <a:pt x="253619" y="0"/>
                </a:moveTo>
                <a:lnTo>
                  <a:pt x="253619" y="144017"/>
                </a:lnTo>
                <a:lnTo>
                  <a:pt x="316992" y="144017"/>
                </a:lnTo>
                <a:lnTo>
                  <a:pt x="158496" y="288035"/>
                </a:lnTo>
                <a:lnTo>
                  <a:pt x="0" y="144017"/>
                </a:lnTo>
                <a:lnTo>
                  <a:pt x="63373" y="144017"/>
                </a:lnTo>
                <a:lnTo>
                  <a:pt x="63373" y="0"/>
                </a:lnTo>
                <a:lnTo>
                  <a:pt x="253619" y="0"/>
                </a:lnTo>
              </a:path>
            </a:pathLst>
          </a:custGeom>
          <a:solidFill>
            <a:srgbClr val="bec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52950" y="4935474"/>
            <a:ext cx="841247" cy="841247"/>
          </a:xfrm>
          <a:custGeom>
            <a:avLst/>
            <a:gdLst>
              <a:gd name="connsiteX0" fmla="*/ 0 w 841247"/>
              <a:gd name="connsiteY0" fmla="*/ 420623 h 841247"/>
              <a:gd name="connsiteX1" fmla="*/ 420623 w 841247"/>
              <a:gd name="connsiteY1" fmla="*/ 0 h 841247"/>
              <a:gd name="connsiteX2" fmla="*/ 841247 w 841247"/>
              <a:gd name="connsiteY2" fmla="*/ 420623 h 841247"/>
              <a:gd name="connsiteX3" fmla="*/ 420623 w 841247"/>
              <a:gd name="connsiteY3" fmla="*/ 841247 h 841247"/>
              <a:gd name="connsiteX4" fmla="*/ 0 w 841247"/>
              <a:gd name="connsiteY4" fmla="*/ 420623 h 841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841247">
                <a:moveTo>
                  <a:pt x="0" y="420623"/>
                </a:moveTo>
                <a:cubicBezTo>
                  <a:pt x="0" y="188341"/>
                  <a:pt x="188340" y="0"/>
                  <a:pt x="420623" y="0"/>
                </a:cubicBezTo>
                <a:cubicBezTo>
                  <a:pt x="652907" y="0"/>
                  <a:pt x="841247" y="188341"/>
                  <a:pt x="841247" y="420623"/>
                </a:cubicBezTo>
                <a:cubicBezTo>
                  <a:pt x="841247" y="652932"/>
                  <a:pt x="652907" y="841247"/>
                  <a:pt x="420623" y="841247"/>
                </a:cubicBezTo>
                <a:cubicBezTo>
                  <a:pt x="188340" y="841247"/>
                  <a:pt x="0" y="652932"/>
                  <a:pt x="0" y="420623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39996" y="4922520"/>
            <a:ext cx="867155" cy="867155"/>
          </a:xfrm>
          <a:custGeom>
            <a:avLst/>
            <a:gdLst>
              <a:gd name="connsiteX0" fmla="*/ 12953 w 867155"/>
              <a:gd name="connsiteY0" fmla="*/ 433577 h 867155"/>
              <a:gd name="connsiteX1" fmla="*/ 433577 w 867155"/>
              <a:gd name="connsiteY1" fmla="*/ 12953 h 867155"/>
              <a:gd name="connsiteX2" fmla="*/ 854201 w 867155"/>
              <a:gd name="connsiteY2" fmla="*/ 433577 h 867155"/>
              <a:gd name="connsiteX3" fmla="*/ 433577 w 867155"/>
              <a:gd name="connsiteY3" fmla="*/ 854201 h 867155"/>
              <a:gd name="connsiteX4" fmla="*/ 12953 w 867155"/>
              <a:gd name="connsiteY4" fmla="*/ 433577 h 867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7155" h="867155">
                <a:moveTo>
                  <a:pt x="12953" y="433577"/>
                </a:moveTo>
                <a:cubicBezTo>
                  <a:pt x="12953" y="201295"/>
                  <a:pt x="201294" y="12953"/>
                  <a:pt x="433577" y="12953"/>
                </a:cubicBezTo>
                <a:cubicBezTo>
                  <a:pt x="665860" y="12953"/>
                  <a:pt x="854201" y="201295"/>
                  <a:pt x="854201" y="433577"/>
                </a:cubicBezTo>
                <a:cubicBezTo>
                  <a:pt x="854201" y="665886"/>
                  <a:pt x="665860" y="854201"/>
                  <a:pt x="433577" y="854201"/>
                </a:cubicBezTo>
                <a:cubicBezTo>
                  <a:pt x="201294" y="854201"/>
                  <a:pt x="12953" y="665886"/>
                  <a:pt x="12953" y="433577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3781" y="4271899"/>
            <a:ext cx="281685" cy="281686"/>
          </a:xfrm>
          <a:custGeom>
            <a:avLst/>
            <a:gdLst>
              <a:gd name="connsiteX0" fmla="*/ 281685 w 281685"/>
              <a:gd name="connsiteY0" fmla="*/ 134873 h 281686"/>
              <a:gd name="connsiteX1" fmla="*/ 179832 w 281685"/>
              <a:gd name="connsiteY1" fmla="*/ 236728 h 281686"/>
              <a:gd name="connsiteX2" fmla="*/ 224790 w 281685"/>
              <a:gd name="connsiteY2" fmla="*/ 281685 h 281686"/>
              <a:gd name="connsiteX3" fmla="*/ 10540 w 281685"/>
              <a:gd name="connsiteY3" fmla="*/ 271145 h 281686"/>
              <a:gd name="connsiteX4" fmla="*/ 0 w 281685"/>
              <a:gd name="connsiteY4" fmla="*/ 56896 h 281686"/>
              <a:gd name="connsiteX5" fmla="*/ 44958 w 281685"/>
              <a:gd name="connsiteY5" fmla="*/ 101854 h 281686"/>
              <a:gd name="connsiteX6" fmla="*/ 146811 w 281685"/>
              <a:gd name="connsiteY6" fmla="*/ 0 h 281686"/>
              <a:gd name="connsiteX7" fmla="*/ 281685 w 281685"/>
              <a:gd name="connsiteY7" fmla="*/ 134873 h 281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81685" h="281686">
                <a:moveTo>
                  <a:pt x="281685" y="134873"/>
                </a:moveTo>
                <a:lnTo>
                  <a:pt x="179832" y="236728"/>
                </a:lnTo>
                <a:lnTo>
                  <a:pt x="224790" y="281685"/>
                </a:lnTo>
                <a:lnTo>
                  <a:pt x="10540" y="271145"/>
                </a:lnTo>
                <a:lnTo>
                  <a:pt x="0" y="56896"/>
                </a:lnTo>
                <a:lnTo>
                  <a:pt x="44958" y="101854"/>
                </a:lnTo>
                <a:lnTo>
                  <a:pt x="146811" y="0"/>
                </a:lnTo>
                <a:lnTo>
                  <a:pt x="281685" y="134873"/>
                </a:lnTo>
              </a:path>
            </a:pathLst>
          </a:custGeom>
          <a:solidFill>
            <a:srgbClr val="bec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41014" y="4516374"/>
            <a:ext cx="841247" cy="841247"/>
          </a:xfrm>
          <a:custGeom>
            <a:avLst/>
            <a:gdLst>
              <a:gd name="connsiteX0" fmla="*/ 0 w 841247"/>
              <a:gd name="connsiteY0" fmla="*/ 420623 h 841247"/>
              <a:gd name="connsiteX1" fmla="*/ 420623 w 841247"/>
              <a:gd name="connsiteY1" fmla="*/ 0 h 841247"/>
              <a:gd name="connsiteX2" fmla="*/ 841247 w 841247"/>
              <a:gd name="connsiteY2" fmla="*/ 420623 h 841247"/>
              <a:gd name="connsiteX3" fmla="*/ 420623 w 841247"/>
              <a:gd name="connsiteY3" fmla="*/ 841247 h 841247"/>
              <a:gd name="connsiteX4" fmla="*/ 0 w 841247"/>
              <a:gd name="connsiteY4" fmla="*/ 420623 h 841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841247">
                <a:moveTo>
                  <a:pt x="0" y="420623"/>
                </a:moveTo>
                <a:cubicBezTo>
                  <a:pt x="0" y="188341"/>
                  <a:pt x="188340" y="0"/>
                  <a:pt x="420623" y="0"/>
                </a:cubicBezTo>
                <a:cubicBezTo>
                  <a:pt x="652907" y="0"/>
                  <a:pt x="841247" y="188341"/>
                  <a:pt x="841247" y="420623"/>
                </a:cubicBezTo>
                <a:cubicBezTo>
                  <a:pt x="841247" y="652907"/>
                  <a:pt x="652907" y="841247"/>
                  <a:pt x="420623" y="841247"/>
                </a:cubicBezTo>
                <a:cubicBezTo>
                  <a:pt x="188340" y="841247"/>
                  <a:pt x="0" y="652907"/>
                  <a:pt x="0" y="420623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28060" y="4503420"/>
            <a:ext cx="867155" cy="867155"/>
          </a:xfrm>
          <a:custGeom>
            <a:avLst/>
            <a:gdLst>
              <a:gd name="connsiteX0" fmla="*/ 12953 w 867155"/>
              <a:gd name="connsiteY0" fmla="*/ 433577 h 867155"/>
              <a:gd name="connsiteX1" fmla="*/ 433577 w 867155"/>
              <a:gd name="connsiteY1" fmla="*/ 12953 h 867155"/>
              <a:gd name="connsiteX2" fmla="*/ 854201 w 867155"/>
              <a:gd name="connsiteY2" fmla="*/ 433577 h 867155"/>
              <a:gd name="connsiteX3" fmla="*/ 433577 w 867155"/>
              <a:gd name="connsiteY3" fmla="*/ 854201 h 867155"/>
              <a:gd name="connsiteX4" fmla="*/ 12953 w 867155"/>
              <a:gd name="connsiteY4" fmla="*/ 433577 h 867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7155" h="867155">
                <a:moveTo>
                  <a:pt x="12953" y="433577"/>
                </a:moveTo>
                <a:cubicBezTo>
                  <a:pt x="12953" y="201295"/>
                  <a:pt x="201294" y="12953"/>
                  <a:pt x="433577" y="12953"/>
                </a:cubicBezTo>
                <a:cubicBezTo>
                  <a:pt x="665860" y="12953"/>
                  <a:pt x="854201" y="201295"/>
                  <a:pt x="854201" y="433577"/>
                </a:cubicBezTo>
                <a:cubicBezTo>
                  <a:pt x="854201" y="665860"/>
                  <a:pt x="665860" y="854201"/>
                  <a:pt x="433577" y="854201"/>
                </a:cubicBezTo>
                <a:cubicBezTo>
                  <a:pt x="201294" y="854201"/>
                  <a:pt x="12953" y="665860"/>
                  <a:pt x="12953" y="433577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98036" y="3765803"/>
            <a:ext cx="288035" cy="316992"/>
          </a:xfrm>
          <a:custGeom>
            <a:avLst/>
            <a:gdLst>
              <a:gd name="connsiteX0" fmla="*/ 288035 w 288035"/>
              <a:gd name="connsiteY0" fmla="*/ 253619 h 316992"/>
              <a:gd name="connsiteX1" fmla="*/ 144017 w 288035"/>
              <a:gd name="connsiteY1" fmla="*/ 253619 h 316992"/>
              <a:gd name="connsiteX2" fmla="*/ 144017 w 288035"/>
              <a:gd name="connsiteY2" fmla="*/ 316992 h 316992"/>
              <a:gd name="connsiteX3" fmla="*/ 0 w 288035"/>
              <a:gd name="connsiteY3" fmla="*/ 158496 h 316992"/>
              <a:gd name="connsiteX4" fmla="*/ 144017 w 288035"/>
              <a:gd name="connsiteY4" fmla="*/ 0 h 316992"/>
              <a:gd name="connsiteX5" fmla="*/ 144017 w 288035"/>
              <a:gd name="connsiteY5" fmla="*/ 63373 h 316992"/>
              <a:gd name="connsiteX6" fmla="*/ 288035 w 288035"/>
              <a:gd name="connsiteY6" fmla="*/ 63373 h 316992"/>
              <a:gd name="connsiteX7" fmla="*/ 288035 w 288035"/>
              <a:gd name="connsiteY7" fmla="*/ 253619 h 316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88035" h="316992">
                <a:moveTo>
                  <a:pt x="288035" y="253619"/>
                </a:moveTo>
                <a:lnTo>
                  <a:pt x="144017" y="253619"/>
                </a:lnTo>
                <a:lnTo>
                  <a:pt x="144017" y="316992"/>
                </a:lnTo>
                <a:lnTo>
                  <a:pt x="0" y="158496"/>
                </a:lnTo>
                <a:lnTo>
                  <a:pt x="144017" y="0"/>
                </a:lnTo>
                <a:lnTo>
                  <a:pt x="144017" y="63373"/>
                </a:lnTo>
                <a:lnTo>
                  <a:pt x="288035" y="63373"/>
                </a:lnTo>
                <a:lnTo>
                  <a:pt x="288035" y="253619"/>
                </a:lnTo>
              </a:path>
            </a:pathLst>
          </a:custGeom>
          <a:solidFill>
            <a:srgbClr val="bec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21914" y="3504438"/>
            <a:ext cx="841247" cy="841247"/>
          </a:xfrm>
          <a:custGeom>
            <a:avLst/>
            <a:gdLst>
              <a:gd name="connsiteX0" fmla="*/ 0 w 841247"/>
              <a:gd name="connsiteY0" fmla="*/ 420623 h 841247"/>
              <a:gd name="connsiteX1" fmla="*/ 420623 w 841247"/>
              <a:gd name="connsiteY1" fmla="*/ 0 h 841247"/>
              <a:gd name="connsiteX2" fmla="*/ 841247 w 841247"/>
              <a:gd name="connsiteY2" fmla="*/ 420623 h 841247"/>
              <a:gd name="connsiteX3" fmla="*/ 420623 w 841247"/>
              <a:gd name="connsiteY3" fmla="*/ 841247 h 841247"/>
              <a:gd name="connsiteX4" fmla="*/ 0 w 841247"/>
              <a:gd name="connsiteY4" fmla="*/ 420623 h 841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841247">
                <a:moveTo>
                  <a:pt x="0" y="420623"/>
                </a:moveTo>
                <a:cubicBezTo>
                  <a:pt x="0" y="188340"/>
                  <a:pt x="188340" y="0"/>
                  <a:pt x="420623" y="0"/>
                </a:cubicBezTo>
                <a:cubicBezTo>
                  <a:pt x="652907" y="0"/>
                  <a:pt x="841247" y="188340"/>
                  <a:pt x="841247" y="420623"/>
                </a:cubicBezTo>
                <a:cubicBezTo>
                  <a:pt x="841247" y="652907"/>
                  <a:pt x="652907" y="841247"/>
                  <a:pt x="420623" y="841247"/>
                </a:cubicBezTo>
                <a:cubicBezTo>
                  <a:pt x="188340" y="841247"/>
                  <a:pt x="0" y="652907"/>
                  <a:pt x="0" y="420623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0" y="3491484"/>
            <a:ext cx="867155" cy="867155"/>
          </a:xfrm>
          <a:custGeom>
            <a:avLst/>
            <a:gdLst>
              <a:gd name="connsiteX0" fmla="*/ 12954 w 867155"/>
              <a:gd name="connsiteY0" fmla="*/ 433577 h 867155"/>
              <a:gd name="connsiteX1" fmla="*/ 433578 w 867155"/>
              <a:gd name="connsiteY1" fmla="*/ 12953 h 867155"/>
              <a:gd name="connsiteX2" fmla="*/ 854201 w 867155"/>
              <a:gd name="connsiteY2" fmla="*/ 433577 h 867155"/>
              <a:gd name="connsiteX3" fmla="*/ 433578 w 867155"/>
              <a:gd name="connsiteY3" fmla="*/ 854201 h 867155"/>
              <a:gd name="connsiteX4" fmla="*/ 12954 w 867155"/>
              <a:gd name="connsiteY4" fmla="*/ 433577 h 867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7155" h="867155">
                <a:moveTo>
                  <a:pt x="12954" y="433577"/>
                </a:moveTo>
                <a:cubicBezTo>
                  <a:pt x="12954" y="201294"/>
                  <a:pt x="201294" y="12953"/>
                  <a:pt x="433578" y="12953"/>
                </a:cubicBezTo>
                <a:cubicBezTo>
                  <a:pt x="665861" y="12953"/>
                  <a:pt x="854201" y="201294"/>
                  <a:pt x="854201" y="433577"/>
                </a:cubicBezTo>
                <a:cubicBezTo>
                  <a:pt x="854201" y="665860"/>
                  <a:pt x="665861" y="854201"/>
                  <a:pt x="433578" y="854201"/>
                </a:cubicBezTo>
                <a:cubicBezTo>
                  <a:pt x="201294" y="854201"/>
                  <a:pt x="12954" y="665860"/>
                  <a:pt x="12954" y="433577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3781" y="3295015"/>
            <a:ext cx="281685" cy="281685"/>
          </a:xfrm>
          <a:custGeom>
            <a:avLst/>
            <a:gdLst>
              <a:gd name="connsiteX0" fmla="*/ 146811 w 281685"/>
              <a:gd name="connsiteY0" fmla="*/ 281685 h 281685"/>
              <a:gd name="connsiteX1" fmla="*/ 44958 w 281685"/>
              <a:gd name="connsiteY1" fmla="*/ 179831 h 281685"/>
              <a:gd name="connsiteX2" fmla="*/ 0 w 281685"/>
              <a:gd name="connsiteY2" fmla="*/ 224789 h 281685"/>
              <a:gd name="connsiteX3" fmla="*/ 10540 w 281685"/>
              <a:gd name="connsiteY3" fmla="*/ 10540 h 281685"/>
              <a:gd name="connsiteX4" fmla="*/ 224790 w 281685"/>
              <a:gd name="connsiteY4" fmla="*/ 0 h 281685"/>
              <a:gd name="connsiteX5" fmla="*/ 179832 w 281685"/>
              <a:gd name="connsiteY5" fmla="*/ 44957 h 281685"/>
              <a:gd name="connsiteX6" fmla="*/ 281685 w 281685"/>
              <a:gd name="connsiteY6" fmla="*/ 146811 h 281685"/>
              <a:gd name="connsiteX7" fmla="*/ 146811 w 281685"/>
              <a:gd name="connsiteY7" fmla="*/ 281685 h 2816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81685" h="281685">
                <a:moveTo>
                  <a:pt x="146811" y="281685"/>
                </a:moveTo>
                <a:lnTo>
                  <a:pt x="44958" y="179831"/>
                </a:lnTo>
                <a:lnTo>
                  <a:pt x="0" y="224789"/>
                </a:lnTo>
                <a:lnTo>
                  <a:pt x="10540" y="10540"/>
                </a:lnTo>
                <a:lnTo>
                  <a:pt x="224790" y="0"/>
                </a:lnTo>
                <a:lnTo>
                  <a:pt x="179832" y="44957"/>
                </a:lnTo>
                <a:lnTo>
                  <a:pt x="281685" y="146811"/>
                </a:lnTo>
                <a:lnTo>
                  <a:pt x="146811" y="281685"/>
                </a:lnTo>
              </a:path>
            </a:pathLst>
          </a:custGeom>
          <a:solidFill>
            <a:srgbClr val="bec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41014" y="2492502"/>
            <a:ext cx="841247" cy="841248"/>
          </a:xfrm>
          <a:custGeom>
            <a:avLst/>
            <a:gdLst>
              <a:gd name="connsiteX0" fmla="*/ 0 w 841247"/>
              <a:gd name="connsiteY0" fmla="*/ 420624 h 841248"/>
              <a:gd name="connsiteX1" fmla="*/ 420623 w 841247"/>
              <a:gd name="connsiteY1" fmla="*/ 0 h 841248"/>
              <a:gd name="connsiteX2" fmla="*/ 841247 w 841247"/>
              <a:gd name="connsiteY2" fmla="*/ 420624 h 841248"/>
              <a:gd name="connsiteX3" fmla="*/ 420623 w 841247"/>
              <a:gd name="connsiteY3" fmla="*/ 841248 h 841248"/>
              <a:gd name="connsiteX4" fmla="*/ 0 w 841247"/>
              <a:gd name="connsiteY4" fmla="*/ 420624 h 841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841248">
                <a:moveTo>
                  <a:pt x="0" y="420624"/>
                </a:moveTo>
                <a:cubicBezTo>
                  <a:pt x="0" y="188341"/>
                  <a:pt x="188340" y="0"/>
                  <a:pt x="420623" y="0"/>
                </a:cubicBezTo>
                <a:cubicBezTo>
                  <a:pt x="652907" y="0"/>
                  <a:pt x="841247" y="188341"/>
                  <a:pt x="841247" y="420624"/>
                </a:cubicBezTo>
                <a:cubicBezTo>
                  <a:pt x="841247" y="652907"/>
                  <a:pt x="652907" y="841248"/>
                  <a:pt x="420623" y="841248"/>
                </a:cubicBezTo>
                <a:cubicBezTo>
                  <a:pt x="188340" y="841248"/>
                  <a:pt x="0" y="652907"/>
                  <a:pt x="0" y="420624"/>
                </a:cubicBezTo>
              </a:path>
            </a:pathLst>
          </a:custGeom>
          <a:solidFill>
            <a:srgbClr val="7889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28060" y="2479548"/>
            <a:ext cx="867155" cy="867156"/>
          </a:xfrm>
          <a:custGeom>
            <a:avLst/>
            <a:gdLst>
              <a:gd name="connsiteX0" fmla="*/ 12953 w 867155"/>
              <a:gd name="connsiteY0" fmla="*/ 433578 h 867156"/>
              <a:gd name="connsiteX1" fmla="*/ 433577 w 867155"/>
              <a:gd name="connsiteY1" fmla="*/ 12954 h 867156"/>
              <a:gd name="connsiteX2" fmla="*/ 854201 w 867155"/>
              <a:gd name="connsiteY2" fmla="*/ 433578 h 867156"/>
              <a:gd name="connsiteX3" fmla="*/ 433577 w 867155"/>
              <a:gd name="connsiteY3" fmla="*/ 854202 h 867156"/>
              <a:gd name="connsiteX4" fmla="*/ 12953 w 867155"/>
              <a:gd name="connsiteY4" fmla="*/ 433578 h 8671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7155" h="867156">
                <a:moveTo>
                  <a:pt x="12953" y="433578"/>
                </a:moveTo>
                <a:cubicBezTo>
                  <a:pt x="12953" y="201295"/>
                  <a:pt x="201294" y="12954"/>
                  <a:pt x="433577" y="12954"/>
                </a:cubicBezTo>
                <a:cubicBezTo>
                  <a:pt x="665860" y="12954"/>
                  <a:pt x="854201" y="201295"/>
                  <a:pt x="854201" y="433578"/>
                </a:cubicBezTo>
                <a:cubicBezTo>
                  <a:pt x="854201" y="665861"/>
                  <a:pt x="665860" y="854202"/>
                  <a:pt x="433577" y="854202"/>
                </a:cubicBezTo>
                <a:cubicBezTo>
                  <a:pt x="201294" y="854202"/>
                  <a:pt x="12953" y="665861"/>
                  <a:pt x="12953" y="43357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16779" y="1409700"/>
            <a:ext cx="2308733" cy="963548"/>
          </a:xfrm>
          <a:custGeom>
            <a:avLst/>
            <a:gdLst>
              <a:gd name="connsiteX0" fmla="*/ 175133 w 2308733"/>
              <a:gd name="connsiteY0" fmla="*/ 119125 h 963548"/>
              <a:gd name="connsiteX1" fmla="*/ 294259 w 2308733"/>
              <a:gd name="connsiteY1" fmla="*/ 0 h 963548"/>
              <a:gd name="connsiteX2" fmla="*/ 530733 w 2308733"/>
              <a:gd name="connsiteY2" fmla="*/ 0 h 963548"/>
              <a:gd name="connsiteX3" fmla="*/ 530733 w 2308733"/>
              <a:gd name="connsiteY3" fmla="*/ 0 h 963548"/>
              <a:gd name="connsiteX4" fmla="*/ 1064133 w 2308733"/>
              <a:gd name="connsiteY4" fmla="*/ 0 h 963548"/>
              <a:gd name="connsiteX5" fmla="*/ 2189607 w 2308733"/>
              <a:gd name="connsiteY5" fmla="*/ 0 h 963548"/>
              <a:gd name="connsiteX6" fmla="*/ 2308733 w 2308733"/>
              <a:gd name="connsiteY6" fmla="*/ 119125 h 963548"/>
              <a:gd name="connsiteX7" fmla="*/ 2308733 w 2308733"/>
              <a:gd name="connsiteY7" fmla="*/ 416941 h 963548"/>
              <a:gd name="connsiteX8" fmla="*/ 2308733 w 2308733"/>
              <a:gd name="connsiteY8" fmla="*/ 416941 h 963548"/>
              <a:gd name="connsiteX9" fmla="*/ 2308733 w 2308733"/>
              <a:gd name="connsiteY9" fmla="*/ 595629 h 963548"/>
              <a:gd name="connsiteX10" fmla="*/ 2308733 w 2308733"/>
              <a:gd name="connsiteY10" fmla="*/ 595629 h 963548"/>
              <a:gd name="connsiteX11" fmla="*/ 2189607 w 2308733"/>
              <a:gd name="connsiteY11" fmla="*/ 714756 h 963548"/>
              <a:gd name="connsiteX12" fmla="*/ 1064133 w 2308733"/>
              <a:gd name="connsiteY12" fmla="*/ 714756 h 963548"/>
              <a:gd name="connsiteX13" fmla="*/ 0 w 2308733"/>
              <a:gd name="connsiteY13" fmla="*/ 963548 h 963548"/>
              <a:gd name="connsiteX14" fmla="*/ 530733 w 2308733"/>
              <a:gd name="connsiteY14" fmla="*/ 714756 h 963548"/>
              <a:gd name="connsiteX15" fmla="*/ 294259 w 2308733"/>
              <a:gd name="connsiteY15" fmla="*/ 714756 h 963548"/>
              <a:gd name="connsiteX16" fmla="*/ 175133 w 2308733"/>
              <a:gd name="connsiteY16" fmla="*/ 595629 h 963548"/>
              <a:gd name="connsiteX17" fmla="*/ 175133 w 2308733"/>
              <a:gd name="connsiteY17" fmla="*/ 595629 h 963548"/>
              <a:gd name="connsiteX18" fmla="*/ 175133 w 2308733"/>
              <a:gd name="connsiteY18" fmla="*/ 416941 h 963548"/>
              <a:gd name="connsiteX19" fmla="*/ 175133 w 2308733"/>
              <a:gd name="connsiteY19" fmla="*/ 416941 h 963548"/>
              <a:gd name="connsiteX20" fmla="*/ 175133 w 2308733"/>
              <a:gd name="connsiteY20" fmla="*/ 119125 h 9635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308733" h="963548">
                <a:moveTo>
                  <a:pt x="175133" y="119125"/>
                </a:moveTo>
                <a:cubicBezTo>
                  <a:pt x="175133" y="53339"/>
                  <a:pt x="228473" y="0"/>
                  <a:pt x="294259" y="0"/>
                </a:cubicBezTo>
                <a:lnTo>
                  <a:pt x="530733" y="0"/>
                </a:lnTo>
                <a:lnTo>
                  <a:pt x="530733" y="0"/>
                </a:lnTo>
                <a:lnTo>
                  <a:pt x="1064133" y="0"/>
                </a:lnTo>
                <a:lnTo>
                  <a:pt x="2189607" y="0"/>
                </a:lnTo>
                <a:cubicBezTo>
                  <a:pt x="2255393" y="0"/>
                  <a:pt x="2308733" y="53339"/>
                  <a:pt x="2308733" y="119125"/>
                </a:cubicBezTo>
                <a:lnTo>
                  <a:pt x="2308733" y="416941"/>
                </a:lnTo>
                <a:lnTo>
                  <a:pt x="2308733" y="416941"/>
                </a:lnTo>
                <a:lnTo>
                  <a:pt x="2308733" y="595629"/>
                </a:lnTo>
                <a:lnTo>
                  <a:pt x="2308733" y="595629"/>
                </a:lnTo>
                <a:cubicBezTo>
                  <a:pt x="2308733" y="661416"/>
                  <a:pt x="2255393" y="714756"/>
                  <a:pt x="2189607" y="714756"/>
                </a:cubicBezTo>
                <a:lnTo>
                  <a:pt x="1064133" y="714756"/>
                </a:lnTo>
                <a:lnTo>
                  <a:pt x="0" y="963548"/>
                </a:lnTo>
                <a:lnTo>
                  <a:pt x="530733" y="714756"/>
                </a:lnTo>
                <a:lnTo>
                  <a:pt x="294259" y="714756"/>
                </a:lnTo>
                <a:cubicBezTo>
                  <a:pt x="228473" y="714756"/>
                  <a:pt x="175133" y="661416"/>
                  <a:pt x="175133" y="595629"/>
                </a:cubicBezTo>
                <a:lnTo>
                  <a:pt x="175133" y="595629"/>
                </a:lnTo>
                <a:lnTo>
                  <a:pt x="175133" y="416941"/>
                </a:lnTo>
                <a:lnTo>
                  <a:pt x="175133" y="416941"/>
                </a:lnTo>
                <a:lnTo>
                  <a:pt x="175133" y="119125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10429" y="1403350"/>
            <a:ext cx="2321433" cy="976248"/>
          </a:xfrm>
          <a:custGeom>
            <a:avLst/>
            <a:gdLst>
              <a:gd name="connsiteX0" fmla="*/ 181483 w 2321433"/>
              <a:gd name="connsiteY0" fmla="*/ 125475 h 976248"/>
              <a:gd name="connsiteX1" fmla="*/ 300609 w 2321433"/>
              <a:gd name="connsiteY1" fmla="*/ 6350 h 976248"/>
              <a:gd name="connsiteX2" fmla="*/ 537083 w 2321433"/>
              <a:gd name="connsiteY2" fmla="*/ 6350 h 976248"/>
              <a:gd name="connsiteX3" fmla="*/ 537083 w 2321433"/>
              <a:gd name="connsiteY3" fmla="*/ 6350 h 976248"/>
              <a:gd name="connsiteX4" fmla="*/ 1070483 w 2321433"/>
              <a:gd name="connsiteY4" fmla="*/ 6350 h 976248"/>
              <a:gd name="connsiteX5" fmla="*/ 2195957 w 2321433"/>
              <a:gd name="connsiteY5" fmla="*/ 6350 h 976248"/>
              <a:gd name="connsiteX6" fmla="*/ 2315083 w 2321433"/>
              <a:gd name="connsiteY6" fmla="*/ 125475 h 976248"/>
              <a:gd name="connsiteX7" fmla="*/ 2315083 w 2321433"/>
              <a:gd name="connsiteY7" fmla="*/ 423291 h 976248"/>
              <a:gd name="connsiteX8" fmla="*/ 2315083 w 2321433"/>
              <a:gd name="connsiteY8" fmla="*/ 423291 h 976248"/>
              <a:gd name="connsiteX9" fmla="*/ 2315083 w 2321433"/>
              <a:gd name="connsiteY9" fmla="*/ 601979 h 976248"/>
              <a:gd name="connsiteX10" fmla="*/ 2315083 w 2321433"/>
              <a:gd name="connsiteY10" fmla="*/ 601979 h 976248"/>
              <a:gd name="connsiteX11" fmla="*/ 2195957 w 2321433"/>
              <a:gd name="connsiteY11" fmla="*/ 721106 h 976248"/>
              <a:gd name="connsiteX12" fmla="*/ 1070483 w 2321433"/>
              <a:gd name="connsiteY12" fmla="*/ 721106 h 976248"/>
              <a:gd name="connsiteX13" fmla="*/ 6350 w 2321433"/>
              <a:gd name="connsiteY13" fmla="*/ 969898 h 976248"/>
              <a:gd name="connsiteX14" fmla="*/ 537083 w 2321433"/>
              <a:gd name="connsiteY14" fmla="*/ 721106 h 976248"/>
              <a:gd name="connsiteX15" fmla="*/ 300609 w 2321433"/>
              <a:gd name="connsiteY15" fmla="*/ 721106 h 976248"/>
              <a:gd name="connsiteX16" fmla="*/ 181483 w 2321433"/>
              <a:gd name="connsiteY16" fmla="*/ 601979 h 976248"/>
              <a:gd name="connsiteX17" fmla="*/ 181483 w 2321433"/>
              <a:gd name="connsiteY17" fmla="*/ 601979 h 976248"/>
              <a:gd name="connsiteX18" fmla="*/ 181483 w 2321433"/>
              <a:gd name="connsiteY18" fmla="*/ 423291 h 976248"/>
              <a:gd name="connsiteX19" fmla="*/ 181483 w 2321433"/>
              <a:gd name="connsiteY19" fmla="*/ 423291 h 976248"/>
              <a:gd name="connsiteX20" fmla="*/ 181483 w 2321433"/>
              <a:gd name="connsiteY20" fmla="*/ 125475 h 976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321433" h="976248">
                <a:moveTo>
                  <a:pt x="181483" y="125475"/>
                </a:moveTo>
                <a:cubicBezTo>
                  <a:pt x="181483" y="59689"/>
                  <a:pt x="234823" y="6350"/>
                  <a:pt x="300609" y="6350"/>
                </a:cubicBezTo>
                <a:lnTo>
                  <a:pt x="537083" y="6350"/>
                </a:lnTo>
                <a:lnTo>
                  <a:pt x="537083" y="6350"/>
                </a:lnTo>
                <a:lnTo>
                  <a:pt x="1070483" y="6350"/>
                </a:lnTo>
                <a:lnTo>
                  <a:pt x="2195957" y="6350"/>
                </a:lnTo>
                <a:cubicBezTo>
                  <a:pt x="2261743" y="6350"/>
                  <a:pt x="2315083" y="59689"/>
                  <a:pt x="2315083" y="125475"/>
                </a:cubicBezTo>
                <a:lnTo>
                  <a:pt x="2315083" y="423291"/>
                </a:lnTo>
                <a:lnTo>
                  <a:pt x="2315083" y="423291"/>
                </a:lnTo>
                <a:lnTo>
                  <a:pt x="2315083" y="601979"/>
                </a:lnTo>
                <a:lnTo>
                  <a:pt x="2315083" y="601979"/>
                </a:lnTo>
                <a:cubicBezTo>
                  <a:pt x="2315083" y="667766"/>
                  <a:pt x="2261743" y="721106"/>
                  <a:pt x="2195957" y="721106"/>
                </a:cubicBezTo>
                <a:lnTo>
                  <a:pt x="1070483" y="721106"/>
                </a:lnTo>
                <a:lnTo>
                  <a:pt x="6350" y="969898"/>
                </a:lnTo>
                <a:lnTo>
                  <a:pt x="537083" y="721106"/>
                </a:lnTo>
                <a:lnTo>
                  <a:pt x="300609" y="721106"/>
                </a:lnTo>
                <a:cubicBezTo>
                  <a:pt x="234823" y="721106"/>
                  <a:pt x="181483" y="667766"/>
                  <a:pt x="181483" y="601979"/>
                </a:cubicBezTo>
                <a:lnTo>
                  <a:pt x="181483" y="601979"/>
                </a:lnTo>
                <a:lnTo>
                  <a:pt x="181483" y="423291"/>
                </a:lnTo>
                <a:lnTo>
                  <a:pt x="181483" y="423291"/>
                </a:lnTo>
                <a:lnTo>
                  <a:pt x="181483" y="1254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03010" y="2253996"/>
            <a:ext cx="2670302" cy="714756"/>
          </a:xfrm>
          <a:custGeom>
            <a:avLst/>
            <a:gdLst>
              <a:gd name="connsiteX0" fmla="*/ 536702 w 2670302"/>
              <a:gd name="connsiteY0" fmla="*/ 119126 h 714756"/>
              <a:gd name="connsiteX1" fmla="*/ 655828 w 2670302"/>
              <a:gd name="connsiteY1" fmla="*/ 0 h 714756"/>
              <a:gd name="connsiteX2" fmla="*/ 892302 w 2670302"/>
              <a:gd name="connsiteY2" fmla="*/ 0 h 714756"/>
              <a:gd name="connsiteX3" fmla="*/ 892302 w 2670302"/>
              <a:gd name="connsiteY3" fmla="*/ 0 h 714756"/>
              <a:gd name="connsiteX4" fmla="*/ 1425702 w 2670302"/>
              <a:gd name="connsiteY4" fmla="*/ 0 h 714756"/>
              <a:gd name="connsiteX5" fmla="*/ 2551176 w 2670302"/>
              <a:gd name="connsiteY5" fmla="*/ 0 h 714756"/>
              <a:gd name="connsiteX6" fmla="*/ 2670302 w 2670302"/>
              <a:gd name="connsiteY6" fmla="*/ 119126 h 714756"/>
              <a:gd name="connsiteX7" fmla="*/ 2670302 w 2670302"/>
              <a:gd name="connsiteY7" fmla="*/ 416941 h 714756"/>
              <a:gd name="connsiteX8" fmla="*/ 2670302 w 2670302"/>
              <a:gd name="connsiteY8" fmla="*/ 416941 h 714756"/>
              <a:gd name="connsiteX9" fmla="*/ 2670302 w 2670302"/>
              <a:gd name="connsiteY9" fmla="*/ 595630 h 714756"/>
              <a:gd name="connsiteX10" fmla="*/ 2670302 w 2670302"/>
              <a:gd name="connsiteY10" fmla="*/ 595630 h 714756"/>
              <a:gd name="connsiteX11" fmla="*/ 2551176 w 2670302"/>
              <a:gd name="connsiteY11" fmla="*/ 714756 h 714756"/>
              <a:gd name="connsiteX12" fmla="*/ 1425702 w 2670302"/>
              <a:gd name="connsiteY12" fmla="*/ 714756 h 714756"/>
              <a:gd name="connsiteX13" fmla="*/ 892302 w 2670302"/>
              <a:gd name="connsiteY13" fmla="*/ 714756 h 714756"/>
              <a:gd name="connsiteX14" fmla="*/ 892302 w 2670302"/>
              <a:gd name="connsiteY14" fmla="*/ 714756 h 714756"/>
              <a:gd name="connsiteX15" fmla="*/ 655828 w 2670302"/>
              <a:gd name="connsiteY15" fmla="*/ 714756 h 714756"/>
              <a:gd name="connsiteX16" fmla="*/ 536702 w 2670302"/>
              <a:gd name="connsiteY16" fmla="*/ 595630 h 714756"/>
              <a:gd name="connsiteX17" fmla="*/ 536702 w 2670302"/>
              <a:gd name="connsiteY17" fmla="*/ 595630 h 714756"/>
              <a:gd name="connsiteX18" fmla="*/ 0 w 2670302"/>
              <a:gd name="connsiteY18" fmla="*/ 623443 h 714756"/>
              <a:gd name="connsiteX19" fmla="*/ 536702 w 2670302"/>
              <a:gd name="connsiteY19" fmla="*/ 416941 h 714756"/>
              <a:gd name="connsiteX20" fmla="*/ 536702 w 2670302"/>
              <a:gd name="connsiteY20" fmla="*/ 119126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670302" h="714756">
                <a:moveTo>
                  <a:pt x="536702" y="119126"/>
                </a:moveTo>
                <a:cubicBezTo>
                  <a:pt x="536702" y="53339"/>
                  <a:pt x="590042" y="0"/>
                  <a:pt x="655828" y="0"/>
                </a:cubicBezTo>
                <a:lnTo>
                  <a:pt x="892302" y="0"/>
                </a:lnTo>
                <a:lnTo>
                  <a:pt x="892302" y="0"/>
                </a:lnTo>
                <a:lnTo>
                  <a:pt x="1425702" y="0"/>
                </a:lnTo>
                <a:lnTo>
                  <a:pt x="2551176" y="0"/>
                </a:lnTo>
                <a:cubicBezTo>
                  <a:pt x="2616962" y="0"/>
                  <a:pt x="2670302" y="53339"/>
                  <a:pt x="2670302" y="119126"/>
                </a:cubicBezTo>
                <a:lnTo>
                  <a:pt x="2670302" y="416941"/>
                </a:lnTo>
                <a:lnTo>
                  <a:pt x="2670302" y="416941"/>
                </a:lnTo>
                <a:lnTo>
                  <a:pt x="2670302" y="595630"/>
                </a:lnTo>
                <a:lnTo>
                  <a:pt x="2670302" y="595630"/>
                </a:lnTo>
                <a:cubicBezTo>
                  <a:pt x="2670302" y="661416"/>
                  <a:pt x="2616962" y="714756"/>
                  <a:pt x="2551176" y="714756"/>
                </a:cubicBezTo>
                <a:lnTo>
                  <a:pt x="1425702" y="714756"/>
                </a:lnTo>
                <a:lnTo>
                  <a:pt x="892302" y="714756"/>
                </a:lnTo>
                <a:lnTo>
                  <a:pt x="892302" y="714756"/>
                </a:lnTo>
                <a:lnTo>
                  <a:pt x="655828" y="714756"/>
                </a:lnTo>
                <a:cubicBezTo>
                  <a:pt x="590042" y="714756"/>
                  <a:pt x="536702" y="661416"/>
                  <a:pt x="536702" y="595630"/>
                </a:cubicBezTo>
                <a:lnTo>
                  <a:pt x="536702" y="595630"/>
                </a:lnTo>
                <a:lnTo>
                  <a:pt x="0" y="623443"/>
                </a:lnTo>
                <a:lnTo>
                  <a:pt x="536702" y="416941"/>
                </a:lnTo>
                <a:lnTo>
                  <a:pt x="536702" y="119126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96660" y="2247646"/>
            <a:ext cx="2683002" cy="727456"/>
          </a:xfrm>
          <a:custGeom>
            <a:avLst/>
            <a:gdLst>
              <a:gd name="connsiteX0" fmla="*/ 543052 w 2683002"/>
              <a:gd name="connsiteY0" fmla="*/ 125476 h 727456"/>
              <a:gd name="connsiteX1" fmla="*/ 662178 w 2683002"/>
              <a:gd name="connsiteY1" fmla="*/ 6350 h 727456"/>
              <a:gd name="connsiteX2" fmla="*/ 898652 w 2683002"/>
              <a:gd name="connsiteY2" fmla="*/ 6350 h 727456"/>
              <a:gd name="connsiteX3" fmla="*/ 898652 w 2683002"/>
              <a:gd name="connsiteY3" fmla="*/ 6350 h 727456"/>
              <a:gd name="connsiteX4" fmla="*/ 1432052 w 2683002"/>
              <a:gd name="connsiteY4" fmla="*/ 6350 h 727456"/>
              <a:gd name="connsiteX5" fmla="*/ 2557526 w 2683002"/>
              <a:gd name="connsiteY5" fmla="*/ 6350 h 727456"/>
              <a:gd name="connsiteX6" fmla="*/ 2676652 w 2683002"/>
              <a:gd name="connsiteY6" fmla="*/ 125476 h 727456"/>
              <a:gd name="connsiteX7" fmla="*/ 2676652 w 2683002"/>
              <a:gd name="connsiteY7" fmla="*/ 423291 h 727456"/>
              <a:gd name="connsiteX8" fmla="*/ 2676652 w 2683002"/>
              <a:gd name="connsiteY8" fmla="*/ 423291 h 727456"/>
              <a:gd name="connsiteX9" fmla="*/ 2676652 w 2683002"/>
              <a:gd name="connsiteY9" fmla="*/ 601980 h 727456"/>
              <a:gd name="connsiteX10" fmla="*/ 2676652 w 2683002"/>
              <a:gd name="connsiteY10" fmla="*/ 601980 h 727456"/>
              <a:gd name="connsiteX11" fmla="*/ 2557526 w 2683002"/>
              <a:gd name="connsiteY11" fmla="*/ 721106 h 727456"/>
              <a:gd name="connsiteX12" fmla="*/ 1432052 w 2683002"/>
              <a:gd name="connsiteY12" fmla="*/ 721106 h 727456"/>
              <a:gd name="connsiteX13" fmla="*/ 898652 w 2683002"/>
              <a:gd name="connsiteY13" fmla="*/ 721106 h 727456"/>
              <a:gd name="connsiteX14" fmla="*/ 898652 w 2683002"/>
              <a:gd name="connsiteY14" fmla="*/ 721106 h 727456"/>
              <a:gd name="connsiteX15" fmla="*/ 662178 w 2683002"/>
              <a:gd name="connsiteY15" fmla="*/ 721106 h 727456"/>
              <a:gd name="connsiteX16" fmla="*/ 543052 w 2683002"/>
              <a:gd name="connsiteY16" fmla="*/ 601980 h 727456"/>
              <a:gd name="connsiteX17" fmla="*/ 543052 w 2683002"/>
              <a:gd name="connsiteY17" fmla="*/ 601980 h 727456"/>
              <a:gd name="connsiteX18" fmla="*/ 6350 w 2683002"/>
              <a:gd name="connsiteY18" fmla="*/ 629793 h 727456"/>
              <a:gd name="connsiteX19" fmla="*/ 543052 w 2683002"/>
              <a:gd name="connsiteY19" fmla="*/ 423291 h 727456"/>
              <a:gd name="connsiteX20" fmla="*/ 543052 w 2683002"/>
              <a:gd name="connsiteY20" fmla="*/ 125476 h 7274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683002" h="727456">
                <a:moveTo>
                  <a:pt x="543052" y="125476"/>
                </a:moveTo>
                <a:cubicBezTo>
                  <a:pt x="543052" y="59689"/>
                  <a:pt x="596392" y="6350"/>
                  <a:pt x="662178" y="6350"/>
                </a:cubicBezTo>
                <a:lnTo>
                  <a:pt x="898652" y="6350"/>
                </a:lnTo>
                <a:lnTo>
                  <a:pt x="898652" y="6350"/>
                </a:lnTo>
                <a:lnTo>
                  <a:pt x="1432052" y="6350"/>
                </a:lnTo>
                <a:lnTo>
                  <a:pt x="2557526" y="6350"/>
                </a:lnTo>
                <a:cubicBezTo>
                  <a:pt x="2623312" y="6350"/>
                  <a:pt x="2676652" y="59689"/>
                  <a:pt x="2676652" y="125476"/>
                </a:cubicBezTo>
                <a:lnTo>
                  <a:pt x="2676652" y="423291"/>
                </a:lnTo>
                <a:lnTo>
                  <a:pt x="2676652" y="423291"/>
                </a:lnTo>
                <a:lnTo>
                  <a:pt x="2676652" y="601980"/>
                </a:lnTo>
                <a:lnTo>
                  <a:pt x="2676652" y="601980"/>
                </a:lnTo>
                <a:cubicBezTo>
                  <a:pt x="2676652" y="667766"/>
                  <a:pt x="2623312" y="721106"/>
                  <a:pt x="2557526" y="721106"/>
                </a:cubicBezTo>
                <a:lnTo>
                  <a:pt x="1432052" y="721106"/>
                </a:lnTo>
                <a:lnTo>
                  <a:pt x="898652" y="721106"/>
                </a:lnTo>
                <a:lnTo>
                  <a:pt x="898652" y="721106"/>
                </a:lnTo>
                <a:lnTo>
                  <a:pt x="662178" y="721106"/>
                </a:lnTo>
                <a:cubicBezTo>
                  <a:pt x="596392" y="721106"/>
                  <a:pt x="543052" y="667766"/>
                  <a:pt x="543052" y="601980"/>
                </a:cubicBezTo>
                <a:lnTo>
                  <a:pt x="543052" y="601980"/>
                </a:lnTo>
                <a:lnTo>
                  <a:pt x="6350" y="629793"/>
                </a:lnTo>
                <a:lnTo>
                  <a:pt x="543052" y="423291"/>
                </a:lnTo>
                <a:lnTo>
                  <a:pt x="543052" y="12547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17792" y="3098292"/>
            <a:ext cx="2712719" cy="1941575"/>
          </a:xfrm>
          <a:custGeom>
            <a:avLst/>
            <a:gdLst>
              <a:gd name="connsiteX0" fmla="*/ 579119 w 2712719"/>
              <a:gd name="connsiteY0" fmla="*/ 323595 h 1941575"/>
              <a:gd name="connsiteX1" fmla="*/ 902715 w 2712719"/>
              <a:gd name="connsiteY1" fmla="*/ 0 h 1941575"/>
              <a:gd name="connsiteX2" fmla="*/ 934719 w 2712719"/>
              <a:gd name="connsiteY2" fmla="*/ 0 h 1941575"/>
              <a:gd name="connsiteX3" fmla="*/ 934719 w 2712719"/>
              <a:gd name="connsiteY3" fmla="*/ 0 h 1941575"/>
              <a:gd name="connsiteX4" fmla="*/ 1468119 w 2712719"/>
              <a:gd name="connsiteY4" fmla="*/ 0 h 1941575"/>
              <a:gd name="connsiteX5" fmla="*/ 2389124 w 2712719"/>
              <a:gd name="connsiteY5" fmla="*/ 0 h 1941575"/>
              <a:gd name="connsiteX6" fmla="*/ 2712719 w 2712719"/>
              <a:gd name="connsiteY6" fmla="*/ 323595 h 1941575"/>
              <a:gd name="connsiteX7" fmla="*/ 2712719 w 2712719"/>
              <a:gd name="connsiteY7" fmla="*/ 323595 h 1941575"/>
              <a:gd name="connsiteX8" fmla="*/ 2712719 w 2712719"/>
              <a:gd name="connsiteY8" fmla="*/ 323595 h 1941575"/>
              <a:gd name="connsiteX9" fmla="*/ 2712719 w 2712719"/>
              <a:gd name="connsiteY9" fmla="*/ 808989 h 1941575"/>
              <a:gd name="connsiteX10" fmla="*/ 2712719 w 2712719"/>
              <a:gd name="connsiteY10" fmla="*/ 1617979 h 1941575"/>
              <a:gd name="connsiteX11" fmla="*/ 2389124 w 2712719"/>
              <a:gd name="connsiteY11" fmla="*/ 1941575 h 1941575"/>
              <a:gd name="connsiteX12" fmla="*/ 1468119 w 2712719"/>
              <a:gd name="connsiteY12" fmla="*/ 1941575 h 1941575"/>
              <a:gd name="connsiteX13" fmla="*/ 934719 w 2712719"/>
              <a:gd name="connsiteY13" fmla="*/ 1941575 h 1941575"/>
              <a:gd name="connsiteX14" fmla="*/ 934719 w 2712719"/>
              <a:gd name="connsiteY14" fmla="*/ 1941575 h 1941575"/>
              <a:gd name="connsiteX15" fmla="*/ 902715 w 2712719"/>
              <a:gd name="connsiteY15" fmla="*/ 1941575 h 1941575"/>
              <a:gd name="connsiteX16" fmla="*/ 579119 w 2712719"/>
              <a:gd name="connsiteY16" fmla="*/ 1617979 h 1941575"/>
              <a:gd name="connsiteX17" fmla="*/ 579119 w 2712719"/>
              <a:gd name="connsiteY17" fmla="*/ 808989 h 1941575"/>
              <a:gd name="connsiteX18" fmla="*/ 0 w 2712719"/>
              <a:gd name="connsiteY18" fmla="*/ 673226 h 1941575"/>
              <a:gd name="connsiteX19" fmla="*/ 579119 w 2712719"/>
              <a:gd name="connsiteY19" fmla="*/ 323595 h 1941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712719" h="1941575">
                <a:moveTo>
                  <a:pt x="579119" y="323595"/>
                </a:moveTo>
                <a:cubicBezTo>
                  <a:pt x="579119" y="144906"/>
                  <a:pt x="724026" y="0"/>
                  <a:pt x="902715" y="0"/>
                </a:cubicBezTo>
                <a:lnTo>
                  <a:pt x="934719" y="0"/>
                </a:lnTo>
                <a:lnTo>
                  <a:pt x="934719" y="0"/>
                </a:lnTo>
                <a:lnTo>
                  <a:pt x="1468119" y="0"/>
                </a:lnTo>
                <a:lnTo>
                  <a:pt x="2389124" y="0"/>
                </a:lnTo>
                <a:cubicBezTo>
                  <a:pt x="2567813" y="0"/>
                  <a:pt x="2712719" y="144906"/>
                  <a:pt x="2712719" y="323595"/>
                </a:cubicBezTo>
                <a:lnTo>
                  <a:pt x="2712719" y="323595"/>
                </a:lnTo>
                <a:lnTo>
                  <a:pt x="2712719" y="323595"/>
                </a:lnTo>
                <a:lnTo>
                  <a:pt x="2712719" y="808989"/>
                </a:lnTo>
                <a:lnTo>
                  <a:pt x="2712719" y="1617979"/>
                </a:lnTo>
                <a:cubicBezTo>
                  <a:pt x="2712719" y="1796668"/>
                  <a:pt x="2567813" y="1941575"/>
                  <a:pt x="2389124" y="1941575"/>
                </a:cubicBezTo>
                <a:lnTo>
                  <a:pt x="1468119" y="1941575"/>
                </a:lnTo>
                <a:lnTo>
                  <a:pt x="934719" y="1941575"/>
                </a:lnTo>
                <a:lnTo>
                  <a:pt x="934719" y="1941575"/>
                </a:lnTo>
                <a:lnTo>
                  <a:pt x="902715" y="1941575"/>
                </a:lnTo>
                <a:cubicBezTo>
                  <a:pt x="724026" y="1941575"/>
                  <a:pt x="579119" y="1796668"/>
                  <a:pt x="579119" y="1617979"/>
                </a:cubicBezTo>
                <a:lnTo>
                  <a:pt x="579119" y="808989"/>
                </a:lnTo>
                <a:lnTo>
                  <a:pt x="0" y="673226"/>
                </a:lnTo>
                <a:lnTo>
                  <a:pt x="579119" y="323595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11442" y="3091942"/>
            <a:ext cx="2725419" cy="1954275"/>
          </a:xfrm>
          <a:custGeom>
            <a:avLst/>
            <a:gdLst>
              <a:gd name="connsiteX0" fmla="*/ 585469 w 2725419"/>
              <a:gd name="connsiteY0" fmla="*/ 329945 h 1954275"/>
              <a:gd name="connsiteX1" fmla="*/ 909065 w 2725419"/>
              <a:gd name="connsiteY1" fmla="*/ 6350 h 1954275"/>
              <a:gd name="connsiteX2" fmla="*/ 941069 w 2725419"/>
              <a:gd name="connsiteY2" fmla="*/ 6350 h 1954275"/>
              <a:gd name="connsiteX3" fmla="*/ 941069 w 2725419"/>
              <a:gd name="connsiteY3" fmla="*/ 6350 h 1954275"/>
              <a:gd name="connsiteX4" fmla="*/ 1474469 w 2725419"/>
              <a:gd name="connsiteY4" fmla="*/ 6350 h 1954275"/>
              <a:gd name="connsiteX5" fmla="*/ 2395474 w 2725419"/>
              <a:gd name="connsiteY5" fmla="*/ 6350 h 1954275"/>
              <a:gd name="connsiteX6" fmla="*/ 2719069 w 2725419"/>
              <a:gd name="connsiteY6" fmla="*/ 329945 h 1954275"/>
              <a:gd name="connsiteX7" fmla="*/ 2719069 w 2725419"/>
              <a:gd name="connsiteY7" fmla="*/ 329945 h 1954275"/>
              <a:gd name="connsiteX8" fmla="*/ 2719069 w 2725419"/>
              <a:gd name="connsiteY8" fmla="*/ 329945 h 1954275"/>
              <a:gd name="connsiteX9" fmla="*/ 2719069 w 2725419"/>
              <a:gd name="connsiteY9" fmla="*/ 815339 h 1954275"/>
              <a:gd name="connsiteX10" fmla="*/ 2719069 w 2725419"/>
              <a:gd name="connsiteY10" fmla="*/ 1624329 h 1954275"/>
              <a:gd name="connsiteX11" fmla="*/ 2395474 w 2725419"/>
              <a:gd name="connsiteY11" fmla="*/ 1947925 h 1954275"/>
              <a:gd name="connsiteX12" fmla="*/ 1474469 w 2725419"/>
              <a:gd name="connsiteY12" fmla="*/ 1947925 h 1954275"/>
              <a:gd name="connsiteX13" fmla="*/ 941069 w 2725419"/>
              <a:gd name="connsiteY13" fmla="*/ 1947925 h 1954275"/>
              <a:gd name="connsiteX14" fmla="*/ 941069 w 2725419"/>
              <a:gd name="connsiteY14" fmla="*/ 1947925 h 1954275"/>
              <a:gd name="connsiteX15" fmla="*/ 909065 w 2725419"/>
              <a:gd name="connsiteY15" fmla="*/ 1947925 h 1954275"/>
              <a:gd name="connsiteX16" fmla="*/ 585469 w 2725419"/>
              <a:gd name="connsiteY16" fmla="*/ 1624329 h 1954275"/>
              <a:gd name="connsiteX17" fmla="*/ 585469 w 2725419"/>
              <a:gd name="connsiteY17" fmla="*/ 815339 h 1954275"/>
              <a:gd name="connsiteX18" fmla="*/ 6350 w 2725419"/>
              <a:gd name="connsiteY18" fmla="*/ 679576 h 1954275"/>
              <a:gd name="connsiteX19" fmla="*/ 585469 w 2725419"/>
              <a:gd name="connsiteY19" fmla="*/ 329945 h 1954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725419" h="1954275">
                <a:moveTo>
                  <a:pt x="585469" y="329945"/>
                </a:moveTo>
                <a:cubicBezTo>
                  <a:pt x="585469" y="151256"/>
                  <a:pt x="730376" y="6350"/>
                  <a:pt x="909065" y="6350"/>
                </a:cubicBezTo>
                <a:lnTo>
                  <a:pt x="941069" y="6350"/>
                </a:lnTo>
                <a:lnTo>
                  <a:pt x="941069" y="6350"/>
                </a:lnTo>
                <a:lnTo>
                  <a:pt x="1474469" y="6350"/>
                </a:lnTo>
                <a:lnTo>
                  <a:pt x="2395474" y="6350"/>
                </a:lnTo>
                <a:cubicBezTo>
                  <a:pt x="2574163" y="6350"/>
                  <a:pt x="2719069" y="151256"/>
                  <a:pt x="2719069" y="329945"/>
                </a:cubicBezTo>
                <a:lnTo>
                  <a:pt x="2719069" y="329945"/>
                </a:lnTo>
                <a:lnTo>
                  <a:pt x="2719069" y="329945"/>
                </a:lnTo>
                <a:lnTo>
                  <a:pt x="2719069" y="815339"/>
                </a:lnTo>
                <a:lnTo>
                  <a:pt x="2719069" y="1624329"/>
                </a:lnTo>
                <a:cubicBezTo>
                  <a:pt x="2719069" y="1803018"/>
                  <a:pt x="2574163" y="1947925"/>
                  <a:pt x="2395474" y="1947925"/>
                </a:cubicBezTo>
                <a:lnTo>
                  <a:pt x="1474469" y="1947925"/>
                </a:lnTo>
                <a:lnTo>
                  <a:pt x="941069" y="1947925"/>
                </a:lnTo>
                <a:lnTo>
                  <a:pt x="941069" y="1947925"/>
                </a:lnTo>
                <a:lnTo>
                  <a:pt x="909065" y="1947925"/>
                </a:lnTo>
                <a:cubicBezTo>
                  <a:pt x="730376" y="1947925"/>
                  <a:pt x="585469" y="1803018"/>
                  <a:pt x="585469" y="1624329"/>
                </a:cubicBezTo>
                <a:lnTo>
                  <a:pt x="585469" y="815339"/>
                </a:lnTo>
                <a:lnTo>
                  <a:pt x="6350" y="679576"/>
                </a:lnTo>
                <a:lnTo>
                  <a:pt x="585469" y="3299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60465" y="4917948"/>
            <a:ext cx="2712846" cy="1374648"/>
          </a:xfrm>
          <a:custGeom>
            <a:avLst/>
            <a:gdLst>
              <a:gd name="connsiteX0" fmla="*/ 579246 w 2712846"/>
              <a:gd name="connsiteY0" fmla="*/ 438658 h 1374648"/>
              <a:gd name="connsiteX1" fmla="*/ 766444 w 2712846"/>
              <a:gd name="connsiteY1" fmla="*/ 251460 h 1374648"/>
              <a:gd name="connsiteX2" fmla="*/ 934846 w 2712846"/>
              <a:gd name="connsiteY2" fmla="*/ 251460 h 1374648"/>
              <a:gd name="connsiteX3" fmla="*/ 934846 w 2712846"/>
              <a:gd name="connsiteY3" fmla="*/ 251460 h 1374648"/>
              <a:gd name="connsiteX4" fmla="*/ 1468246 w 2712846"/>
              <a:gd name="connsiteY4" fmla="*/ 251460 h 1374648"/>
              <a:gd name="connsiteX5" fmla="*/ 2525649 w 2712846"/>
              <a:gd name="connsiteY5" fmla="*/ 251460 h 1374648"/>
              <a:gd name="connsiteX6" fmla="*/ 2712846 w 2712846"/>
              <a:gd name="connsiteY6" fmla="*/ 438658 h 1374648"/>
              <a:gd name="connsiteX7" fmla="*/ 2712846 w 2712846"/>
              <a:gd name="connsiteY7" fmla="*/ 438658 h 1374648"/>
              <a:gd name="connsiteX8" fmla="*/ 2712846 w 2712846"/>
              <a:gd name="connsiteY8" fmla="*/ 438658 h 1374648"/>
              <a:gd name="connsiteX9" fmla="*/ 2712846 w 2712846"/>
              <a:gd name="connsiteY9" fmla="*/ 719455 h 1374648"/>
              <a:gd name="connsiteX10" fmla="*/ 2712846 w 2712846"/>
              <a:gd name="connsiteY10" fmla="*/ 1187450 h 1374648"/>
              <a:gd name="connsiteX11" fmla="*/ 2525649 w 2712846"/>
              <a:gd name="connsiteY11" fmla="*/ 1374648 h 1374648"/>
              <a:gd name="connsiteX12" fmla="*/ 1468246 w 2712846"/>
              <a:gd name="connsiteY12" fmla="*/ 1374648 h 1374648"/>
              <a:gd name="connsiteX13" fmla="*/ 934846 w 2712846"/>
              <a:gd name="connsiteY13" fmla="*/ 1374648 h 1374648"/>
              <a:gd name="connsiteX14" fmla="*/ 934846 w 2712846"/>
              <a:gd name="connsiteY14" fmla="*/ 1374648 h 1374648"/>
              <a:gd name="connsiteX15" fmla="*/ 766444 w 2712846"/>
              <a:gd name="connsiteY15" fmla="*/ 1374648 h 1374648"/>
              <a:gd name="connsiteX16" fmla="*/ 579246 w 2712846"/>
              <a:gd name="connsiteY16" fmla="*/ 1187450 h 1374648"/>
              <a:gd name="connsiteX17" fmla="*/ 579246 w 2712846"/>
              <a:gd name="connsiteY17" fmla="*/ 719455 h 1374648"/>
              <a:gd name="connsiteX18" fmla="*/ 0 w 2712846"/>
              <a:gd name="connsiteY18" fmla="*/ 0 h 1374648"/>
              <a:gd name="connsiteX19" fmla="*/ 579246 w 2712846"/>
              <a:gd name="connsiteY19" fmla="*/ 438658 h 1374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712846" h="1374648">
                <a:moveTo>
                  <a:pt x="579246" y="438658"/>
                </a:moveTo>
                <a:cubicBezTo>
                  <a:pt x="579246" y="335280"/>
                  <a:pt x="663066" y="251460"/>
                  <a:pt x="766444" y="251460"/>
                </a:cubicBezTo>
                <a:lnTo>
                  <a:pt x="934846" y="251460"/>
                </a:lnTo>
                <a:lnTo>
                  <a:pt x="934846" y="251460"/>
                </a:lnTo>
                <a:lnTo>
                  <a:pt x="1468246" y="251460"/>
                </a:lnTo>
                <a:lnTo>
                  <a:pt x="2525649" y="251460"/>
                </a:lnTo>
                <a:cubicBezTo>
                  <a:pt x="2629027" y="251460"/>
                  <a:pt x="2712846" y="335280"/>
                  <a:pt x="2712846" y="438658"/>
                </a:cubicBezTo>
                <a:lnTo>
                  <a:pt x="2712846" y="438658"/>
                </a:lnTo>
                <a:lnTo>
                  <a:pt x="2712846" y="438658"/>
                </a:lnTo>
                <a:lnTo>
                  <a:pt x="2712846" y="719455"/>
                </a:lnTo>
                <a:lnTo>
                  <a:pt x="2712846" y="1187450"/>
                </a:lnTo>
                <a:cubicBezTo>
                  <a:pt x="2712846" y="1290841"/>
                  <a:pt x="2629027" y="1374648"/>
                  <a:pt x="2525649" y="1374648"/>
                </a:cubicBezTo>
                <a:lnTo>
                  <a:pt x="1468246" y="1374648"/>
                </a:lnTo>
                <a:lnTo>
                  <a:pt x="934846" y="1374648"/>
                </a:lnTo>
                <a:lnTo>
                  <a:pt x="934846" y="1374648"/>
                </a:lnTo>
                <a:lnTo>
                  <a:pt x="766444" y="1374648"/>
                </a:lnTo>
                <a:cubicBezTo>
                  <a:pt x="663066" y="1374648"/>
                  <a:pt x="579246" y="1290841"/>
                  <a:pt x="579246" y="1187450"/>
                </a:cubicBezTo>
                <a:lnTo>
                  <a:pt x="579246" y="719455"/>
                </a:lnTo>
                <a:lnTo>
                  <a:pt x="0" y="0"/>
                </a:lnTo>
                <a:lnTo>
                  <a:pt x="579246" y="438658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54115" y="4911598"/>
            <a:ext cx="2725546" cy="1387348"/>
          </a:xfrm>
          <a:custGeom>
            <a:avLst/>
            <a:gdLst>
              <a:gd name="connsiteX0" fmla="*/ 585596 w 2725546"/>
              <a:gd name="connsiteY0" fmla="*/ 445008 h 1387348"/>
              <a:gd name="connsiteX1" fmla="*/ 772794 w 2725546"/>
              <a:gd name="connsiteY1" fmla="*/ 257810 h 1387348"/>
              <a:gd name="connsiteX2" fmla="*/ 941196 w 2725546"/>
              <a:gd name="connsiteY2" fmla="*/ 257810 h 1387348"/>
              <a:gd name="connsiteX3" fmla="*/ 941196 w 2725546"/>
              <a:gd name="connsiteY3" fmla="*/ 257810 h 1387348"/>
              <a:gd name="connsiteX4" fmla="*/ 1474596 w 2725546"/>
              <a:gd name="connsiteY4" fmla="*/ 257810 h 1387348"/>
              <a:gd name="connsiteX5" fmla="*/ 2531999 w 2725546"/>
              <a:gd name="connsiteY5" fmla="*/ 257810 h 1387348"/>
              <a:gd name="connsiteX6" fmla="*/ 2719196 w 2725546"/>
              <a:gd name="connsiteY6" fmla="*/ 445008 h 1387348"/>
              <a:gd name="connsiteX7" fmla="*/ 2719196 w 2725546"/>
              <a:gd name="connsiteY7" fmla="*/ 445008 h 1387348"/>
              <a:gd name="connsiteX8" fmla="*/ 2719196 w 2725546"/>
              <a:gd name="connsiteY8" fmla="*/ 445008 h 1387348"/>
              <a:gd name="connsiteX9" fmla="*/ 2719196 w 2725546"/>
              <a:gd name="connsiteY9" fmla="*/ 725805 h 1387348"/>
              <a:gd name="connsiteX10" fmla="*/ 2719196 w 2725546"/>
              <a:gd name="connsiteY10" fmla="*/ 1193800 h 1387348"/>
              <a:gd name="connsiteX11" fmla="*/ 2531999 w 2725546"/>
              <a:gd name="connsiteY11" fmla="*/ 1380998 h 1387348"/>
              <a:gd name="connsiteX12" fmla="*/ 1474596 w 2725546"/>
              <a:gd name="connsiteY12" fmla="*/ 1380998 h 1387348"/>
              <a:gd name="connsiteX13" fmla="*/ 941196 w 2725546"/>
              <a:gd name="connsiteY13" fmla="*/ 1380998 h 1387348"/>
              <a:gd name="connsiteX14" fmla="*/ 941196 w 2725546"/>
              <a:gd name="connsiteY14" fmla="*/ 1380998 h 1387348"/>
              <a:gd name="connsiteX15" fmla="*/ 772794 w 2725546"/>
              <a:gd name="connsiteY15" fmla="*/ 1380998 h 1387348"/>
              <a:gd name="connsiteX16" fmla="*/ 585596 w 2725546"/>
              <a:gd name="connsiteY16" fmla="*/ 1193800 h 1387348"/>
              <a:gd name="connsiteX17" fmla="*/ 585596 w 2725546"/>
              <a:gd name="connsiteY17" fmla="*/ 725805 h 1387348"/>
              <a:gd name="connsiteX18" fmla="*/ 6350 w 2725546"/>
              <a:gd name="connsiteY18" fmla="*/ 6350 h 1387348"/>
              <a:gd name="connsiteX19" fmla="*/ 585596 w 2725546"/>
              <a:gd name="connsiteY19" fmla="*/ 445008 h 1387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725546" h="1387348">
                <a:moveTo>
                  <a:pt x="585596" y="445008"/>
                </a:moveTo>
                <a:cubicBezTo>
                  <a:pt x="585596" y="341630"/>
                  <a:pt x="669416" y="257810"/>
                  <a:pt x="772794" y="257810"/>
                </a:cubicBezTo>
                <a:lnTo>
                  <a:pt x="941196" y="257810"/>
                </a:lnTo>
                <a:lnTo>
                  <a:pt x="941196" y="257810"/>
                </a:lnTo>
                <a:lnTo>
                  <a:pt x="1474596" y="257810"/>
                </a:lnTo>
                <a:lnTo>
                  <a:pt x="2531999" y="257810"/>
                </a:lnTo>
                <a:cubicBezTo>
                  <a:pt x="2635377" y="257810"/>
                  <a:pt x="2719196" y="341630"/>
                  <a:pt x="2719196" y="445008"/>
                </a:cubicBezTo>
                <a:lnTo>
                  <a:pt x="2719196" y="445008"/>
                </a:lnTo>
                <a:lnTo>
                  <a:pt x="2719196" y="445008"/>
                </a:lnTo>
                <a:lnTo>
                  <a:pt x="2719196" y="725805"/>
                </a:lnTo>
                <a:lnTo>
                  <a:pt x="2719196" y="1193800"/>
                </a:lnTo>
                <a:cubicBezTo>
                  <a:pt x="2719196" y="1297191"/>
                  <a:pt x="2635377" y="1380998"/>
                  <a:pt x="2531999" y="1380998"/>
                </a:cubicBezTo>
                <a:lnTo>
                  <a:pt x="1474596" y="1380998"/>
                </a:lnTo>
                <a:lnTo>
                  <a:pt x="941196" y="1380998"/>
                </a:lnTo>
                <a:lnTo>
                  <a:pt x="941196" y="1380998"/>
                </a:lnTo>
                <a:lnTo>
                  <a:pt x="772794" y="1380998"/>
                </a:lnTo>
                <a:cubicBezTo>
                  <a:pt x="669416" y="1380998"/>
                  <a:pt x="585596" y="1297191"/>
                  <a:pt x="585596" y="1193800"/>
                </a:cubicBezTo>
                <a:lnTo>
                  <a:pt x="585596" y="725805"/>
                </a:lnTo>
                <a:lnTo>
                  <a:pt x="6350" y="6350"/>
                </a:lnTo>
                <a:lnTo>
                  <a:pt x="585596" y="44500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77112" y="5373624"/>
            <a:ext cx="3418713" cy="918972"/>
          </a:xfrm>
          <a:custGeom>
            <a:avLst/>
            <a:gdLst>
              <a:gd name="connsiteX0" fmla="*/ 0 w 3418713"/>
              <a:gd name="connsiteY0" fmla="*/ 153161 h 918972"/>
              <a:gd name="connsiteX1" fmla="*/ 153162 w 3418713"/>
              <a:gd name="connsiteY1" fmla="*/ 0 h 918972"/>
              <a:gd name="connsiteX2" fmla="*/ 1244600 w 3418713"/>
              <a:gd name="connsiteY2" fmla="*/ 0 h 918972"/>
              <a:gd name="connsiteX3" fmla="*/ 1244600 w 3418713"/>
              <a:gd name="connsiteY3" fmla="*/ 0 h 918972"/>
              <a:gd name="connsiteX4" fmla="*/ 1778000 w 3418713"/>
              <a:gd name="connsiteY4" fmla="*/ 0 h 918972"/>
              <a:gd name="connsiteX5" fmla="*/ 1980438 w 3418713"/>
              <a:gd name="connsiteY5" fmla="*/ 0 h 918972"/>
              <a:gd name="connsiteX6" fmla="*/ 2133600 w 3418713"/>
              <a:gd name="connsiteY6" fmla="*/ 153161 h 918972"/>
              <a:gd name="connsiteX7" fmla="*/ 2133600 w 3418713"/>
              <a:gd name="connsiteY7" fmla="*/ 153161 h 918972"/>
              <a:gd name="connsiteX8" fmla="*/ 3418713 w 3418713"/>
              <a:gd name="connsiteY8" fmla="*/ 151765 h 918972"/>
              <a:gd name="connsiteX9" fmla="*/ 2133600 w 3418713"/>
              <a:gd name="connsiteY9" fmla="*/ 382904 h 918972"/>
              <a:gd name="connsiteX10" fmla="*/ 2133600 w 3418713"/>
              <a:gd name="connsiteY10" fmla="*/ 765810 h 918972"/>
              <a:gd name="connsiteX11" fmla="*/ 1980438 w 3418713"/>
              <a:gd name="connsiteY11" fmla="*/ 918972 h 918972"/>
              <a:gd name="connsiteX12" fmla="*/ 1778000 w 3418713"/>
              <a:gd name="connsiteY12" fmla="*/ 918972 h 918972"/>
              <a:gd name="connsiteX13" fmla="*/ 1244600 w 3418713"/>
              <a:gd name="connsiteY13" fmla="*/ 918972 h 918972"/>
              <a:gd name="connsiteX14" fmla="*/ 1244600 w 3418713"/>
              <a:gd name="connsiteY14" fmla="*/ 918972 h 918972"/>
              <a:gd name="connsiteX15" fmla="*/ 153162 w 3418713"/>
              <a:gd name="connsiteY15" fmla="*/ 918972 h 918972"/>
              <a:gd name="connsiteX16" fmla="*/ 0 w 3418713"/>
              <a:gd name="connsiteY16" fmla="*/ 765810 h 918972"/>
              <a:gd name="connsiteX17" fmla="*/ 0 w 3418713"/>
              <a:gd name="connsiteY17" fmla="*/ 382904 h 918972"/>
              <a:gd name="connsiteX18" fmla="*/ 0 w 3418713"/>
              <a:gd name="connsiteY18" fmla="*/ 153161 h 918972"/>
              <a:gd name="connsiteX19" fmla="*/ 0 w 3418713"/>
              <a:gd name="connsiteY19" fmla="*/ 153161 h 918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418713" h="918972">
                <a:moveTo>
                  <a:pt x="0" y="153161"/>
                </a:moveTo>
                <a:cubicBezTo>
                  <a:pt x="0" y="68579"/>
                  <a:pt x="68580" y="0"/>
                  <a:pt x="153162" y="0"/>
                </a:cubicBezTo>
                <a:lnTo>
                  <a:pt x="1244600" y="0"/>
                </a:lnTo>
                <a:lnTo>
                  <a:pt x="1244600" y="0"/>
                </a:lnTo>
                <a:lnTo>
                  <a:pt x="1778000" y="0"/>
                </a:lnTo>
                <a:lnTo>
                  <a:pt x="1980438" y="0"/>
                </a:lnTo>
                <a:cubicBezTo>
                  <a:pt x="2065020" y="0"/>
                  <a:pt x="2133600" y="68579"/>
                  <a:pt x="2133600" y="153161"/>
                </a:cubicBezTo>
                <a:lnTo>
                  <a:pt x="2133600" y="153161"/>
                </a:lnTo>
                <a:lnTo>
                  <a:pt x="3418713" y="151765"/>
                </a:lnTo>
                <a:lnTo>
                  <a:pt x="2133600" y="382904"/>
                </a:lnTo>
                <a:lnTo>
                  <a:pt x="2133600" y="765810"/>
                </a:lnTo>
                <a:cubicBezTo>
                  <a:pt x="2133600" y="850391"/>
                  <a:pt x="2065020" y="918972"/>
                  <a:pt x="1980438" y="918972"/>
                </a:cubicBezTo>
                <a:lnTo>
                  <a:pt x="1778000" y="918972"/>
                </a:lnTo>
                <a:lnTo>
                  <a:pt x="1244600" y="918972"/>
                </a:lnTo>
                <a:lnTo>
                  <a:pt x="1244600" y="918972"/>
                </a:lnTo>
                <a:lnTo>
                  <a:pt x="153162" y="918972"/>
                </a:lnTo>
                <a:cubicBezTo>
                  <a:pt x="68580" y="918972"/>
                  <a:pt x="0" y="850391"/>
                  <a:pt x="0" y="765810"/>
                </a:cubicBezTo>
                <a:lnTo>
                  <a:pt x="0" y="382904"/>
                </a:lnTo>
                <a:lnTo>
                  <a:pt x="0" y="153161"/>
                </a:lnTo>
                <a:lnTo>
                  <a:pt x="0" y="153161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70762" y="5367274"/>
            <a:ext cx="3431413" cy="931672"/>
          </a:xfrm>
          <a:custGeom>
            <a:avLst/>
            <a:gdLst>
              <a:gd name="connsiteX0" fmla="*/ 6350 w 3431413"/>
              <a:gd name="connsiteY0" fmla="*/ 159511 h 931672"/>
              <a:gd name="connsiteX1" fmla="*/ 159512 w 3431413"/>
              <a:gd name="connsiteY1" fmla="*/ 6350 h 931672"/>
              <a:gd name="connsiteX2" fmla="*/ 1250950 w 3431413"/>
              <a:gd name="connsiteY2" fmla="*/ 6350 h 931672"/>
              <a:gd name="connsiteX3" fmla="*/ 1250950 w 3431413"/>
              <a:gd name="connsiteY3" fmla="*/ 6350 h 931672"/>
              <a:gd name="connsiteX4" fmla="*/ 1784350 w 3431413"/>
              <a:gd name="connsiteY4" fmla="*/ 6350 h 931672"/>
              <a:gd name="connsiteX5" fmla="*/ 1986788 w 3431413"/>
              <a:gd name="connsiteY5" fmla="*/ 6350 h 931672"/>
              <a:gd name="connsiteX6" fmla="*/ 2139950 w 3431413"/>
              <a:gd name="connsiteY6" fmla="*/ 159511 h 931672"/>
              <a:gd name="connsiteX7" fmla="*/ 2139950 w 3431413"/>
              <a:gd name="connsiteY7" fmla="*/ 159511 h 931672"/>
              <a:gd name="connsiteX8" fmla="*/ 3425063 w 3431413"/>
              <a:gd name="connsiteY8" fmla="*/ 158115 h 931672"/>
              <a:gd name="connsiteX9" fmla="*/ 2139950 w 3431413"/>
              <a:gd name="connsiteY9" fmla="*/ 389254 h 931672"/>
              <a:gd name="connsiteX10" fmla="*/ 2139950 w 3431413"/>
              <a:gd name="connsiteY10" fmla="*/ 772160 h 931672"/>
              <a:gd name="connsiteX11" fmla="*/ 1986788 w 3431413"/>
              <a:gd name="connsiteY11" fmla="*/ 925322 h 931672"/>
              <a:gd name="connsiteX12" fmla="*/ 1784350 w 3431413"/>
              <a:gd name="connsiteY12" fmla="*/ 925322 h 931672"/>
              <a:gd name="connsiteX13" fmla="*/ 1250950 w 3431413"/>
              <a:gd name="connsiteY13" fmla="*/ 925322 h 931672"/>
              <a:gd name="connsiteX14" fmla="*/ 1250950 w 3431413"/>
              <a:gd name="connsiteY14" fmla="*/ 925322 h 931672"/>
              <a:gd name="connsiteX15" fmla="*/ 159512 w 3431413"/>
              <a:gd name="connsiteY15" fmla="*/ 925322 h 931672"/>
              <a:gd name="connsiteX16" fmla="*/ 6350 w 3431413"/>
              <a:gd name="connsiteY16" fmla="*/ 772160 h 931672"/>
              <a:gd name="connsiteX17" fmla="*/ 6350 w 3431413"/>
              <a:gd name="connsiteY17" fmla="*/ 389254 h 931672"/>
              <a:gd name="connsiteX18" fmla="*/ 6350 w 3431413"/>
              <a:gd name="connsiteY18" fmla="*/ 159511 h 931672"/>
              <a:gd name="connsiteX19" fmla="*/ 6350 w 3431413"/>
              <a:gd name="connsiteY19" fmla="*/ 159511 h 931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431413" h="931672">
                <a:moveTo>
                  <a:pt x="6350" y="159511"/>
                </a:moveTo>
                <a:cubicBezTo>
                  <a:pt x="6350" y="74929"/>
                  <a:pt x="74930" y="6350"/>
                  <a:pt x="159512" y="6350"/>
                </a:cubicBezTo>
                <a:lnTo>
                  <a:pt x="1250950" y="6350"/>
                </a:lnTo>
                <a:lnTo>
                  <a:pt x="1250950" y="6350"/>
                </a:lnTo>
                <a:lnTo>
                  <a:pt x="1784350" y="6350"/>
                </a:lnTo>
                <a:lnTo>
                  <a:pt x="1986788" y="6350"/>
                </a:lnTo>
                <a:cubicBezTo>
                  <a:pt x="2071370" y="6350"/>
                  <a:pt x="2139950" y="74929"/>
                  <a:pt x="2139950" y="159511"/>
                </a:cubicBezTo>
                <a:lnTo>
                  <a:pt x="2139950" y="159511"/>
                </a:lnTo>
                <a:lnTo>
                  <a:pt x="3425063" y="158115"/>
                </a:lnTo>
                <a:lnTo>
                  <a:pt x="2139950" y="389254"/>
                </a:lnTo>
                <a:lnTo>
                  <a:pt x="2139950" y="772160"/>
                </a:lnTo>
                <a:cubicBezTo>
                  <a:pt x="2139950" y="856741"/>
                  <a:pt x="2071370" y="925322"/>
                  <a:pt x="1986788" y="925322"/>
                </a:cubicBezTo>
                <a:lnTo>
                  <a:pt x="1784350" y="925322"/>
                </a:lnTo>
                <a:lnTo>
                  <a:pt x="1250950" y="925322"/>
                </a:lnTo>
                <a:lnTo>
                  <a:pt x="1250950" y="925322"/>
                </a:lnTo>
                <a:lnTo>
                  <a:pt x="159512" y="925322"/>
                </a:lnTo>
                <a:cubicBezTo>
                  <a:pt x="74930" y="925322"/>
                  <a:pt x="6350" y="856741"/>
                  <a:pt x="6350" y="772160"/>
                </a:cubicBezTo>
                <a:lnTo>
                  <a:pt x="6350" y="389254"/>
                </a:lnTo>
                <a:lnTo>
                  <a:pt x="6350" y="159511"/>
                </a:lnTo>
                <a:lnTo>
                  <a:pt x="6350" y="15951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3400" y="4052315"/>
            <a:ext cx="3131566" cy="918972"/>
          </a:xfrm>
          <a:custGeom>
            <a:avLst/>
            <a:gdLst>
              <a:gd name="connsiteX0" fmla="*/ 0 w 3131566"/>
              <a:gd name="connsiteY0" fmla="*/ 153162 h 918972"/>
              <a:gd name="connsiteX1" fmla="*/ 153162 w 3131566"/>
              <a:gd name="connsiteY1" fmla="*/ 0 h 918972"/>
              <a:gd name="connsiteX2" fmla="*/ 1244600 w 3131566"/>
              <a:gd name="connsiteY2" fmla="*/ 0 h 918972"/>
              <a:gd name="connsiteX3" fmla="*/ 1244600 w 3131566"/>
              <a:gd name="connsiteY3" fmla="*/ 0 h 918972"/>
              <a:gd name="connsiteX4" fmla="*/ 1778000 w 3131566"/>
              <a:gd name="connsiteY4" fmla="*/ 0 h 918972"/>
              <a:gd name="connsiteX5" fmla="*/ 1980438 w 3131566"/>
              <a:gd name="connsiteY5" fmla="*/ 0 h 918972"/>
              <a:gd name="connsiteX6" fmla="*/ 2133600 w 3131566"/>
              <a:gd name="connsiteY6" fmla="*/ 153162 h 918972"/>
              <a:gd name="connsiteX7" fmla="*/ 2133600 w 3131566"/>
              <a:gd name="connsiteY7" fmla="*/ 536067 h 918972"/>
              <a:gd name="connsiteX8" fmla="*/ 3131565 w 3131566"/>
              <a:gd name="connsiteY8" fmla="*/ 821309 h 918972"/>
              <a:gd name="connsiteX9" fmla="*/ 2133600 w 3131566"/>
              <a:gd name="connsiteY9" fmla="*/ 765810 h 918972"/>
              <a:gd name="connsiteX10" fmla="*/ 2133600 w 3131566"/>
              <a:gd name="connsiteY10" fmla="*/ 765810 h 918972"/>
              <a:gd name="connsiteX11" fmla="*/ 1980438 w 3131566"/>
              <a:gd name="connsiteY11" fmla="*/ 918972 h 918972"/>
              <a:gd name="connsiteX12" fmla="*/ 1778000 w 3131566"/>
              <a:gd name="connsiteY12" fmla="*/ 918972 h 918972"/>
              <a:gd name="connsiteX13" fmla="*/ 1244600 w 3131566"/>
              <a:gd name="connsiteY13" fmla="*/ 918972 h 918972"/>
              <a:gd name="connsiteX14" fmla="*/ 1244600 w 3131566"/>
              <a:gd name="connsiteY14" fmla="*/ 918972 h 918972"/>
              <a:gd name="connsiteX15" fmla="*/ 153162 w 3131566"/>
              <a:gd name="connsiteY15" fmla="*/ 918972 h 918972"/>
              <a:gd name="connsiteX16" fmla="*/ 0 w 3131566"/>
              <a:gd name="connsiteY16" fmla="*/ 765810 h 918972"/>
              <a:gd name="connsiteX17" fmla="*/ 0 w 3131566"/>
              <a:gd name="connsiteY17" fmla="*/ 765810 h 918972"/>
              <a:gd name="connsiteX18" fmla="*/ 0 w 3131566"/>
              <a:gd name="connsiteY18" fmla="*/ 536067 h 918972"/>
              <a:gd name="connsiteX19" fmla="*/ 0 w 3131566"/>
              <a:gd name="connsiteY19" fmla="*/ 536067 h 918972"/>
              <a:gd name="connsiteX20" fmla="*/ 0 w 3131566"/>
              <a:gd name="connsiteY20" fmla="*/ 153162 h 918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131566" h="918972">
                <a:moveTo>
                  <a:pt x="0" y="153162"/>
                </a:moveTo>
                <a:cubicBezTo>
                  <a:pt x="0" y="68580"/>
                  <a:pt x="68580" y="0"/>
                  <a:pt x="153162" y="0"/>
                </a:cubicBezTo>
                <a:lnTo>
                  <a:pt x="1244600" y="0"/>
                </a:lnTo>
                <a:lnTo>
                  <a:pt x="1244600" y="0"/>
                </a:lnTo>
                <a:lnTo>
                  <a:pt x="1778000" y="0"/>
                </a:lnTo>
                <a:lnTo>
                  <a:pt x="1980438" y="0"/>
                </a:lnTo>
                <a:cubicBezTo>
                  <a:pt x="2065020" y="0"/>
                  <a:pt x="2133600" y="68580"/>
                  <a:pt x="2133600" y="153162"/>
                </a:cubicBezTo>
                <a:lnTo>
                  <a:pt x="2133600" y="536067"/>
                </a:lnTo>
                <a:lnTo>
                  <a:pt x="3131565" y="821309"/>
                </a:lnTo>
                <a:lnTo>
                  <a:pt x="2133600" y="765810"/>
                </a:lnTo>
                <a:lnTo>
                  <a:pt x="2133600" y="765810"/>
                </a:lnTo>
                <a:cubicBezTo>
                  <a:pt x="2133600" y="850392"/>
                  <a:pt x="2065020" y="918972"/>
                  <a:pt x="1980438" y="918972"/>
                </a:cubicBezTo>
                <a:lnTo>
                  <a:pt x="1778000" y="918972"/>
                </a:lnTo>
                <a:lnTo>
                  <a:pt x="1244600" y="918972"/>
                </a:lnTo>
                <a:lnTo>
                  <a:pt x="1244600" y="918972"/>
                </a:lnTo>
                <a:lnTo>
                  <a:pt x="153162" y="918972"/>
                </a:lnTo>
                <a:cubicBezTo>
                  <a:pt x="68580" y="918972"/>
                  <a:pt x="0" y="850392"/>
                  <a:pt x="0" y="765810"/>
                </a:cubicBezTo>
                <a:lnTo>
                  <a:pt x="0" y="765810"/>
                </a:lnTo>
                <a:lnTo>
                  <a:pt x="0" y="536067"/>
                </a:lnTo>
                <a:lnTo>
                  <a:pt x="0" y="536067"/>
                </a:lnTo>
                <a:lnTo>
                  <a:pt x="0" y="153162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7050" y="4045965"/>
            <a:ext cx="3144266" cy="931672"/>
          </a:xfrm>
          <a:custGeom>
            <a:avLst/>
            <a:gdLst>
              <a:gd name="connsiteX0" fmla="*/ 6350 w 3144266"/>
              <a:gd name="connsiteY0" fmla="*/ 159512 h 931672"/>
              <a:gd name="connsiteX1" fmla="*/ 159512 w 3144266"/>
              <a:gd name="connsiteY1" fmla="*/ 6350 h 931672"/>
              <a:gd name="connsiteX2" fmla="*/ 1250950 w 3144266"/>
              <a:gd name="connsiteY2" fmla="*/ 6350 h 931672"/>
              <a:gd name="connsiteX3" fmla="*/ 1250950 w 3144266"/>
              <a:gd name="connsiteY3" fmla="*/ 6350 h 931672"/>
              <a:gd name="connsiteX4" fmla="*/ 1784350 w 3144266"/>
              <a:gd name="connsiteY4" fmla="*/ 6350 h 931672"/>
              <a:gd name="connsiteX5" fmla="*/ 1986788 w 3144266"/>
              <a:gd name="connsiteY5" fmla="*/ 6350 h 931672"/>
              <a:gd name="connsiteX6" fmla="*/ 2139950 w 3144266"/>
              <a:gd name="connsiteY6" fmla="*/ 159512 h 931672"/>
              <a:gd name="connsiteX7" fmla="*/ 2139950 w 3144266"/>
              <a:gd name="connsiteY7" fmla="*/ 542417 h 931672"/>
              <a:gd name="connsiteX8" fmla="*/ 3137915 w 3144266"/>
              <a:gd name="connsiteY8" fmla="*/ 827659 h 931672"/>
              <a:gd name="connsiteX9" fmla="*/ 2139950 w 3144266"/>
              <a:gd name="connsiteY9" fmla="*/ 772160 h 931672"/>
              <a:gd name="connsiteX10" fmla="*/ 2139950 w 3144266"/>
              <a:gd name="connsiteY10" fmla="*/ 772160 h 931672"/>
              <a:gd name="connsiteX11" fmla="*/ 1986788 w 3144266"/>
              <a:gd name="connsiteY11" fmla="*/ 925322 h 931672"/>
              <a:gd name="connsiteX12" fmla="*/ 1784350 w 3144266"/>
              <a:gd name="connsiteY12" fmla="*/ 925322 h 931672"/>
              <a:gd name="connsiteX13" fmla="*/ 1250950 w 3144266"/>
              <a:gd name="connsiteY13" fmla="*/ 925322 h 931672"/>
              <a:gd name="connsiteX14" fmla="*/ 1250950 w 3144266"/>
              <a:gd name="connsiteY14" fmla="*/ 925322 h 931672"/>
              <a:gd name="connsiteX15" fmla="*/ 159512 w 3144266"/>
              <a:gd name="connsiteY15" fmla="*/ 925322 h 931672"/>
              <a:gd name="connsiteX16" fmla="*/ 6350 w 3144266"/>
              <a:gd name="connsiteY16" fmla="*/ 772160 h 931672"/>
              <a:gd name="connsiteX17" fmla="*/ 6350 w 3144266"/>
              <a:gd name="connsiteY17" fmla="*/ 772160 h 931672"/>
              <a:gd name="connsiteX18" fmla="*/ 6350 w 3144266"/>
              <a:gd name="connsiteY18" fmla="*/ 542417 h 931672"/>
              <a:gd name="connsiteX19" fmla="*/ 6350 w 3144266"/>
              <a:gd name="connsiteY19" fmla="*/ 542417 h 931672"/>
              <a:gd name="connsiteX20" fmla="*/ 6350 w 3144266"/>
              <a:gd name="connsiteY20" fmla="*/ 159512 h 931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144266" h="931672">
                <a:moveTo>
                  <a:pt x="6350" y="159512"/>
                </a:moveTo>
                <a:cubicBezTo>
                  <a:pt x="6350" y="74930"/>
                  <a:pt x="74930" y="6350"/>
                  <a:pt x="159512" y="6350"/>
                </a:cubicBezTo>
                <a:lnTo>
                  <a:pt x="1250950" y="6350"/>
                </a:lnTo>
                <a:lnTo>
                  <a:pt x="1250950" y="6350"/>
                </a:lnTo>
                <a:lnTo>
                  <a:pt x="1784350" y="6350"/>
                </a:lnTo>
                <a:lnTo>
                  <a:pt x="1986788" y="6350"/>
                </a:lnTo>
                <a:cubicBezTo>
                  <a:pt x="2071370" y="6350"/>
                  <a:pt x="2139950" y="74930"/>
                  <a:pt x="2139950" y="159512"/>
                </a:cubicBezTo>
                <a:lnTo>
                  <a:pt x="2139950" y="542417"/>
                </a:lnTo>
                <a:lnTo>
                  <a:pt x="3137915" y="827659"/>
                </a:lnTo>
                <a:lnTo>
                  <a:pt x="2139950" y="772160"/>
                </a:lnTo>
                <a:lnTo>
                  <a:pt x="2139950" y="772160"/>
                </a:lnTo>
                <a:cubicBezTo>
                  <a:pt x="2139950" y="856742"/>
                  <a:pt x="2071370" y="925322"/>
                  <a:pt x="1986788" y="925322"/>
                </a:cubicBezTo>
                <a:lnTo>
                  <a:pt x="1784350" y="925322"/>
                </a:lnTo>
                <a:lnTo>
                  <a:pt x="1250950" y="925322"/>
                </a:lnTo>
                <a:lnTo>
                  <a:pt x="1250950" y="925322"/>
                </a:lnTo>
                <a:lnTo>
                  <a:pt x="159512" y="925322"/>
                </a:lnTo>
                <a:cubicBezTo>
                  <a:pt x="74930" y="925322"/>
                  <a:pt x="6350" y="856742"/>
                  <a:pt x="6350" y="772160"/>
                </a:cubicBezTo>
                <a:lnTo>
                  <a:pt x="6350" y="772160"/>
                </a:lnTo>
                <a:lnTo>
                  <a:pt x="6350" y="542417"/>
                </a:lnTo>
                <a:lnTo>
                  <a:pt x="6350" y="542417"/>
                </a:lnTo>
                <a:lnTo>
                  <a:pt x="6350" y="15951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3712" y="2322576"/>
            <a:ext cx="2642489" cy="1355217"/>
          </a:xfrm>
          <a:custGeom>
            <a:avLst/>
            <a:gdLst>
              <a:gd name="connsiteX0" fmla="*/ 0 w 2642489"/>
              <a:gd name="connsiteY0" fmla="*/ 221233 h 1355217"/>
              <a:gd name="connsiteX1" fmla="*/ 221234 w 2642489"/>
              <a:gd name="connsiteY1" fmla="*/ 0 h 1355217"/>
              <a:gd name="connsiteX2" fmla="*/ 1244600 w 2642489"/>
              <a:gd name="connsiteY2" fmla="*/ 0 h 1355217"/>
              <a:gd name="connsiteX3" fmla="*/ 1244600 w 2642489"/>
              <a:gd name="connsiteY3" fmla="*/ 0 h 1355217"/>
              <a:gd name="connsiteX4" fmla="*/ 1778000 w 2642489"/>
              <a:gd name="connsiteY4" fmla="*/ 0 h 1355217"/>
              <a:gd name="connsiteX5" fmla="*/ 1912366 w 2642489"/>
              <a:gd name="connsiteY5" fmla="*/ 0 h 1355217"/>
              <a:gd name="connsiteX6" fmla="*/ 2133600 w 2642489"/>
              <a:gd name="connsiteY6" fmla="*/ 221233 h 1355217"/>
              <a:gd name="connsiteX7" fmla="*/ 2133600 w 2642489"/>
              <a:gd name="connsiteY7" fmla="*/ 774319 h 1355217"/>
              <a:gd name="connsiteX8" fmla="*/ 2642489 w 2642489"/>
              <a:gd name="connsiteY8" fmla="*/ 1355216 h 1355217"/>
              <a:gd name="connsiteX9" fmla="*/ 2133600 w 2642489"/>
              <a:gd name="connsiteY9" fmla="*/ 1106170 h 1355217"/>
              <a:gd name="connsiteX10" fmla="*/ 2133600 w 2642489"/>
              <a:gd name="connsiteY10" fmla="*/ 1106170 h 1355217"/>
              <a:gd name="connsiteX11" fmla="*/ 1912366 w 2642489"/>
              <a:gd name="connsiteY11" fmla="*/ 1327403 h 1355217"/>
              <a:gd name="connsiteX12" fmla="*/ 1778000 w 2642489"/>
              <a:gd name="connsiteY12" fmla="*/ 1327403 h 1355217"/>
              <a:gd name="connsiteX13" fmla="*/ 1244600 w 2642489"/>
              <a:gd name="connsiteY13" fmla="*/ 1327403 h 1355217"/>
              <a:gd name="connsiteX14" fmla="*/ 1244600 w 2642489"/>
              <a:gd name="connsiteY14" fmla="*/ 1327403 h 1355217"/>
              <a:gd name="connsiteX15" fmla="*/ 221234 w 2642489"/>
              <a:gd name="connsiteY15" fmla="*/ 1327403 h 1355217"/>
              <a:gd name="connsiteX16" fmla="*/ 0 w 2642489"/>
              <a:gd name="connsiteY16" fmla="*/ 1106170 h 1355217"/>
              <a:gd name="connsiteX17" fmla="*/ 0 w 2642489"/>
              <a:gd name="connsiteY17" fmla="*/ 1106170 h 1355217"/>
              <a:gd name="connsiteX18" fmla="*/ 0 w 2642489"/>
              <a:gd name="connsiteY18" fmla="*/ 774319 h 1355217"/>
              <a:gd name="connsiteX19" fmla="*/ 0 w 2642489"/>
              <a:gd name="connsiteY19" fmla="*/ 774319 h 1355217"/>
              <a:gd name="connsiteX20" fmla="*/ 0 w 2642489"/>
              <a:gd name="connsiteY20" fmla="*/ 221233 h 13552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642489" h="1355217">
                <a:moveTo>
                  <a:pt x="0" y="221233"/>
                </a:moveTo>
                <a:cubicBezTo>
                  <a:pt x="0" y="99059"/>
                  <a:pt x="99047" y="0"/>
                  <a:pt x="221234" y="0"/>
                </a:cubicBezTo>
                <a:lnTo>
                  <a:pt x="1244600" y="0"/>
                </a:lnTo>
                <a:lnTo>
                  <a:pt x="1244600" y="0"/>
                </a:lnTo>
                <a:lnTo>
                  <a:pt x="1778000" y="0"/>
                </a:lnTo>
                <a:lnTo>
                  <a:pt x="1912366" y="0"/>
                </a:lnTo>
                <a:cubicBezTo>
                  <a:pt x="2034540" y="0"/>
                  <a:pt x="2133600" y="99059"/>
                  <a:pt x="2133600" y="221233"/>
                </a:cubicBezTo>
                <a:lnTo>
                  <a:pt x="2133600" y="774319"/>
                </a:lnTo>
                <a:lnTo>
                  <a:pt x="2642489" y="1355216"/>
                </a:lnTo>
                <a:lnTo>
                  <a:pt x="2133600" y="1106170"/>
                </a:lnTo>
                <a:lnTo>
                  <a:pt x="2133600" y="1106170"/>
                </a:lnTo>
                <a:cubicBezTo>
                  <a:pt x="2133600" y="1228344"/>
                  <a:pt x="2034540" y="1327403"/>
                  <a:pt x="1912366" y="1327403"/>
                </a:cubicBezTo>
                <a:lnTo>
                  <a:pt x="1778000" y="1327403"/>
                </a:lnTo>
                <a:lnTo>
                  <a:pt x="1244600" y="1327403"/>
                </a:lnTo>
                <a:lnTo>
                  <a:pt x="1244600" y="1327403"/>
                </a:lnTo>
                <a:lnTo>
                  <a:pt x="221234" y="1327403"/>
                </a:lnTo>
                <a:cubicBezTo>
                  <a:pt x="99047" y="1327403"/>
                  <a:pt x="0" y="1228344"/>
                  <a:pt x="0" y="1106170"/>
                </a:cubicBezTo>
                <a:lnTo>
                  <a:pt x="0" y="1106170"/>
                </a:lnTo>
                <a:lnTo>
                  <a:pt x="0" y="774319"/>
                </a:lnTo>
                <a:lnTo>
                  <a:pt x="0" y="774319"/>
                </a:lnTo>
                <a:lnTo>
                  <a:pt x="0" y="221233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7362" y="2316226"/>
            <a:ext cx="2655189" cy="1367917"/>
          </a:xfrm>
          <a:custGeom>
            <a:avLst/>
            <a:gdLst>
              <a:gd name="connsiteX0" fmla="*/ 6350 w 2655189"/>
              <a:gd name="connsiteY0" fmla="*/ 227583 h 1367917"/>
              <a:gd name="connsiteX1" fmla="*/ 227584 w 2655189"/>
              <a:gd name="connsiteY1" fmla="*/ 6350 h 1367917"/>
              <a:gd name="connsiteX2" fmla="*/ 1250950 w 2655189"/>
              <a:gd name="connsiteY2" fmla="*/ 6350 h 1367917"/>
              <a:gd name="connsiteX3" fmla="*/ 1250950 w 2655189"/>
              <a:gd name="connsiteY3" fmla="*/ 6350 h 1367917"/>
              <a:gd name="connsiteX4" fmla="*/ 1784350 w 2655189"/>
              <a:gd name="connsiteY4" fmla="*/ 6350 h 1367917"/>
              <a:gd name="connsiteX5" fmla="*/ 1918716 w 2655189"/>
              <a:gd name="connsiteY5" fmla="*/ 6350 h 1367917"/>
              <a:gd name="connsiteX6" fmla="*/ 2139950 w 2655189"/>
              <a:gd name="connsiteY6" fmla="*/ 227583 h 1367917"/>
              <a:gd name="connsiteX7" fmla="*/ 2139950 w 2655189"/>
              <a:gd name="connsiteY7" fmla="*/ 780669 h 1367917"/>
              <a:gd name="connsiteX8" fmla="*/ 2648839 w 2655189"/>
              <a:gd name="connsiteY8" fmla="*/ 1361566 h 1367917"/>
              <a:gd name="connsiteX9" fmla="*/ 2139950 w 2655189"/>
              <a:gd name="connsiteY9" fmla="*/ 1112520 h 1367917"/>
              <a:gd name="connsiteX10" fmla="*/ 2139950 w 2655189"/>
              <a:gd name="connsiteY10" fmla="*/ 1112520 h 1367917"/>
              <a:gd name="connsiteX11" fmla="*/ 1918716 w 2655189"/>
              <a:gd name="connsiteY11" fmla="*/ 1333753 h 1367917"/>
              <a:gd name="connsiteX12" fmla="*/ 1784350 w 2655189"/>
              <a:gd name="connsiteY12" fmla="*/ 1333753 h 1367917"/>
              <a:gd name="connsiteX13" fmla="*/ 1250950 w 2655189"/>
              <a:gd name="connsiteY13" fmla="*/ 1333753 h 1367917"/>
              <a:gd name="connsiteX14" fmla="*/ 1250950 w 2655189"/>
              <a:gd name="connsiteY14" fmla="*/ 1333753 h 1367917"/>
              <a:gd name="connsiteX15" fmla="*/ 227584 w 2655189"/>
              <a:gd name="connsiteY15" fmla="*/ 1333753 h 1367917"/>
              <a:gd name="connsiteX16" fmla="*/ 6350 w 2655189"/>
              <a:gd name="connsiteY16" fmla="*/ 1112520 h 1367917"/>
              <a:gd name="connsiteX17" fmla="*/ 6350 w 2655189"/>
              <a:gd name="connsiteY17" fmla="*/ 1112520 h 1367917"/>
              <a:gd name="connsiteX18" fmla="*/ 6350 w 2655189"/>
              <a:gd name="connsiteY18" fmla="*/ 780669 h 1367917"/>
              <a:gd name="connsiteX19" fmla="*/ 6350 w 2655189"/>
              <a:gd name="connsiteY19" fmla="*/ 780669 h 1367917"/>
              <a:gd name="connsiteX20" fmla="*/ 6350 w 2655189"/>
              <a:gd name="connsiteY20" fmla="*/ 227583 h 13679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655189" h="1367917">
                <a:moveTo>
                  <a:pt x="6350" y="227583"/>
                </a:moveTo>
                <a:cubicBezTo>
                  <a:pt x="6350" y="105409"/>
                  <a:pt x="105397" y="6350"/>
                  <a:pt x="227584" y="6350"/>
                </a:cubicBezTo>
                <a:lnTo>
                  <a:pt x="1250950" y="6350"/>
                </a:lnTo>
                <a:lnTo>
                  <a:pt x="1250950" y="6350"/>
                </a:lnTo>
                <a:lnTo>
                  <a:pt x="1784350" y="6350"/>
                </a:lnTo>
                <a:lnTo>
                  <a:pt x="1918716" y="6350"/>
                </a:lnTo>
                <a:cubicBezTo>
                  <a:pt x="2040890" y="6350"/>
                  <a:pt x="2139950" y="105409"/>
                  <a:pt x="2139950" y="227583"/>
                </a:cubicBezTo>
                <a:lnTo>
                  <a:pt x="2139950" y="780669"/>
                </a:lnTo>
                <a:lnTo>
                  <a:pt x="2648839" y="1361566"/>
                </a:lnTo>
                <a:lnTo>
                  <a:pt x="2139950" y="1112520"/>
                </a:lnTo>
                <a:lnTo>
                  <a:pt x="2139950" y="1112520"/>
                </a:lnTo>
                <a:cubicBezTo>
                  <a:pt x="2139950" y="1234694"/>
                  <a:pt x="2040890" y="1333753"/>
                  <a:pt x="1918716" y="1333753"/>
                </a:cubicBezTo>
                <a:lnTo>
                  <a:pt x="1784350" y="1333753"/>
                </a:lnTo>
                <a:lnTo>
                  <a:pt x="1250950" y="1333753"/>
                </a:lnTo>
                <a:lnTo>
                  <a:pt x="1250950" y="1333753"/>
                </a:lnTo>
                <a:lnTo>
                  <a:pt x="227584" y="1333753"/>
                </a:lnTo>
                <a:cubicBezTo>
                  <a:pt x="105397" y="1333753"/>
                  <a:pt x="6350" y="1234694"/>
                  <a:pt x="6350" y="1112520"/>
                </a:cubicBezTo>
                <a:lnTo>
                  <a:pt x="6350" y="1112520"/>
                </a:lnTo>
                <a:lnTo>
                  <a:pt x="6350" y="780669"/>
                </a:lnTo>
                <a:lnTo>
                  <a:pt x="6350" y="780669"/>
                </a:lnTo>
                <a:lnTo>
                  <a:pt x="6350" y="22758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24912" y="1409700"/>
            <a:ext cx="2133600" cy="1169543"/>
          </a:xfrm>
          <a:custGeom>
            <a:avLst/>
            <a:gdLst>
              <a:gd name="connsiteX0" fmla="*/ 0 w 2133600"/>
              <a:gd name="connsiteY0" fmla="*/ 85089 h 1169543"/>
              <a:gd name="connsiteX1" fmla="*/ 85089 w 2133600"/>
              <a:gd name="connsiteY1" fmla="*/ 0 h 1169543"/>
              <a:gd name="connsiteX2" fmla="*/ 1244600 w 2133600"/>
              <a:gd name="connsiteY2" fmla="*/ 0 h 1169543"/>
              <a:gd name="connsiteX3" fmla="*/ 1244600 w 2133600"/>
              <a:gd name="connsiteY3" fmla="*/ 0 h 1169543"/>
              <a:gd name="connsiteX4" fmla="*/ 1778000 w 2133600"/>
              <a:gd name="connsiteY4" fmla="*/ 0 h 1169543"/>
              <a:gd name="connsiteX5" fmla="*/ 2048509 w 2133600"/>
              <a:gd name="connsiteY5" fmla="*/ 0 h 1169543"/>
              <a:gd name="connsiteX6" fmla="*/ 2133600 w 2133600"/>
              <a:gd name="connsiteY6" fmla="*/ 85089 h 1169543"/>
              <a:gd name="connsiteX7" fmla="*/ 2133600 w 2133600"/>
              <a:gd name="connsiteY7" fmla="*/ 297814 h 1169543"/>
              <a:gd name="connsiteX8" fmla="*/ 2133600 w 2133600"/>
              <a:gd name="connsiteY8" fmla="*/ 297814 h 1169543"/>
              <a:gd name="connsiteX9" fmla="*/ 2133600 w 2133600"/>
              <a:gd name="connsiteY9" fmla="*/ 425450 h 1169543"/>
              <a:gd name="connsiteX10" fmla="*/ 2133600 w 2133600"/>
              <a:gd name="connsiteY10" fmla="*/ 425450 h 1169543"/>
              <a:gd name="connsiteX11" fmla="*/ 2048509 w 2133600"/>
              <a:gd name="connsiteY11" fmla="*/ 510539 h 1169543"/>
              <a:gd name="connsiteX12" fmla="*/ 1778000 w 2133600"/>
              <a:gd name="connsiteY12" fmla="*/ 510539 h 1169543"/>
              <a:gd name="connsiteX13" fmla="*/ 1217676 w 2133600"/>
              <a:gd name="connsiteY13" fmla="*/ 1169543 h 1169543"/>
              <a:gd name="connsiteX14" fmla="*/ 1244600 w 2133600"/>
              <a:gd name="connsiteY14" fmla="*/ 510539 h 1169543"/>
              <a:gd name="connsiteX15" fmla="*/ 85089 w 2133600"/>
              <a:gd name="connsiteY15" fmla="*/ 510539 h 1169543"/>
              <a:gd name="connsiteX16" fmla="*/ 0 w 2133600"/>
              <a:gd name="connsiteY16" fmla="*/ 425450 h 1169543"/>
              <a:gd name="connsiteX17" fmla="*/ 0 w 2133600"/>
              <a:gd name="connsiteY17" fmla="*/ 425450 h 1169543"/>
              <a:gd name="connsiteX18" fmla="*/ 0 w 2133600"/>
              <a:gd name="connsiteY18" fmla="*/ 297814 h 1169543"/>
              <a:gd name="connsiteX19" fmla="*/ 0 w 2133600"/>
              <a:gd name="connsiteY19" fmla="*/ 297814 h 1169543"/>
              <a:gd name="connsiteX20" fmla="*/ 0 w 2133600"/>
              <a:gd name="connsiteY20" fmla="*/ 85089 h 11695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133600" h="1169543">
                <a:moveTo>
                  <a:pt x="0" y="85089"/>
                </a:moveTo>
                <a:cubicBezTo>
                  <a:pt x="0" y="38100"/>
                  <a:pt x="38100" y="0"/>
                  <a:pt x="85089" y="0"/>
                </a:cubicBezTo>
                <a:lnTo>
                  <a:pt x="1244600" y="0"/>
                </a:lnTo>
                <a:lnTo>
                  <a:pt x="1244600" y="0"/>
                </a:lnTo>
                <a:lnTo>
                  <a:pt x="1778000" y="0"/>
                </a:lnTo>
                <a:lnTo>
                  <a:pt x="2048509" y="0"/>
                </a:lnTo>
                <a:cubicBezTo>
                  <a:pt x="2095500" y="0"/>
                  <a:pt x="2133600" y="38100"/>
                  <a:pt x="2133600" y="85089"/>
                </a:cubicBezTo>
                <a:lnTo>
                  <a:pt x="2133600" y="297814"/>
                </a:lnTo>
                <a:lnTo>
                  <a:pt x="2133600" y="297814"/>
                </a:lnTo>
                <a:lnTo>
                  <a:pt x="2133600" y="425450"/>
                </a:lnTo>
                <a:lnTo>
                  <a:pt x="2133600" y="425450"/>
                </a:lnTo>
                <a:cubicBezTo>
                  <a:pt x="2133600" y="472439"/>
                  <a:pt x="2095500" y="510539"/>
                  <a:pt x="2048509" y="510539"/>
                </a:cubicBezTo>
                <a:lnTo>
                  <a:pt x="1778000" y="510539"/>
                </a:lnTo>
                <a:lnTo>
                  <a:pt x="1217676" y="1169543"/>
                </a:lnTo>
                <a:lnTo>
                  <a:pt x="1244600" y="510539"/>
                </a:lnTo>
                <a:lnTo>
                  <a:pt x="85089" y="510539"/>
                </a:lnTo>
                <a:cubicBezTo>
                  <a:pt x="38100" y="510539"/>
                  <a:pt x="0" y="472439"/>
                  <a:pt x="0" y="425450"/>
                </a:cubicBezTo>
                <a:lnTo>
                  <a:pt x="0" y="425450"/>
                </a:lnTo>
                <a:lnTo>
                  <a:pt x="0" y="297814"/>
                </a:lnTo>
                <a:lnTo>
                  <a:pt x="0" y="297814"/>
                </a:lnTo>
                <a:lnTo>
                  <a:pt x="0" y="85089"/>
                </a:lnTo>
              </a:path>
            </a:pathLst>
          </a:custGeom>
          <a:solidFill>
            <a:srgbClr val="e4e7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18562" y="1403350"/>
            <a:ext cx="2146300" cy="1182243"/>
          </a:xfrm>
          <a:custGeom>
            <a:avLst/>
            <a:gdLst>
              <a:gd name="connsiteX0" fmla="*/ 6350 w 2146300"/>
              <a:gd name="connsiteY0" fmla="*/ 91439 h 1182243"/>
              <a:gd name="connsiteX1" fmla="*/ 91439 w 2146300"/>
              <a:gd name="connsiteY1" fmla="*/ 6350 h 1182243"/>
              <a:gd name="connsiteX2" fmla="*/ 1250950 w 2146300"/>
              <a:gd name="connsiteY2" fmla="*/ 6350 h 1182243"/>
              <a:gd name="connsiteX3" fmla="*/ 1250950 w 2146300"/>
              <a:gd name="connsiteY3" fmla="*/ 6350 h 1182243"/>
              <a:gd name="connsiteX4" fmla="*/ 1784350 w 2146300"/>
              <a:gd name="connsiteY4" fmla="*/ 6350 h 1182243"/>
              <a:gd name="connsiteX5" fmla="*/ 2054859 w 2146300"/>
              <a:gd name="connsiteY5" fmla="*/ 6350 h 1182243"/>
              <a:gd name="connsiteX6" fmla="*/ 2139950 w 2146300"/>
              <a:gd name="connsiteY6" fmla="*/ 91439 h 1182243"/>
              <a:gd name="connsiteX7" fmla="*/ 2139950 w 2146300"/>
              <a:gd name="connsiteY7" fmla="*/ 304164 h 1182243"/>
              <a:gd name="connsiteX8" fmla="*/ 2139950 w 2146300"/>
              <a:gd name="connsiteY8" fmla="*/ 304164 h 1182243"/>
              <a:gd name="connsiteX9" fmla="*/ 2139950 w 2146300"/>
              <a:gd name="connsiteY9" fmla="*/ 431800 h 1182243"/>
              <a:gd name="connsiteX10" fmla="*/ 2139950 w 2146300"/>
              <a:gd name="connsiteY10" fmla="*/ 431800 h 1182243"/>
              <a:gd name="connsiteX11" fmla="*/ 2054859 w 2146300"/>
              <a:gd name="connsiteY11" fmla="*/ 516889 h 1182243"/>
              <a:gd name="connsiteX12" fmla="*/ 1784350 w 2146300"/>
              <a:gd name="connsiteY12" fmla="*/ 516889 h 1182243"/>
              <a:gd name="connsiteX13" fmla="*/ 1224026 w 2146300"/>
              <a:gd name="connsiteY13" fmla="*/ 1175893 h 1182243"/>
              <a:gd name="connsiteX14" fmla="*/ 1250950 w 2146300"/>
              <a:gd name="connsiteY14" fmla="*/ 516889 h 1182243"/>
              <a:gd name="connsiteX15" fmla="*/ 91439 w 2146300"/>
              <a:gd name="connsiteY15" fmla="*/ 516889 h 1182243"/>
              <a:gd name="connsiteX16" fmla="*/ 6350 w 2146300"/>
              <a:gd name="connsiteY16" fmla="*/ 431800 h 1182243"/>
              <a:gd name="connsiteX17" fmla="*/ 6350 w 2146300"/>
              <a:gd name="connsiteY17" fmla="*/ 431800 h 1182243"/>
              <a:gd name="connsiteX18" fmla="*/ 6350 w 2146300"/>
              <a:gd name="connsiteY18" fmla="*/ 304164 h 1182243"/>
              <a:gd name="connsiteX19" fmla="*/ 6350 w 2146300"/>
              <a:gd name="connsiteY19" fmla="*/ 304164 h 1182243"/>
              <a:gd name="connsiteX20" fmla="*/ 6350 w 2146300"/>
              <a:gd name="connsiteY20" fmla="*/ 91439 h 11822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146300" h="1182243">
                <a:moveTo>
                  <a:pt x="6350" y="91439"/>
                </a:moveTo>
                <a:cubicBezTo>
                  <a:pt x="6350" y="44450"/>
                  <a:pt x="44450" y="6350"/>
                  <a:pt x="91439" y="6350"/>
                </a:cubicBezTo>
                <a:lnTo>
                  <a:pt x="1250950" y="6350"/>
                </a:lnTo>
                <a:lnTo>
                  <a:pt x="1250950" y="6350"/>
                </a:lnTo>
                <a:lnTo>
                  <a:pt x="1784350" y="6350"/>
                </a:lnTo>
                <a:lnTo>
                  <a:pt x="2054859" y="6350"/>
                </a:lnTo>
                <a:cubicBezTo>
                  <a:pt x="2101850" y="6350"/>
                  <a:pt x="2139950" y="44450"/>
                  <a:pt x="2139950" y="91439"/>
                </a:cubicBezTo>
                <a:lnTo>
                  <a:pt x="2139950" y="304164"/>
                </a:lnTo>
                <a:lnTo>
                  <a:pt x="2139950" y="304164"/>
                </a:lnTo>
                <a:lnTo>
                  <a:pt x="2139950" y="431800"/>
                </a:lnTo>
                <a:lnTo>
                  <a:pt x="2139950" y="431800"/>
                </a:lnTo>
                <a:cubicBezTo>
                  <a:pt x="2139950" y="478789"/>
                  <a:pt x="2101850" y="516889"/>
                  <a:pt x="2054859" y="516889"/>
                </a:cubicBezTo>
                <a:lnTo>
                  <a:pt x="1784350" y="516889"/>
                </a:lnTo>
                <a:lnTo>
                  <a:pt x="1224026" y="1175893"/>
                </a:lnTo>
                <a:lnTo>
                  <a:pt x="1250950" y="516889"/>
                </a:lnTo>
                <a:lnTo>
                  <a:pt x="91439" y="516889"/>
                </a:lnTo>
                <a:cubicBezTo>
                  <a:pt x="44450" y="516889"/>
                  <a:pt x="6350" y="478789"/>
                  <a:pt x="6350" y="431800"/>
                </a:cubicBezTo>
                <a:lnTo>
                  <a:pt x="6350" y="431800"/>
                </a:lnTo>
                <a:lnTo>
                  <a:pt x="6350" y="304164"/>
                </a:lnTo>
                <a:lnTo>
                  <a:pt x="6350" y="304164"/>
                </a:lnTo>
                <a:lnTo>
                  <a:pt x="6350" y="9143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5663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75200" y="3746500"/>
            <a:ext cx="3683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O2O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模式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87900" y="21844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统一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0" y="2400300"/>
            <a:ext cx="533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4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供应商</a:t>
            </a:r>
          </a:p>
          <a:p>
            <a:pPr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主体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03900" y="27178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统一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6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品牌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0" y="37338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统一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商品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03900" y="47371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统一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客户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87900" y="51562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统一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营销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71900" y="47371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统一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库存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52800" y="37338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统一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支付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71900" y="27178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统一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6" dirty="0" smtClean="0">
                <a:solidFill>
                  <a:srgbClr val="ffffff"/>
                </a:solidFill>
                <a:latin typeface="SimHei" pitchFamily="18" charset="0"/>
                <a:cs typeface="SimHei" pitchFamily="18" charset="0"/>
              </a:rPr>
              <a:t>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92100"/>
            <a:ext cx="92075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生态系统理解及全渠道蓝图建议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全渠道推进原则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建议遵循“八统一”原则，采用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O2O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模式推进全渠道转型业务变革，帮助王府井整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体提升零售能力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89600" y="1524000"/>
            <a:ext cx="16764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全渠道统一供应商管理，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包括准入、运营支持、结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算及评估等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37400" y="2374900"/>
            <a:ext cx="16764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统一全渠道招商管理，基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于全渠道与各品牌商合作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并加强管理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45400" y="3276600"/>
            <a:ext cx="1524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全渠道销售商品相同，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为客户提供一致化购物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45400" y="3644900"/>
            <a:ext cx="15240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体验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过渡期内包括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SKU</a:t>
            </a: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单品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与价格单品两种类型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45400" y="4203700"/>
            <a:ext cx="15240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基于单品管理，逐步增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强商品洞察与运营能力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形成全渠道价格联动机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50100" y="5321300"/>
            <a:ext cx="15240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建立一体化顾客体系，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统一会员管理，帮助客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户培养全渠道购物习惯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基于深度客户洞察，加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强会员营销能力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74800" y="5511800"/>
            <a:ext cx="18288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建立总部、区域（同城）、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门店或线上一体化营销体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系，加强全渠道整合营销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8200" y="4191000"/>
            <a:ext cx="16764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以门店仓为核心，形成共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享库存并全局可视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支持全渠道销售及实时库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存更新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2476500"/>
            <a:ext cx="15113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构建统一支付体系，支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持储值、积分支付及银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行卡直联、第三方支付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3200400"/>
            <a:ext cx="1511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大力发展移动支付，支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持购物流程创新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09900" y="1511300"/>
            <a:ext cx="16764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统一各渠道客服接入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加强客服处理跟踪与管理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36800" y="3543300"/>
            <a:ext cx="8763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368300" algn="l"/>
              </a:tabLst>
            </a:pPr>
            <a:r>
              <a:rPr lang="en-US" altLang="zh-CN" sz="996" dirty="0" smtClean="0">
                <a:solidFill>
                  <a:srgbClr val="0d0d0d"/>
                </a:solidFill>
                <a:latin typeface="Microsoft YaHei" pitchFamily="18" charset="0"/>
                <a:cs typeface="Microsoft YaHei" pitchFamily="18" charset="0"/>
              </a:rPr>
              <a:t>顾客价值通存通</a:t>
            </a:r>
          </a:p>
          <a:p>
            <a:pPr>
              <a:lnSpc>
                <a:spcPts val="1200"/>
              </a:lnSpc>
              <a:tabLst>
                <a:tab pos="3683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d0d0d"/>
                </a:solidFill>
                <a:latin typeface="Microsoft YaHei" pitchFamily="18" charset="0"/>
                <a:cs typeface="Microsoft YaHei" pitchFamily="18" charset="0"/>
              </a:rPr>
              <a:t>兑</a:t>
            </a:r>
          </a:p>
          <a:p>
            <a:pPr>
              <a:lnSpc>
                <a:spcPts val="2100"/>
              </a:lnSpc>
              <a:tabLst>
                <a:tab pos="368300" algn="l"/>
              </a:tabLst>
            </a:pPr>
            <a:r>
              <a:rPr lang="en-US" altLang="zh-CN" sz="996" dirty="0" smtClean="0">
                <a:solidFill>
                  <a:srgbClr val="0d0d0d"/>
                </a:solidFill>
                <a:latin typeface="Microsoft YaHei" pitchFamily="18" charset="0"/>
                <a:cs typeface="Microsoft YaHei" pitchFamily="18" charset="0"/>
              </a:rPr>
              <a:t>顾客级别体系统</a:t>
            </a:r>
          </a:p>
          <a:p>
            <a:pPr>
              <a:lnSpc>
                <a:spcPts val="1200"/>
              </a:lnSpc>
              <a:tabLst>
                <a:tab pos="3683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d0d0d"/>
                </a:solidFill>
                <a:latin typeface="Microsoft YaHei" pitchFamily="18" charset="0"/>
                <a:cs typeface="Microsoft YaHei" pitchFamily="18" charset="0"/>
              </a:rPr>
              <a:t>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940800" y="3606800"/>
            <a:ext cx="177800" cy="121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流</a:t>
            </a:r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40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程</a:t>
            </a:r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信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息</a:t>
            </a:r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40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整</a:t>
            </a:r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40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57600" y="3543300"/>
            <a:ext cx="8763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381000" algn="l"/>
              </a:tabLst>
            </a:pPr>
            <a:r>
              <a:rPr lang="en-US" altLang="zh-CN" sz="996" dirty="0" smtClean="0">
                <a:solidFill>
                  <a:srgbClr val="0d0d0d"/>
                </a:solidFill>
                <a:latin typeface="Microsoft YaHei" pitchFamily="18" charset="0"/>
                <a:cs typeface="Microsoft YaHei" pitchFamily="18" charset="0"/>
              </a:rPr>
              <a:t>价格集中统一管</a:t>
            </a:r>
          </a:p>
          <a:p>
            <a:pPr>
              <a:lnSpc>
                <a:spcPts val="1200"/>
              </a:lnSpc>
              <a:tabLst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d0d0d"/>
                </a:solidFill>
                <a:latin typeface="Microsoft YaHei" pitchFamily="18" charset="0"/>
                <a:cs typeface="Microsoft YaHei" pitchFamily="18" charset="0"/>
              </a:rPr>
              <a:t>理</a:t>
            </a:r>
          </a:p>
          <a:p>
            <a:pPr>
              <a:lnSpc>
                <a:spcPts val="2100"/>
              </a:lnSpc>
              <a:tabLst>
                <a:tab pos="381000" algn="l"/>
              </a:tabLst>
            </a:pPr>
            <a:r>
              <a:rPr lang="en-US" altLang="zh-CN" sz="996" dirty="0" smtClean="0">
                <a:solidFill>
                  <a:srgbClr val="0d0d0d"/>
                </a:solidFill>
                <a:latin typeface="Microsoft YaHei" pitchFamily="18" charset="0"/>
                <a:cs typeface="Microsoft YaHei" pitchFamily="18" charset="0"/>
              </a:rPr>
              <a:t>库存信息统一管</a:t>
            </a:r>
          </a:p>
          <a:p>
            <a:pPr>
              <a:lnSpc>
                <a:spcPts val="1200"/>
              </a:lnSpc>
              <a:tabLst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d0d0d"/>
                </a:solidFill>
                <a:latin typeface="Microsoft YaHei" pitchFamily="18" charset="0"/>
                <a:cs typeface="Microsoft YaHei" pitchFamily="18" charset="0"/>
              </a:rPr>
              <a:t>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16500" y="3606800"/>
            <a:ext cx="7493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996" dirty="0" smtClean="0">
                <a:solidFill>
                  <a:srgbClr val="0d0d0d"/>
                </a:solidFill>
                <a:latin typeface="Microsoft YaHei" pitchFamily="18" charset="0"/>
                <a:cs typeface="Microsoft YaHei" pitchFamily="18" charset="0"/>
              </a:rPr>
              <a:t>推广渠道共享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996" dirty="0" smtClean="0">
                <a:solidFill>
                  <a:srgbClr val="0d0d0d"/>
                </a:solidFill>
                <a:latin typeface="Microsoft YaHei" pitchFamily="18" charset="0"/>
                <a:cs typeface="Microsoft YaHei" pitchFamily="18" charset="0"/>
              </a:rPr>
              <a:t>促销方式共享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37300" y="3886200"/>
            <a:ext cx="749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996" dirty="0" smtClean="0">
                <a:solidFill>
                  <a:srgbClr val="0d0d0d"/>
                </a:solidFill>
                <a:latin typeface="Microsoft YaHei" pitchFamily="18" charset="0"/>
                <a:cs typeface="Microsoft YaHei" pitchFamily="18" charset="0"/>
              </a:rPr>
              <a:t>管理资源协同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91100" y="4953000"/>
            <a:ext cx="8001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14300" algn="l"/>
                <a:tab pos="2032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服务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14300" algn="l"/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系统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14300" algn="l"/>
                <a:tab pos="203200" algn="l"/>
              </a:tabLst>
            </a:pPr>
            <a:r>
              <a:rPr lang="en-US" altLang="zh-CN" sz="1596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组织机构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0" y="1625600"/>
            <a:ext cx="334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王府井全渠道（</a:t>
            </a:r>
            <a:r>
              <a:rPr lang="en-US" altLang="zh-CN" sz="140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Omni-Channel</a:t>
            </a:r>
            <a:r>
              <a:rPr lang="en-US" altLang="zh-CN" sz="1404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）业务模式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79400"/>
            <a:ext cx="89662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生态系统理解及全渠道蓝图建议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全渠道蓝图及八大能力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建立“以消费者为中心”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统一整合的后台能力，以提供全渠道供消费者自由选择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21100" y="2286000"/>
            <a:ext cx="7493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76200" algn="l"/>
                <a:tab pos="228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商品策略</a:t>
            </a:r>
          </a:p>
          <a:p>
            <a:pPr>
              <a:lnSpc>
                <a:spcPts val="1700"/>
              </a:lnSpc>
              <a:tabLst>
                <a:tab pos="76200" algn="l"/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商品信息</a:t>
            </a:r>
          </a:p>
          <a:p>
            <a:pPr>
              <a:lnSpc>
                <a:spcPts val="1400"/>
              </a:lnSpc>
              <a:tabLst>
                <a:tab pos="762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互通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76200" algn="l"/>
                <a:tab pos="228600" algn="l"/>
              </a:tabLst>
            </a:pPr>
            <a:r>
              <a:rPr lang="en-US" altLang="zh-CN" sz="996" dirty="0" smtClean="0">
                <a:solidFill>
                  <a:srgbClr val="0d0d0d"/>
                </a:solidFill>
                <a:latin typeface="Microsoft YaHei" pitchFamily="18" charset="0"/>
                <a:cs typeface="Microsoft YaHei" pitchFamily="18" charset="0"/>
              </a:rPr>
              <a:t>基础信息一致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16500" y="2286000"/>
            <a:ext cx="7493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50800" algn="l"/>
                <a:tab pos="101600" algn="l"/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营销策略</a:t>
            </a:r>
          </a:p>
          <a:p>
            <a:pPr>
              <a:lnSpc>
                <a:spcPts val="1700"/>
              </a:lnSpc>
              <a:tabLst>
                <a:tab pos="50800" algn="l"/>
                <a:tab pos="101600" algn="l"/>
                <a:tab pos="2540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营销资源</a:t>
            </a:r>
          </a:p>
          <a:p>
            <a:pPr>
              <a:lnSpc>
                <a:spcPts val="1400"/>
              </a:lnSpc>
              <a:tabLst>
                <a:tab pos="50800" algn="l"/>
                <a:tab pos="101600" algn="l"/>
                <a:tab pos="2540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共享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50800" algn="l"/>
                <a:tab pos="101600" algn="l"/>
                <a:tab pos="254000" algn="l"/>
              </a:tabLst>
            </a:pPr>
            <a:r>
              <a:rPr lang="en-US" altLang="zh-CN" sz="996" dirty="0" smtClean="0">
                <a:solidFill>
                  <a:srgbClr val="0d0d0d"/>
                </a:solidFill>
                <a:latin typeface="Microsoft YaHei" pitchFamily="18" charset="0"/>
                <a:cs typeface="Microsoft YaHei" pitchFamily="18" charset="0"/>
              </a:rPr>
              <a:t>营销信息共享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11900" y="2286000"/>
            <a:ext cx="8382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  <a:tab pos="50800" algn="l"/>
                <a:tab pos="279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供应商策略</a:t>
            </a:r>
          </a:p>
          <a:p>
            <a:pPr>
              <a:lnSpc>
                <a:spcPts val="1700"/>
              </a:lnSpc>
              <a:tabLst>
                <a:tab pos="25400" algn="l"/>
                <a:tab pos="50800" algn="l"/>
                <a:tab pos="279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供应商资源</a:t>
            </a:r>
          </a:p>
          <a:p>
            <a:pPr>
              <a:lnSpc>
                <a:spcPts val="1400"/>
              </a:lnSpc>
              <a:tabLst>
                <a:tab pos="25400" algn="l"/>
                <a:tab pos="50800" algn="l"/>
                <a:tab pos="2794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协同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5400" algn="l"/>
                <a:tab pos="50800" algn="l"/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0d0d0d"/>
                </a:solidFill>
                <a:latin typeface="Microsoft YaHei" pitchFamily="18" charset="0"/>
                <a:cs typeface="Microsoft YaHei" pitchFamily="18" charset="0"/>
              </a:rPr>
              <a:t>品牌资源协同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45400" y="2286000"/>
            <a:ext cx="8763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76200" algn="l"/>
                <a:tab pos="114300" algn="l"/>
                <a:tab pos="266700" algn="l"/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支付策略</a:t>
            </a:r>
          </a:p>
          <a:p>
            <a:pPr>
              <a:lnSpc>
                <a:spcPts val="1900"/>
              </a:lnSpc>
              <a:tabLst>
                <a:tab pos="76200" algn="l"/>
                <a:tab pos="114300" algn="l"/>
                <a:tab pos="266700" algn="l"/>
                <a:tab pos="3810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交付体验</a:t>
            </a:r>
          </a:p>
          <a:p>
            <a:pPr>
              <a:lnSpc>
                <a:spcPts val="1400"/>
              </a:lnSpc>
              <a:tabLst>
                <a:tab pos="76200" algn="l"/>
                <a:tab pos="114300" algn="l"/>
                <a:tab pos="266700" algn="l"/>
                <a:tab pos="3810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一致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76200" algn="l"/>
                <a:tab pos="114300" algn="l"/>
                <a:tab pos="266700" algn="l"/>
                <a:tab pos="381000" algn="l"/>
              </a:tabLst>
            </a:pPr>
            <a:r>
              <a:rPr lang="en-US" altLang="zh-CN" sz="996" dirty="0" smtClean="0">
                <a:solidFill>
                  <a:srgbClr val="0d0d0d"/>
                </a:solidFill>
                <a:latin typeface="Microsoft YaHei" pitchFamily="18" charset="0"/>
                <a:cs typeface="Microsoft YaHei" pitchFamily="18" charset="0"/>
              </a:rPr>
              <a:t>跨渠道跨介质支</a:t>
            </a:r>
          </a:p>
          <a:p>
            <a:pPr>
              <a:lnSpc>
                <a:spcPts val="1100"/>
              </a:lnSpc>
              <a:tabLst>
                <a:tab pos="76200" algn="l"/>
                <a:tab pos="114300" algn="l"/>
                <a:tab pos="266700" algn="l"/>
                <a:tab pos="381000" algn="l"/>
              </a:tabLst>
            </a:pPr>
            <a:r>
              <a:rPr lang="en-US" altLang="zh-CN" dirty="0" smtClean="0"/>
              <a:t>				</a:t>
            </a:r>
            <a:r>
              <a:rPr lang="en-US" altLang="zh-CN" sz="996" dirty="0" smtClean="0">
                <a:solidFill>
                  <a:srgbClr val="0d0d0d"/>
                </a:solidFill>
                <a:latin typeface="Microsoft YaHei" pitchFamily="18" charset="0"/>
                <a:cs typeface="Microsoft YaHei" pitchFamily="18" charset="0"/>
              </a:rPr>
              <a:t>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08900" y="3810000"/>
            <a:ext cx="7493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998" dirty="0" smtClean="0">
                <a:solidFill>
                  <a:srgbClr val="0d0d0d"/>
                </a:solidFill>
                <a:latin typeface="Microsoft YaHei" pitchFamily="18" charset="0"/>
                <a:cs typeface="Microsoft YaHei" pitchFamily="18" charset="0"/>
              </a:rPr>
              <a:t>订单统一分配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996" dirty="0" smtClean="0">
                <a:solidFill>
                  <a:srgbClr val="0d0d0d"/>
                </a:solidFill>
                <a:latin typeface="Microsoft YaHei" pitchFamily="18" charset="0"/>
                <a:cs typeface="Microsoft YaHei" pitchFamily="18" charset="0"/>
              </a:rPr>
              <a:t>配送方式打通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1202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交付策略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36800" y="2286000"/>
            <a:ext cx="8763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63500" algn="l"/>
                <a:tab pos="127000" algn="l"/>
                <a:tab pos="279400" algn="l"/>
                <a:tab pos="368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会员策略</a:t>
            </a:r>
          </a:p>
          <a:p>
            <a:pPr>
              <a:lnSpc>
                <a:spcPts val="1800"/>
              </a:lnSpc>
              <a:tabLst>
                <a:tab pos="63500" algn="l"/>
                <a:tab pos="127000" algn="l"/>
                <a:tab pos="279400" algn="l"/>
                <a:tab pos="3683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顾客视角</a:t>
            </a:r>
          </a:p>
          <a:p>
            <a:pPr>
              <a:lnSpc>
                <a:spcPts val="1400"/>
              </a:lnSpc>
              <a:tabLst>
                <a:tab pos="63500" algn="l"/>
                <a:tab pos="127000" algn="l"/>
                <a:tab pos="279400" algn="l"/>
                <a:tab pos="3683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统一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63500" algn="l"/>
                <a:tab pos="127000" algn="l"/>
                <a:tab pos="279400" algn="l"/>
                <a:tab pos="368300" algn="l"/>
              </a:tabLst>
            </a:pPr>
            <a:r>
              <a:rPr lang="en-US" altLang="zh-CN" sz="996" dirty="0" smtClean="0">
                <a:solidFill>
                  <a:srgbClr val="0d0d0d"/>
                </a:solidFill>
                <a:latin typeface="Microsoft YaHei" pitchFamily="18" charset="0"/>
                <a:cs typeface="Microsoft YaHei" pitchFamily="18" charset="0"/>
              </a:rPr>
              <a:t>顾客身份统一识</a:t>
            </a:r>
          </a:p>
          <a:p>
            <a:pPr>
              <a:lnSpc>
                <a:spcPts val="1100"/>
              </a:lnSpc>
              <a:tabLst>
                <a:tab pos="63500" algn="l"/>
                <a:tab pos="127000" algn="l"/>
                <a:tab pos="279400" algn="l"/>
                <a:tab pos="368300" algn="l"/>
              </a:tabLst>
            </a:pPr>
            <a:r>
              <a:rPr lang="en-US" altLang="zh-CN" dirty="0" smtClean="0"/>
              <a:t>				</a:t>
            </a:r>
            <a:r>
              <a:rPr lang="en-US" altLang="zh-CN" sz="996" dirty="0" smtClean="0">
                <a:solidFill>
                  <a:srgbClr val="0d0d0d"/>
                </a:solidFill>
                <a:latin typeface="Microsoft YaHei" pitchFamily="18" charset="0"/>
                <a:cs typeface="Microsoft YaHei" pitchFamily="18" charset="0"/>
              </a:rPr>
              <a:t>别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97100" y="4826000"/>
            <a:ext cx="736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服务策略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2235200"/>
            <a:ext cx="990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200" dirty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渠道拓展策略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906000" cy="6858000"/>
          </a:xfrm>
          <a:custGeom>
            <a:avLst/>
            <a:gdLst>
              <a:gd name="connsiteX0" fmla="*/ 0 w 9906000"/>
              <a:gd name="connsiteY0" fmla="*/ 6858000 h 6858000"/>
              <a:gd name="connsiteX1" fmla="*/ 9906000 w 9906000"/>
              <a:gd name="connsiteY1" fmla="*/ 6858000 h 6858000"/>
              <a:gd name="connsiteX2" fmla="*/ 9906000 w 9906000"/>
              <a:gd name="connsiteY2" fmla="*/ 0 h 6858000"/>
              <a:gd name="connsiteX3" fmla="*/ 0 w 9906000"/>
              <a:gd name="connsiteY3" fmla="*/ 0 h 6858000"/>
              <a:gd name="connsiteX4" fmla="*/ 0 w 9906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0" h="6858000">
                <a:moveTo>
                  <a:pt x="0" y="6858000"/>
                </a:moveTo>
                <a:lnTo>
                  <a:pt x="9906000" y="6858000"/>
                </a:lnTo>
                <a:lnTo>
                  <a:pt x="9906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830" y="542290"/>
            <a:ext cx="9324340" cy="21844"/>
          </a:xfrm>
          <a:custGeom>
            <a:avLst/>
            <a:gdLst>
              <a:gd name="connsiteX0" fmla="*/ 6350 w 9324340"/>
              <a:gd name="connsiteY0" fmla="*/ 6350 h 21844"/>
              <a:gd name="connsiteX1" fmla="*/ 9317989 w 93243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4340" h="21844">
                <a:moveTo>
                  <a:pt x="6350" y="6350"/>
                </a:moveTo>
                <a:lnTo>
                  <a:pt x="931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08826" y="1197102"/>
            <a:ext cx="737616" cy="4608576"/>
          </a:xfrm>
          <a:custGeom>
            <a:avLst/>
            <a:gdLst>
              <a:gd name="connsiteX0" fmla="*/ 0 w 737616"/>
              <a:gd name="connsiteY0" fmla="*/ 0 h 4608576"/>
              <a:gd name="connsiteX1" fmla="*/ 0 w 737616"/>
              <a:gd name="connsiteY1" fmla="*/ 4608576 h 4608576"/>
              <a:gd name="connsiteX2" fmla="*/ 737616 w 737616"/>
              <a:gd name="connsiteY2" fmla="*/ 0 h 4608576"/>
              <a:gd name="connsiteX3" fmla="*/ 0 w 737616"/>
              <a:gd name="connsiteY3" fmla="*/ 0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7616" h="4608576">
                <a:moveTo>
                  <a:pt x="0" y="0"/>
                </a:moveTo>
                <a:lnTo>
                  <a:pt x="0" y="4608576"/>
                </a:lnTo>
                <a:lnTo>
                  <a:pt x="73761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94348" y="1182624"/>
            <a:ext cx="766572" cy="4637532"/>
          </a:xfrm>
          <a:custGeom>
            <a:avLst/>
            <a:gdLst>
              <a:gd name="connsiteX0" fmla="*/ 14478 w 766572"/>
              <a:gd name="connsiteY0" fmla="*/ 14477 h 4637532"/>
              <a:gd name="connsiteX1" fmla="*/ 14478 w 766572"/>
              <a:gd name="connsiteY1" fmla="*/ 4623054 h 4637532"/>
              <a:gd name="connsiteX2" fmla="*/ 752094 w 766572"/>
              <a:gd name="connsiteY2" fmla="*/ 14477 h 4637532"/>
              <a:gd name="connsiteX3" fmla="*/ 14478 w 766572"/>
              <a:gd name="connsiteY3" fmla="*/ 14477 h 463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6572" h="4637532">
                <a:moveTo>
                  <a:pt x="14478" y="14477"/>
                </a:moveTo>
                <a:lnTo>
                  <a:pt x="14478" y="4623054"/>
                </a:lnTo>
                <a:lnTo>
                  <a:pt x="752094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1967318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1967318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2618448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2618448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269704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269704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3920832"/>
            <a:ext cx="467829" cy="651167"/>
          </a:xfrm>
          <a:custGeom>
            <a:avLst/>
            <a:gdLst>
              <a:gd name="connsiteX0" fmla="*/ 0 w 467829"/>
              <a:gd name="connsiteY0" fmla="*/ 651167 h 651167"/>
              <a:gd name="connsiteX1" fmla="*/ 467829 w 467829"/>
              <a:gd name="connsiteY1" fmla="*/ 651167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7"/>
                </a:moveTo>
                <a:lnTo>
                  <a:pt x="467829" y="651167"/>
                </a:lnTo>
                <a:lnTo>
                  <a:pt x="467829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3920832"/>
            <a:ext cx="4789931" cy="651167"/>
          </a:xfrm>
          <a:custGeom>
            <a:avLst/>
            <a:gdLst>
              <a:gd name="connsiteX0" fmla="*/ 0 w 4789931"/>
              <a:gd name="connsiteY0" fmla="*/ 651167 h 651167"/>
              <a:gd name="connsiteX1" fmla="*/ 4789931 w 4789931"/>
              <a:gd name="connsiteY1" fmla="*/ 651167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7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7"/>
                </a:moveTo>
                <a:lnTo>
                  <a:pt x="4789931" y="651167"/>
                </a:lnTo>
                <a:lnTo>
                  <a:pt x="4789931" y="0"/>
                </a:lnTo>
                <a:lnTo>
                  <a:pt x="0" y="0"/>
                </a:lnTo>
                <a:lnTo>
                  <a:pt x="0" y="6511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812" y="4571962"/>
            <a:ext cx="467829" cy="651167"/>
          </a:xfrm>
          <a:custGeom>
            <a:avLst/>
            <a:gdLst>
              <a:gd name="connsiteX0" fmla="*/ 0 w 467829"/>
              <a:gd name="connsiteY0" fmla="*/ 651166 h 651167"/>
              <a:gd name="connsiteX1" fmla="*/ 467829 w 467829"/>
              <a:gd name="connsiteY1" fmla="*/ 651166 h 651167"/>
              <a:gd name="connsiteX2" fmla="*/ 467829 w 467829"/>
              <a:gd name="connsiteY2" fmla="*/ 0 h 651167"/>
              <a:gd name="connsiteX3" fmla="*/ 0 w 467829"/>
              <a:gd name="connsiteY3" fmla="*/ 0 h 651167"/>
              <a:gd name="connsiteX4" fmla="*/ 0 w 467829"/>
              <a:gd name="connsiteY4" fmla="*/ 651166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829" h="651167">
                <a:moveTo>
                  <a:pt x="0" y="651166"/>
                </a:moveTo>
                <a:lnTo>
                  <a:pt x="467829" y="651166"/>
                </a:lnTo>
                <a:lnTo>
                  <a:pt x="467829" y="0"/>
                </a:lnTo>
                <a:lnTo>
                  <a:pt x="0" y="0"/>
                </a:lnTo>
                <a:lnTo>
                  <a:pt x="0" y="65116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3642" y="4571962"/>
            <a:ext cx="4789931" cy="651167"/>
          </a:xfrm>
          <a:custGeom>
            <a:avLst/>
            <a:gdLst>
              <a:gd name="connsiteX0" fmla="*/ 0 w 4789931"/>
              <a:gd name="connsiteY0" fmla="*/ 651166 h 651167"/>
              <a:gd name="connsiteX1" fmla="*/ 4789931 w 4789931"/>
              <a:gd name="connsiteY1" fmla="*/ 651166 h 651167"/>
              <a:gd name="connsiteX2" fmla="*/ 4789931 w 4789931"/>
              <a:gd name="connsiteY2" fmla="*/ 0 h 651167"/>
              <a:gd name="connsiteX3" fmla="*/ 0 w 4789931"/>
              <a:gd name="connsiteY3" fmla="*/ 0 h 651167"/>
              <a:gd name="connsiteX4" fmla="*/ 0 w 4789931"/>
              <a:gd name="connsiteY4" fmla="*/ 651166 h 651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651167">
                <a:moveTo>
                  <a:pt x="0" y="651166"/>
                </a:moveTo>
                <a:lnTo>
                  <a:pt x="4789931" y="651166"/>
                </a:lnTo>
                <a:lnTo>
                  <a:pt x="4789931" y="0"/>
                </a:lnTo>
                <a:lnTo>
                  <a:pt x="0" y="0"/>
                </a:lnTo>
                <a:lnTo>
                  <a:pt x="0" y="65116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1961007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462" y="5216779"/>
            <a:ext cx="5270487" cy="25400"/>
          </a:xfrm>
          <a:custGeom>
            <a:avLst/>
            <a:gdLst>
              <a:gd name="connsiteX0" fmla="*/ 6350 w 5270487"/>
              <a:gd name="connsiteY0" fmla="*/ 6350 h 25400"/>
              <a:gd name="connsiteX1" fmla="*/ 5264137 w 52704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87" h="25400">
                <a:moveTo>
                  <a:pt x="6350" y="6350"/>
                </a:moveTo>
                <a:lnTo>
                  <a:pt x="5264137" y="6350"/>
                </a:lnTo>
              </a:path>
            </a:pathLst>
          </a:custGeom>
          <a:ln w="12700">
            <a:solidFill>
              <a:srgbClr val="1e3af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00394" y="1524762"/>
            <a:ext cx="736091" cy="4806696"/>
          </a:xfrm>
          <a:custGeom>
            <a:avLst/>
            <a:gdLst>
              <a:gd name="connsiteX0" fmla="*/ 0 w 736091"/>
              <a:gd name="connsiteY0" fmla="*/ 0 h 4806696"/>
              <a:gd name="connsiteX1" fmla="*/ 0 w 736091"/>
              <a:gd name="connsiteY1" fmla="*/ 4806696 h 4806696"/>
              <a:gd name="connsiteX2" fmla="*/ 736091 w 736091"/>
              <a:gd name="connsiteY2" fmla="*/ 0 h 4806696"/>
              <a:gd name="connsiteX3" fmla="*/ 0 w 736091"/>
              <a:gd name="connsiteY3" fmla="*/ 0 h 4806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6091" h="4806696">
                <a:moveTo>
                  <a:pt x="0" y="0"/>
                </a:moveTo>
                <a:lnTo>
                  <a:pt x="0" y="4806696"/>
                </a:lnTo>
                <a:lnTo>
                  <a:pt x="736091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85916" y="1510284"/>
            <a:ext cx="765047" cy="4835652"/>
          </a:xfrm>
          <a:custGeom>
            <a:avLst/>
            <a:gdLst>
              <a:gd name="connsiteX0" fmla="*/ 14478 w 765047"/>
              <a:gd name="connsiteY0" fmla="*/ 14477 h 4835652"/>
              <a:gd name="connsiteX1" fmla="*/ 14478 w 765047"/>
              <a:gd name="connsiteY1" fmla="*/ 4821174 h 4835652"/>
              <a:gd name="connsiteX2" fmla="*/ 750570 w 765047"/>
              <a:gd name="connsiteY2" fmla="*/ 14477 h 4835652"/>
              <a:gd name="connsiteX3" fmla="*/ 14478 w 765047"/>
              <a:gd name="connsiteY3" fmla="*/ 14477 h 4835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5047" h="4835652">
                <a:moveTo>
                  <a:pt x="14478" y="14477"/>
                </a:moveTo>
                <a:lnTo>
                  <a:pt x="14478" y="4821174"/>
                </a:lnTo>
                <a:lnTo>
                  <a:pt x="750570" y="14477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2711196"/>
            <a:ext cx="251459" cy="432816"/>
          </a:xfrm>
          <a:custGeom>
            <a:avLst/>
            <a:gdLst>
              <a:gd name="connsiteX0" fmla="*/ 0 w 251459"/>
              <a:gd name="connsiteY0" fmla="*/ 108204 h 432816"/>
              <a:gd name="connsiteX1" fmla="*/ 125729 w 251459"/>
              <a:gd name="connsiteY1" fmla="*/ 108204 h 432816"/>
              <a:gd name="connsiteX2" fmla="*/ 125729 w 251459"/>
              <a:gd name="connsiteY2" fmla="*/ 0 h 432816"/>
              <a:gd name="connsiteX3" fmla="*/ 251459 w 251459"/>
              <a:gd name="connsiteY3" fmla="*/ 216408 h 432816"/>
              <a:gd name="connsiteX4" fmla="*/ 125729 w 251459"/>
              <a:gd name="connsiteY4" fmla="*/ 432816 h 432816"/>
              <a:gd name="connsiteX5" fmla="*/ 125729 w 251459"/>
              <a:gd name="connsiteY5" fmla="*/ 324611 h 432816"/>
              <a:gd name="connsiteX6" fmla="*/ 0 w 251459"/>
              <a:gd name="connsiteY6" fmla="*/ 324611 h 432816"/>
              <a:gd name="connsiteX7" fmla="*/ 0 w 251459"/>
              <a:gd name="connsiteY7" fmla="*/ 108204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1459" h="432816">
                <a:moveTo>
                  <a:pt x="0" y="108204"/>
                </a:moveTo>
                <a:lnTo>
                  <a:pt x="125729" y="108204"/>
                </a:lnTo>
                <a:lnTo>
                  <a:pt x="125729" y="0"/>
                </a:lnTo>
                <a:lnTo>
                  <a:pt x="251459" y="216408"/>
                </a:lnTo>
                <a:lnTo>
                  <a:pt x="125729" y="432816"/>
                </a:lnTo>
                <a:lnTo>
                  <a:pt x="125729" y="324611"/>
                </a:lnTo>
                <a:lnTo>
                  <a:pt x="0" y="324611"/>
                </a:lnTo>
                <a:lnTo>
                  <a:pt x="0" y="108204"/>
                </a:lnTo>
              </a:path>
            </a:pathLst>
          </a:custGeom>
          <a:solidFill>
            <a:srgbClr val="1e3a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9700" y="139700"/>
            <a:ext cx="10922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3500" y="215900"/>
            <a:ext cx="6731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84900" y="1511300"/>
            <a:ext cx="3505200" cy="4902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78600"/>
            <a:ext cx="7366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79400"/>
            <a:ext cx="5270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2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目录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王府井全渠道转型业务变革方案汇报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——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目录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2247900"/>
            <a:ext cx="1143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8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2247900"/>
            <a:ext cx="32385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生态系统理解及全渠道蓝图建议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全渠道购物场景及渠道定位思考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全渠道关键业务能力提升及推进建议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全渠道组织与岗责优化建议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8" b="1" dirty="0" smtClean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全渠道转型项目群组织与计划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0" y="6591300"/>
            <a:ext cx="10922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Corporation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317500"/>
            <a:ext cx="92710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全渠道购物场景及渠道定位思考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STFangsong" pitchFamily="18" charset="0"/>
                <a:cs typeface="STFangsong" pitchFamily="18" charset="0"/>
              </a:rPr>
              <a:t>消费者行为消费模型</a:t>
            </a:r>
          </a:p>
          <a:p>
            <a:pPr>
              <a:lnSpc>
                <a:spcPts val="3500"/>
              </a:lnSpc>
              <a:tabLst>
                <a:tab pos="38100" algn="l"/>
              </a:tabLst>
            </a:pPr>
            <a:r>
              <a:rPr lang="en-US" altLang="zh-CN" sz="2006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通过深度客户洞察，利用线上、线下渠道构建精确营销能力，将消费者在各渠道的</a:t>
            </a:r>
          </a:p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sz="2004" b="1" dirty="0" smtClean="0">
                <a:solidFill>
                  <a:srgbClr val="7889fb"/>
                </a:solidFill>
                <a:latin typeface="å¾®è½¯éé»" pitchFamily="18" charset="0"/>
                <a:cs typeface="å¾®è½¯éé»" pitchFamily="18" charset="0"/>
              </a:rPr>
              <a:t>购物体验无缝连接，最大化消费过程的愉悦性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数字化时代导致客户的接触行为、消费轨迹不断向互动交互转变，要求提高各渠道互动式营销能力，以满足客户互动式</a:t>
            </a:r>
          </a:p>
          <a:p>
            <a:pPr>
              <a:lnSpc>
                <a:spcPts val="16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消费需求。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65786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11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6578600"/>
            <a:ext cx="3060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注：来源于</a:t>
            </a:r>
            <a:r>
              <a:rPr lang="en-US" altLang="zh-CN" sz="804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字时代的用户行为消费模型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565900"/>
            <a:ext cx="711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8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SICAS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51181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5346700"/>
            <a:ext cx="3556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渠道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运营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59690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提升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93800" y="21336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互动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需求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2908300"/>
            <a:ext cx="469900" cy="184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用户消</a:t>
            </a:r>
          </a:p>
          <a:p>
            <a:pPr>
              <a:lnSpc>
                <a:spcPts val="14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费行为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互动</a:t>
            </a:r>
          </a:p>
          <a:p>
            <a:pPr>
              <a:lnSpc>
                <a:spcPts val="16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触点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核心业</a:t>
            </a:r>
          </a:p>
          <a:p>
            <a:pPr>
              <a:lnSpc>
                <a:spcPts val="1400"/>
              </a:lnSpc>
              <a:tabLst>
                <a:tab pos="50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务流程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30400" y="1968500"/>
            <a:ext cx="1257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知晓王府井全渠道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4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对王府井线上、线下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4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商品</a:t>
            </a:r>
            <a:r>
              <a:rPr lang="en-US" altLang="zh-CN" sz="1104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104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促销产生兴趣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4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与关注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79800" y="1968500"/>
            <a:ext cx="13970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搜集商品</a:t>
            </a:r>
            <a:r>
              <a:rPr lang="en-US" altLang="zh-CN" sz="110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10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促销等相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4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关具体信息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4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了解其他客户的评价、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4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看法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29200" y="1968500"/>
            <a:ext cx="12573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评估多种预选方案，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4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并进行选择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4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商品对比与比价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78600" y="1968500"/>
            <a:ext cx="9779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便捷的支付实现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4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快速的产品交付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0" y="1968500"/>
            <a:ext cx="1257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总体交互过程感知的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4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评价、分享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4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商品使用体验评价、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4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分享及推荐等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" y="26543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行为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" y="28702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消费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模型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81200" y="2933700"/>
            <a:ext cx="8890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14300" algn="l"/>
                <a:tab pos="1397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品牌与用户</a:t>
            </a:r>
          </a:p>
          <a:p>
            <a:pPr>
              <a:lnSpc>
                <a:spcPts val="1400"/>
              </a:lnSpc>
              <a:tabLst>
                <a:tab pos="114300" algn="l"/>
                <a:tab pos="1397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相互感知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14300" algn="l"/>
                <a:tab pos="139700" algn="l"/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全渠道触点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14300" algn="l"/>
                <a:tab pos="139700" algn="l"/>
                <a:tab pos="2159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渠道推广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17900" y="2933700"/>
            <a:ext cx="10287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27000" algn="l"/>
                <a:tab pos="203200" algn="l"/>
                <a:tab pos="673100" algn="l"/>
              </a:tabLst>
            </a:pPr>
            <a:r>
              <a:rPr lang="en-US" altLang="zh-CN" dirty="0" smtClean="0"/>
              <a:t>	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产生兴趣</a:t>
            </a:r>
          </a:p>
          <a:p>
            <a:pPr>
              <a:lnSpc>
                <a:spcPts val="1400"/>
              </a:lnSpc>
              <a:tabLst>
                <a:tab pos="127000" algn="l"/>
                <a:tab pos="203200" algn="l"/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并形成互动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127000" algn="l"/>
                <a:tab pos="203200" algn="l"/>
                <a:tab pos="673100" algn="l"/>
              </a:tabLst>
            </a:pPr>
            <a:r>
              <a:rPr lang="en-US" altLang="zh-CN" sz="9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社区、搜索、</a:t>
            </a:r>
          </a:p>
          <a:p>
            <a:pPr>
              <a:lnSpc>
                <a:spcPts val="1200"/>
              </a:lnSpc>
              <a:tabLst>
                <a:tab pos="127000" algn="l"/>
                <a:tab pos="203200" algn="l"/>
                <a:tab pos="673100" algn="l"/>
              </a:tabLst>
            </a:pPr>
            <a:r>
              <a:rPr lang="en-US" altLang="zh-CN" sz="9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电商、视频等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27000" algn="l"/>
                <a:tab pos="203200" algn="l"/>
                <a:tab pos="673100" algn="l"/>
              </a:tabLst>
            </a:pPr>
            <a:r>
              <a:rPr lang="en-US" altLang="zh-CN" dirty="0" smtClean="0"/>
              <a:t>		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营销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16500" y="2908300"/>
            <a:ext cx="9525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5400" algn="l"/>
                <a:tab pos="190500" algn="l"/>
                <a:tab pos="266700" algn="l"/>
                <a:tab pos="381000" algn="l"/>
              </a:tabLst>
            </a:pPr>
            <a:r>
              <a:rPr lang="en-US" altLang="zh-CN" dirty="0" smtClean="0"/>
              <a:t>		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建立联系</a:t>
            </a:r>
          </a:p>
          <a:p>
            <a:pPr>
              <a:lnSpc>
                <a:spcPts val="1400"/>
              </a:lnSpc>
              <a:tabLst>
                <a:tab pos="25400" algn="l"/>
                <a:tab pos="190500" algn="l"/>
                <a:tab pos="266700" algn="l"/>
                <a:tab pos="381000" algn="l"/>
              </a:tabLst>
            </a:pPr>
            <a:r>
              <a:rPr lang="en-US" altLang="zh-CN" dirty="0" smtClean="0"/>
              <a:t>	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并交互沟通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25400" algn="l"/>
                <a:tab pos="190500" algn="l"/>
                <a:tab pos="266700" algn="l"/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PC/H5</a:t>
            </a:r>
            <a:r>
              <a:rPr lang="en-US" altLang="zh-CN" sz="9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电商、微</a:t>
            </a:r>
          </a:p>
          <a:p>
            <a:pPr>
              <a:lnSpc>
                <a:spcPts val="1200"/>
              </a:lnSpc>
              <a:tabLst>
                <a:tab pos="25400" algn="l"/>
                <a:tab pos="190500" algn="l"/>
                <a:tab pos="266700" algn="l"/>
                <a:tab pos="381000" algn="l"/>
              </a:tabLst>
            </a:pPr>
            <a:r>
              <a:rPr lang="en-US" altLang="zh-CN" sz="9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信</a:t>
            </a:r>
            <a:r>
              <a:rPr lang="en-US" altLang="zh-CN" sz="9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/APP</a:t>
            </a:r>
            <a:r>
              <a:rPr lang="en-US" altLang="zh-CN" sz="9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电商、门</a:t>
            </a:r>
          </a:p>
          <a:p>
            <a:pPr>
              <a:lnSpc>
                <a:spcPts val="1200"/>
              </a:lnSpc>
              <a:tabLst>
                <a:tab pos="25400" algn="l"/>
                <a:tab pos="190500" algn="l"/>
                <a:tab pos="266700" algn="l"/>
                <a:tab pos="381000" algn="l"/>
              </a:tabLst>
            </a:pPr>
            <a:r>
              <a:rPr lang="en-US" altLang="zh-CN" dirty="0" smtClean="0"/>
              <a:t>				</a:t>
            </a:r>
            <a:r>
              <a:rPr lang="en-US" altLang="zh-CN" sz="9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0" y="3022600"/>
            <a:ext cx="1308100" cy="163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419100" algn="l"/>
                <a:tab pos="457200" algn="l"/>
                <a:tab pos="546100" algn="l"/>
                <a:tab pos="609600" algn="l"/>
              </a:tabLst>
            </a:pPr>
            <a:r>
              <a:rPr lang="en-US" altLang="zh-CN" dirty="0" smtClean="0"/>
              <a:t>		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购买与消费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419100" algn="l"/>
                <a:tab pos="457200" algn="l"/>
                <a:tab pos="546100" algn="l"/>
                <a:tab pos="6096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微信、</a:t>
            </a:r>
            <a:r>
              <a:rPr lang="en-US" altLang="zh-CN" sz="9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PC/H5</a:t>
            </a:r>
            <a:r>
              <a:rPr lang="en-US" altLang="zh-CN" sz="9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电</a:t>
            </a:r>
          </a:p>
          <a:p>
            <a:pPr>
              <a:lnSpc>
                <a:spcPts val="1200"/>
              </a:lnSpc>
              <a:tabLst>
                <a:tab pos="419100" algn="l"/>
                <a:tab pos="457200" algn="l"/>
                <a:tab pos="546100" algn="l"/>
                <a:tab pos="6096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商、微信</a:t>
            </a:r>
            <a:r>
              <a:rPr lang="en-US" altLang="zh-CN" sz="9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/APP</a:t>
            </a:r>
            <a:r>
              <a:rPr lang="en-US" altLang="zh-CN" sz="9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电</a:t>
            </a:r>
          </a:p>
          <a:p>
            <a:pPr>
              <a:lnSpc>
                <a:spcPts val="1200"/>
              </a:lnSpc>
              <a:tabLst>
                <a:tab pos="419100" algn="l"/>
                <a:tab pos="457200" algn="l"/>
                <a:tab pos="546100" algn="l"/>
                <a:tab pos="609600" algn="l"/>
              </a:tabLst>
            </a:pPr>
            <a:r>
              <a:rPr lang="en-US" altLang="zh-CN" dirty="0" smtClean="0"/>
              <a:t>				</a:t>
            </a:r>
            <a:r>
              <a:rPr lang="en-US" altLang="zh-CN" sz="9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商、门店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419100" algn="l"/>
                <a:tab pos="457200" algn="l"/>
                <a:tab pos="546100" algn="l"/>
                <a:tab pos="6096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销售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订购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/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支付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55000" y="3022600"/>
            <a:ext cx="939800" cy="163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63500" algn="l"/>
                <a:tab pos="101600" algn="l"/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体验与分享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63500" algn="l"/>
                <a:tab pos="101600" algn="l"/>
                <a:tab pos="203200" algn="l"/>
              </a:tabLst>
            </a:pPr>
            <a:r>
              <a:rPr lang="en-US" altLang="zh-CN" sz="9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SNS</a:t>
            </a:r>
            <a:r>
              <a:rPr lang="en-US" altLang="zh-CN" sz="9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、分享连接、</a:t>
            </a:r>
          </a:p>
          <a:p>
            <a:pPr>
              <a:lnSpc>
                <a:spcPts val="1200"/>
              </a:lnSpc>
              <a:tabLst>
                <a:tab pos="63500" algn="l"/>
                <a:tab pos="101600" algn="l"/>
                <a:tab pos="203200" algn="l"/>
              </a:tabLst>
            </a:pPr>
            <a:r>
              <a:rPr lang="en-US" altLang="zh-CN" dirty="0" smtClean="0"/>
              <a:t>			</a:t>
            </a:r>
            <a:r>
              <a:rPr lang="en-US" altLang="zh-CN" sz="996" dirty="0" smtClean="0">
                <a:solidFill>
                  <a:srgbClr val="ffffff"/>
                </a:solidFill>
                <a:latin typeface="SimSun" pitchFamily="18" charset="0"/>
                <a:cs typeface="SimSun" pitchFamily="18" charset="0"/>
              </a:rPr>
              <a:t>位置互联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63500" algn="l"/>
                <a:tab pos="101600" algn="l"/>
                <a:tab pos="203200" algn="l"/>
              </a:tabLst>
            </a:pPr>
            <a:r>
              <a:rPr lang="en-US" altLang="zh-CN" dirty="0" smtClean="0"/>
              <a:t>	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客户服务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86000" y="4889500"/>
            <a:ext cx="1219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构建渠道推广能力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89300" y="5143500"/>
            <a:ext cx="1371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统一供应商管理体系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72000" y="4889500"/>
            <a:ext cx="1219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构建整合营销能力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38900" y="4889500"/>
            <a:ext cx="1219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订单寻源与可视化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91300" y="5143500"/>
            <a:ext cx="914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丰富支付手段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51000" y="4889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43200" y="5143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03700" y="4889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59500" y="4889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59500" y="5143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21400" y="5410200"/>
            <a:ext cx="1524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完善物流配送体系</a:t>
            </a:r>
          </a:p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构建在线客户服务能力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2032000"/>
            <a:ext cx="4699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*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数字</a:t>
            </a:r>
          </a:p>
          <a:p>
            <a:pPr>
              <a:lnSpc>
                <a:spcPts val="16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406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时代</a:t>
            </a:r>
          </a:p>
          <a:p>
            <a:pPr>
              <a:lnSpc>
                <a:spcPts val="16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客户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5410200"/>
            <a:ext cx="12192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838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建立单品管理体系</a:t>
            </a:r>
          </a:p>
          <a:p>
            <a:pPr>
              <a:lnSpc>
                <a:spcPts val="2100"/>
              </a:lnSpc>
              <a:tabLst>
                <a:tab pos="838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43200" y="5397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62300" y="5930900"/>
            <a:ext cx="4876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运营管理与洞察（如会员、供应商、商品、价格、营销、库存、客服等）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25600" y="59309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10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86700" y="4902200"/>
            <a:ext cx="1511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建立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360</a:t>
            </a:r>
            <a:r>
              <a:rPr lang="en-US" altLang="zh-CN" sz="1200" dirty="0" smtClean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度客户视图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0" y="6223000"/>
            <a:ext cx="749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支付管理能力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29400" y="6223000"/>
            <a:ext cx="749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交付管理能力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12200" y="6223000"/>
            <a:ext cx="749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服务管理能力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6223000"/>
            <a:ext cx="749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渠道获客能力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70800" y="6223000"/>
            <a:ext cx="749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会员管理能力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24100" y="6223000"/>
            <a:ext cx="749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商品管理能力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78200" y="6223000"/>
            <a:ext cx="876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供应商管理能力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46600" y="6223000"/>
            <a:ext cx="749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96" dirty="0" smtClean="0">
                <a:solidFill>
                  <a:srgbClr val="333333"/>
                </a:solidFill>
                <a:latin typeface="SimSun" pitchFamily="18" charset="0"/>
                <a:cs typeface="SimSun" pitchFamily="18" charset="0"/>
              </a:rPr>
              <a:t>营销管理能力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雨林木风</cp:lastModifiedBy>
  <cp:revision>3</cp:revision>
  <dcterms:created xsi:type="dcterms:W3CDTF">2006-08-16T00:00:00Z</dcterms:created>
  <dcterms:modified xsi:type="dcterms:W3CDTF">2010-04-24T16:48:41Z</dcterms:modified>
</cp:coreProperties>
</file>